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98" r:id="rId5"/>
    <p:sldId id="299" r:id="rId6"/>
    <p:sldId id="300" r:id="rId7"/>
    <p:sldId id="257" r:id="rId8"/>
    <p:sldId id="260" r:id="rId9"/>
    <p:sldId id="261" r:id="rId10"/>
    <p:sldId id="262" r:id="rId11"/>
    <p:sldId id="263" r:id="rId12"/>
    <p:sldId id="301" r:id="rId13"/>
    <p:sldId id="296" r:id="rId14"/>
    <p:sldId id="297" r:id="rId15"/>
    <p:sldId id="266" r:id="rId16"/>
    <p:sldId id="295" r:id="rId17"/>
    <p:sldId id="282" r:id="rId18"/>
    <p:sldId id="283" r:id="rId19"/>
    <p:sldId id="284" r:id="rId20"/>
    <p:sldId id="305" r:id="rId21"/>
    <p:sldId id="285" r:id="rId22"/>
    <p:sldId id="306" r:id="rId23"/>
    <p:sldId id="286" r:id="rId24"/>
    <p:sldId id="307" r:id="rId25"/>
    <p:sldId id="287" r:id="rId26"/>
    <p:sldId id="270" r:id="rId27"/>
    <p:sldId id="289" r:id="rId28"/>
    <p:sldId id="290" r:id="rId29"/>
    <p:sldId id="291" r:id="rId30"/>
    <p:sldId id="292" r:id="rId31"/>
    <p:sldId id="293" r:id="rId32"/>
    <p:sldId id="294" r:id="rId33"/>
    <p:sldId id="271" r:id="rId34"/>
    <p:sldId id="272" r:id="rId35"/>
    <p:sldId id="273" r:id="rId36"/>
    <p:sldId id="274" r:id="rId37"/>
    <p:sldId id="276" r:id="rId38"/>
    <p:sldId id="278" r:id="rId39"/>
    <p:sldId id="280" r:id="rId40"/>
    <p:sldId id="279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000"/>
    <a:srgbClr val="DA49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4" autoAdjust="0"/>
  </p:normalViewPr>
  <p:slideViewPr>
    <p:cSldViewPr>
      <p:cViewPr varScale="1">
        <p:scale>
          <a:sx n="66" d="100"/>
          <a:sy n="66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23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016962543.jpg"/>
          <p:cNvPicPr>
            <a:picLocks noChangeAspect="1"/>
          </p:cNvPicPr>
          <p:nvPr userDrawn="1"/>
        </p:nvPicPr>
        <p:blipFill>
          <a:blip r:embed="rId2" cstate="print">
            <a:lum bright="60000" contrast="-77000"/>
          </a:blip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華康娃娃體(P)" pitchFamily="2" charset="-120"/>
                <a:ea typeface="華康娃娃體(P)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典匠粗鋼筆行楷" pitchFamily="34" charset="-120"/>
                <a:ea typeface="典匠粗鋼筆行楷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娃娃體(P)" pitchFamily="2" charset="-120"/>
                <a:ea typeface="華康娃娃體(P)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典匠粗鋼筆行楷" pitchFamily="34" charset="-120"/>
                <a:ea typeface="典匠粗鋼筆行楷" pitchFamily="34" charset="-120"/>
              </a:defRPr>
            </a:lvl1pPr>
            <a:lvl2pPr>
              <a:buFontTx/>
              <a:buBlip>
                <a:blip r:embed="rId2"/>
              </a:buBlip>
              <a:defRPr>
                <a:latin typeface="典匠粗鋼筆行楷" pitchFamily="34" charset="-120"/>
                <a:ea typeface="典匠粗鋼筆行楷" pitchFamily="34" charset="-120"/>
                <a:cs typeface="文鼎竹子體" pitchFamily="49" charset="-120"/>
              </a:defRPr>
            </a:lvl2pPr>
            <a:lvl3pPr>
              <a:buFontTx/>
              <a:buBlip>
                <a:blip r:embed="rId2"/>
              </a:buBlip>
              <a:defRPr>
                <a:latin typeface="典匠粗鋼筆行楷" pitchFamily="34" charset="-120"/>
                <a:ea typeface="典匠粗鋼筆行楷" pitchFamily="34" charset="-120"/>
                <a:cs typeface="文鼎竹子體" pitchFamily="49" charset="-120"/>
              </a:defRPr>
            </a:lvl3pPr>
            <a:lvl4pPr>
              <a:buFontTx/>
              <a:buBlip>
                <a:blip r:embed="rId2"/>
              </a:buBlip>
              <a:defRPr>
                <a:latin typeface="典匠粗鋼筆行楷" pitchFamily="34" charset="-120"/>
                <a:ea typeface="典匠粗鋼筆行楷" pitchFamily="34" charset="-120"/>
                <a:cs typeface="文鼎竹子體" pitchFamily="49" charset="-120"/>
              </a:defRPr>
            </a:lvl4pPr>
            <a:lvl5pPr>
              <a:buFontTx/>
              <a:buBlip>
                <a:blip r:embed="rId2"/>
              </a:buBlip>
              <a:defRPr>
                <a:latin typeface="典匠粗鋼筆行楷" pitchFamily="34" charset="-120"/>
                <a:ea typeface="典匠粗鋼筆行楷" pitchFamily="34" charset="-120"/>
                <a:cs typeface="文鼎竹子體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華康娃娃體(P)" pitchFamily="2" charset="-120"/>
                <a:ea typeface="華康娃娃體(P)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典匠粗鋼筆行楷" pitchFamily="34" charset="-120"/>
                <a:ea typeface="典匠粗鋼筆行楷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娃娃體(P)" pitchFamily="82" charset="-120"/>
                <a:ea typeface="華康娃娃體(P)" pitchFamily="8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典匠粗鋼筆行楷" pitchFamily="34" charset="-120"/>
                <a:ea typeface="典匠粗鋼筆行楷" pitchFamily="34" charset="-120"/>
              </a:defRPr>
            </a:lvl1pPr>
            <a:lvl2pPr>
              <a:defRPr sz="2400">
                <a:latin typeface="典匠粗鋼筆行楷" pitchFamily="34" charset="-120"/>
                <a:ea typeface="典匠粗鋼筆行楷" pitchFamily="34" charset="-120"/>
              </a:defRPr>
            </a:lvl2pPr>
            <a:lvl3pPr>
              <a:defRPr sz="2000">
                <a:latin typeface="典匠粗鋼筆行楷" pitchFamily="34" charset="-120"/>
                <a:ea typeface="典匠粗鋼筆行楷" pitchFamily="34" charset="-120"/>
              </a:defRPr>
            </a:lvl3pPr>
            <a:lvl4pPr>
              <a:defRPr sz="1800">
                <a:latin typeface="典匠粗鋼筆行楷" pitchFamily="34" charset="-120"/>
                <a:ea typeface="典匠粗鋼筆行楷" pitchFamily="34" charset="-120"/>
              </a:defRPr>
            </a:lvl4pPr>
            <a:lvl5pPr>
              <a:defRPr sz="1800">
                <a:latin typeface="典匠粗鋼筆行楷" pitchFamily="34" charset="-120"/>
                <a:ea typeface="典匠粗鋼筆行楷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典匠粗鋼筆行楷" pitchFamily="34" charset="-120"/>
                <a:ea typeface="典匠粗鋼筆行楷" pitchFamily="34" charset="-120"/>
              </a:defRPr>
            </a:lvl1pPr>
            <a:lvl2pPr>
              <a:defRPr sz="2400">
                <a:latin typeface="典匠粗鋼筆行楷" pitchFamily="34" charset="-120"/>
                <a:ea typeface="典匠粗鋼筆行楷" pitchFamily="34" charset="-120"/>
              </a:defRPr>
            </a:lvl2pPr>
            <a:lvl3pPr>
              <a:defRPr sz="2000">
                <a:latin typeface="典匠粗鋼筆行楷" pitchFamily="34" charset="-120"/>
                <a:ea typeface="典匠粗鋼筆行楷" pitchFamily="34" charset="-120"/>
              </a:defRPr>
            </a:lvl3pPr>
            <a:lvl4pPr>
              <a:defRPr sz="1800">
                <a:latin typeface="典匠粗鋼筆行楷" pitchFamily="34" charset="-120"/>
                <a:ea typeface="典匠粗鋼筆行楷" pitchFamily="34" charset="-120"/>
              </a:defRPr>
            </a:lvl4pPr>
            <a:lvl5pPr>
              <a:defRPr sz="1800">
                <a:latin typeface="典匠粗鋼筆行楷" pitchFamily="34" charset="-120"/>
                <a:ea typeface="典匠粗鋼筆行楷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C0EF-74DA-493C-8738-5F84409D52DA}" type="datetimeFigureOut">
              <a:rPr lang="zh-TW" altLang="en-US" smtClean="0"/>
              <a:pPr/>
              <a:t>2010/6/2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C5A2-C9F7-4088-A813-DA51CE087B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1016962543.jpg"/>
          <p:cNvPicPr>
            <a:picLocks noChangeAspect="1"/>
          </p:cNvPicPr>
          <p:nvPr userDrawn="1"/>
        </p:nvPicPr>
        <p:blipFill>
          <a:blip r:embed="rId13" cstate="print">
            <a:lum bright="60000" contrast="-77000"/>
          </a:blip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album/show.php?i=cwwany&amp;b=24&amp;f=1016962510&amp;p=75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http://f7.wretch.yimg.com/cwwany/24/1016962509.jpg?i2g4n.FDdBfoDdNmXpv9zCJkXVoELn_f8OafF.zl2n4zvUN_a0ls9KmfycLbShg-" TargetMode="Externa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http://f7.wretch.yimg.com/cwwany/24/1016962523.jpg?BeE4xIVDdBcmnElUoX1qNp4odStgHdcIyQid3bYSFBUevMMljTWwqAiYEojQYPY-" TargetMode="External"/><Relationship Id="rId3" Type="http://schemas.openxmlformats.org/officeDocument/2006/relationships/hyperlink" Target="http://www.wretch.cc/album/show.php?i=cwwany&amp;b=24&amp;f=1016962526&amp;p=90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cwwany&amp;b=24&amp;f=1016962525&amp;p=89" TargetMode="External"/><Relationship Id="rId11" Type="http://schemas.openxmlformats.org/officeDocument/2006/relationships/image" Target="http://f7.wretch.yimg.com/cwwany/24/1016962534.jpg?1NBei9dDdBcHwfSJVFjE6AJCJ_cq8BYuN5loJnRyPyMx0AdoPxCBZydmSPwHFjY-" TargetMode="External"/><Relationship Id="rId5" Type="http://schemas.openxmlformats.org/officeDocument/2006/relationships/image" Target="http://f7.wretch.yimg.com/cwwany/24/1016962525.jpg?S3dIrXhDdBcjfLEtnmIRO6ExRjTSsECkaKzC7vO1HbZ9ZITwMeZW9iD.220Paw0-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6.png"/><Relationship Id="rId9" Type="http://schemas.openxmlformats.org/officeDocument/2006/relationships/hyperlink" Target="http://www.wretch.cc/album/show.php?i=cwwany&amp;b=24&amp;f=1016962535&amp;p=99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f7.wretch.yimg.com/cwwany/24/1016962539.jpg?hE.LjKpDdBd951B73imoyc8znszwqbztna_Y3iKqU8tVlSsRd4tKrLsgjnuqRv8-" TargetMode="External"/><Relationship Id="rId3" Type="http://schemas.openxmlformats.org/officeDocument/2006/relationships/hyperlink" Target="http://www.wretch.cc/album/show.php?i=cwwany&amp;b=24&amp;f=1016962551&amp;p=115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cwwany&amp;b=24&amp;f=1016962540&amp;p=104" TargetMode="External"/><Relationship Id="rId11" Type="http://schemas.openxmlformats.org/officeDocument/2006/relationships/image" Target="http://f7.wretch.yimg.com/cwwany/24/1016962537.jpg?7MP5FbhDdBf_cZcc_38y5ckyO8k3RAMNLwngMSpl.m7KW_Zq44LZ2V5KRKThwtI-" TargetMode="External"/><Relationship Id="rId5" Type="http://schemas.openxmlformats.org/officeDocument/2006/relationships/image" Target="http://f7.wretch.yimg.com/cwwany/24/1016962550.jpg?NlWdY.RDdBcJ_ydG6LXP4oD8N2bnlSnfr0bjlXSIm746Wu6p9RHKPu3OhT7E7uw-" TargetMode="External"/><Relationship Id="rId10" Type="http://schemas.openxmlformats.org/officeDocument/2006/relationships/image" Target="../media/image52.jpeg"/><Relationship Id="rId4" Type="http://schemas.openxmlformats.org/officeDocument/2006/relationships/image" Target="../media/image50.jpeg"/><Relationship Id="rId9" Type="http://schemas.openxmlformats.org/officeDocument/2006/relationships/hyperlink" Target="http://www.wretch.cc/album/show.php?i=cwwany&amp;b=24&amp;f=1016962538&amp;p=10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blog/cwwany/26546074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nebus.pixnet.net/blog/post/18537370" TargetMode="External"/><Relationship Id="rId5" Type="http://schemas.openxmlformats.org/officeDocument/2006/relationships/hyperlink" Target="http://exer123.pixnet.net/blog/post/26213728" TargetMode="External"/><Relationship Id="rId4" Type="http://schemas.openxmlformats.org/officeDocument/2006/relationships/hyperlink" Target="http://163.32.142.5/blog/post/6/66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gif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Xc-5sR0F-c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4346" y="2071678"/>
            <a:ext cx="9715536" cy="2457466"/>
          </a:xfrm>
        </p:spPr>
        <p:txBody>
          <a:bodyPr>
            <a:noAutofit/>
          </a:bodyPr>
          <a:lstStyle/>
          <a:p>
            <a:r>
              <a:rPr lang="zh-TW" altLang="en-US" sz="8600" b="1" dirty="0" smtClean="0">
                <a:ln w="11430"/>
                <a:solidFill>
                  <a:srgbClr val="602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在轉角遇見彎彎</a:t>
            </a:r>
            <a:br>
              <a:rPr lang="zh-TW" altLang="en-US" sz="8600" b="1" dirty="0" smtClean="0">
                <a:ln w="11430"/>
                <a:solidFill>
                  <a:srgbClr val="602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zh-TW" altLang="en-US" sz="8600" b="1" dirty="0">
              <a:solidFill>
                <a:srgbClr val="602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858048" cy="17526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1"/>
                </a:solidFill>
              </a:rPr>
              <a:t>研究者  陳竫  吳英瑄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ublic\21屆\彎彎\動畫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785918" cy="17859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特別插播──彎彎的想法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zh-TW" altLang="zh-TW" dirty="0" smtClean="0"/>
              <a:t>這麼</a:t>
            </a:r>
            <a:r>
              <a:rPr lang="zh-TW" altLang="zh-TW" dirty="0"/>
              <a:t>多的支持與肯定，讓彎彎</a:t>
            </a:r>
            <a:r>
              <a:rPr lang="zh-TW" altLang="zh-TW" dirty="0" smtClean="0"/>
              <a:t>感到驚喜</a:t>
            </a:r>
            <a:r>
              <a:rPr lang="zh-TW" altLang="zh-TW" dirty="0"/>
              <a:t>。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「部落格對我來說，就好像是我人生的一個重要的轉捩點，讓我從一個沒沒無名的人，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成為人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氣很旺的作者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，我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從來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沒想到自己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漫畫會有這麼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歡迎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一天。」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zh-TW" altLang="zh-TW" dirty="0"/>
          </a:p>
          <a:p>
            <a:pPr>
              <a:buBlip>
                <a:blip r:embed="rId2"/>
              </a:buBlip>
            </a:pPr>
            <a:r>
              <a:rPr lang="zh-TW" altLang="zh-TW" dirty="0" smtClean="0"/>
              <a:t>彎</a:t>
            </a:r>
            <a:r>
              <a:rPr lang="zh-TW" altLang="zh-TW" dirty="0"/>
              <a:t>彎提到部落格對她的影響：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畫得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就是想讓別人看，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閉門造車沒什麼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意思。所以今天如果沒有部落格，沒有這麼多的回饋，我大概也沒有這麼強的創作動力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 </a:t>
            </a:r>
            <a:endParaRPr lang="zh-TW" altLang="zh-TW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特別插播──彎彎的想法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zh-TW" dirty="0" smtClean="0"/>
              <a:t>彎</a:t>
            </a:r>
            <a:r>
              <a:rPr lang="zh-TW" altLang="zh-TW" dirty="0"/>
              <a:t>彎對自己部落格的期許卻很簡單：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「我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希望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別人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了我的部落格，心情就會變好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「我曾經試著依照別人的需求來畫圖，結果發現總是不能得心應手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，過程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很不順利，也一直怕對方不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滿意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最後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，我還是放棄了，因為不是發自內心真正想畫的東西，一點也不好笑，別人看了也不會有共鳴。」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85784" y="2071678"/>
            <a:ext cx="9429784" cy="2298707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彎彎的週邊商品與書籍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\\Ge409\public\21屆\彎彎\需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85786" y="4071942"/>
            <a:ext cx="1966385" cy="19663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圖片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073503" cy="1571636"/>
          </a:xfrm>
          <a:prstGeom prst="rect">
            <a:avLst/>
          </a:prstGeom>
          <a:noFill/>
        </p:spPr>
      </p:pic>
      <p:pic>
        <p:nvPicPr>
          <p:cNvPr id="53255" name="圖片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2189965" cy="1714512"/>
          </a:xfrm>
          <a:prstGeom prst="rect">
            <a:avLst/>
          </a:prstGeom>
          <a:noFill/>
        </p:spPr>
      </p:pic>
      <p:pic>
        <p:nvPicPr>
          <p:cNvPr id="53254" name="圖片 5" descr="4帆布書套"/>
          <p:cNvPicPr>
            <a:picLocks noChangeAspect="1" noChangeArrowheads="1"/>
          </p:cNvPicPr>
          <p:nvPr/>
        </p:nvPicPr>
        <p:blipFill>
          <a:blip r:embed="rId4" cstate="print"/>
          <a:srcRect l="15910" t="4878" r="16641" b="4672"/>
          <a:stretch>
            <a:fillRect/>
          </a:stretch>
        </p:blipFill>
        <p:spPr bwMode="auto">
          <a:xfrm>
            <a:off x="5286380" y="500042"/>
            <a:ext cx="1226520" cy="1643074"/>
          </a:xfrm>
          <a:prstGeom prst="rect">
            <a:avLst/>
          </a:prstGeom>
          <a:noFill/>
        </p:spPr>
      </p:pic>
      <p:pic>
        <p:nvPicPr>
          <p:cNvPr id="53253" name="圖片 6" descr="5"/>
          <p:cNvPicPr>
            <a:picLocks noChangeAspect="1" noChangeArrowheads="1"/>
          </p:cNvPicPr>
          <p:nvPr/>
        </p:nvPicPr>
        <p:blipFill>
          <a:blip r:embed="rId5" cstate="print"/>
          <a:srcRect l="26340" t="3354" r="26062" b="10062"/>
          <a:stretch>
            <a:fillRect/>
          </a:stretch>
        </p:blipFill>
        <p:spPr bwMode="auto">
          <a:xfrm>
            <a:off x="6786578" y="500042"/>
            <a:ext cx="1214446" cy="1693264"/>
          </a:xfrm>
          <a:prstGeom prst="rect">
            <a:avLst/>
          </a:prstGeom>
          <a:noFill/>
        </p:spPr>
      </p:pic>
      <p:pic>
        <p:nvPicPr>
          <p:cNvPr id="53252" name="圖片 9" descr="7"/>
          <p:cNvPicPr>
            <a:picLocks noChangeAspect="1" noChangeArrowheads="1"/>
          </p:cNvPicPr>
          <p:nvPr/>
        </p:nvPicPr>
        <p:blipFill>
          <a:blip r:embed="rId6" cstate="print"/>
          <a:srcRect r="50238"/>
          <a:stretch>
            <a:fillRect/>
          </a:stretch>
        </p:blipFill>
        <p:spPr bwMode="auto">
          <a:xfrm>
            <a:off x="1000100" y="4786322"/>
            <a:ext cx="1571636" cy="1709801"/>
          </a:xfrm>
          <a:prstGeom prst="rect">
            <a:avLst/>
          </a:prstGeom>
          <a:noFill/>
        </p:spPr>
      </p:pic>
      <p:pic>
        <p:nvPicPr>
          <p:cNvPr id="53251" name="圖片 10" descr="8"/>
          <p:cNvPicPr>
            <a:picLocks noChangeAspect="1" noChangeArrowheads="1"/>
          </p:cNvPicPr>
          <p:nvPr/>
        </p:nvPicPr>
        <p:blipFill>
          <a:blip r:embed="rId7" cstate="print"/>
          <a:srcRect l="4781" r="9554"/>
          <a:stretch>
            <a:fillRect/>
          </a:stretch>
        </p:blipFill>
        <p:spPr bwMode="auto">
          <a:xfrm>
            <a:off x="3000364" y="4929198"/>
            <a:ext cx="1428760" cy="1507408"/>
          </a:xfrm>
          <a:prstGeom prst="rect">
            <a:avLst/>
          </a:prstGeom>
          <a:noFill/>
        </p:spPr>
      </p:pic>
      <p:pic>
        <p:nvPicPr>
          <p:cNvPr id="53250" name="圖片 15" descr="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643446"/>
            <a:ext cx="1571636" cy="1857388"/>
          </a:xfrm>
          <a:prstGeom prst="rect">
            <a:avLst/>
          </a:prstGeom>
          <a:noFill/>
        </p:spPr>
      </p:pic>
      <p:pic>
        <p:nvPicPr>
          <p:cNvPr id="53249" name="圖片 18" descr="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5143512"/>
            <a:ext cx="1357322" cy="1407938"/>
          </a:xfrm>
          <a:prstGeom prst="rect">
            <a:avLst/>
          </a:prstGeom>
          <a:noFill/>
        </p:spPr>
      </p:pic>
      <p:pic>
        <p:nvPicPr>
          <p:cNvPr id="11" name="圖片 13" descr="11"/>
          <p:cNvPicPr>
            <a:picLocks noChangeAspect="1" noChangeArrowheads="1"/>
          </p:cNvPicPr>
          <p:nvPr/>
        </p:nvPicPr>
        <p:blipFill>
          <a:blip r:embed="rId10" cstate="print"/>
          <a:srcRect t="49345" r="50117"/>
          <a:stretch>
            <a:fillRect/>
          </a:stretch>
        </p:blipFill>
        <p:spPr bwMode="auto">
          <a:xfrm>
            <a:off x="571472" y="2357430"/>
            <a:ext cx="1928826" cy="1765539"/>
          </a:xfrm>
          <a:prstGeom prst="rect">
            <a:avLst/>
          </a:prstGeom>
          <a:noFill/>
        </p:spPr>
      </p:pic>
      <p:pic>
        <p:nvPicPr>
          <p:cNvPr id="12" name="圖片 16" descr="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1" y="2357430"/>
            <a:ext cx="3027087" cy="2286016"/>
          </a:xfrm>
          <a:prstGeom prst="rect">
            <a:avLst/>
          </a:prstGeom>
          <a:noFill/>
        </p:spPr>
      </p:pic>
      <p:pic>
        <p:nvPicPr>
          <p:cNvPr id="13" name="圖片 28" descr="25"/>
          <p:cNvPicPr>
            <a:picLocks noChangeAspect="1" noChangeArrowheads="1"/>
          </p:cNvPicPr>
          <p:nvPr/>
        </p:nvPicPr>
        <p:blipFill>
          <a:blip r:embed="rId12" cstate="print"/>
          <a:srcRect l="6902" r="10657" b="5240"/>
          <a:stretch>
            <a:fillRect/>
          </a:stretch>
        </p:blipFill>
        <p:spPr bwMode="auto">
          <a:xfrm>
            <a:off x="5929322" y="2285992"/>
            <a:ext cx="2571768" cy="2717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7158" y="214290"/>
          <a:ext cx="7929618" cy="6500858"/>
        </p:xfrm>
        <a:graphic>
          <a:graphicData uri="http://schemas.openxmlformats.org/drawingml/2006/table">
            <a:tbl>
              <a:tblPr/>
              <a:tblGrid>
                <a:gridCol w="3396352"/>
                <a:gridCol w="2854742"/>
                <a:gridCol w="1678524"/>
              </a:tblGrid>
              <a:tr h="120950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相框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枕頭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便當袋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1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相簿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 dirty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印章</a:t>
                      </a:r>
                      <a:endParaRPr lang="zh-TW" sz="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鉛筆盒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97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包裝紙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香包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4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Arial"/>
                      </a:endParaRP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削鉛筆機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400" kern="100">
                          <a:latin typeface="Calibri"/>
                          <a:ea typeface="標楷體"/>
                          <a:cs typeface="Times New Roman"/>
                        </a:rPr>
                        <a:t>相框</a:t>
                      </a:r>
                      <a:endParaRPr lang="zh-TW" sz="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400" kern="100" dirty="0">
                          <a:latin typeface="Calibri"/>
                          <a:ea typeface="標楷體"/>
                          <a:cs typeface="Times New Roman"/>
                        </a:rPr>
                        <a:t>地球儀</a:t>
                      </a:r>
                      <a:endParaRPr lang="zh-TW" sz="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1946" marR="21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285" name="圖片 1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00174"/>
            <a:ext cx="1428760" cy="1508136"/>
          </a:xfrm>
          <a:prstGeom prst="rect">
            <a:avLst/>
          </a:prstGeom>
          <a:noFill/>
        </p:spPr>
      </p:pic>
      <p:pic>
        <p:nvPicPr>
          <p:cNvPr id="54284" name="圖片 4" descr="3"/>
          <p:cNvPicPr>
            <a:picLocks noChangeAspect="1" noChangeArrowheads="1"/>
          </p:cNvPicPr>
          <p:nvPr/>
        </p:nvPicPr>
        <p:blipFill>
          <a:blip r:embed="rId3" cstate="print"/>
          <a:srcRect l="9895" t="12160" b="13875"/>
          <a:stretch>
            <a:fillRect/>
          </a:stretch>
        </p:blipFill>
        <p:spPr bwMode="auto">
          <a:xfrm rot="16200000">
            <a:off x="6952177" y="265549"/>
            <a:ext cx="981075" cy="1247775"/>
          </a:xfrm>
          <a:prstGeom prst="rect">
            <a:avLst/>
          </a:prstGeom>
          <a:noFill/>
        </p:spPr>
      </p:pic>
      <p:pic>
        <p:nvPicPr>
          <p:cNvPr id="54282" name="圖片 17" descr="17"/>
          <p:cNvPicPr>
            <a:picLocks noChangeAspect="1" noChangeArrowheads="1"/>
          </p:cNvPicPr>
          <p:nvPr/>
        </p:nvPicPr>
        <p:blipFill>
          <a:blip r:embed="rId4" cstate="print"/>
          <a:srcRect l="7761" t="21538" r="5875" b="5769"/>
          <a:stretch>
            <a:fillRect/>
          </a:stretch>
        </p:blipFill>
        <p:spPr bwMode="auto">
          <a:xfrm>
            <a:off x="571472" y="3143248"/>
            <a:ext cx="2571768" cy="1809750"/>
          </a:xfrm>
          <a:prstGeom prst="rect">
            <a:avLst/>
          </a:prstGeom>
          <a:noFill/>
        </p:spPr>
      </p:pic>
      <p:pic>
        <p:nvPicPr>
          <p:cNvPr id="54281" name="圖片 8" descr="6"/>
          <p:cNvPicPr>
            <a:picLocks noChangeAspect="1" noChangeArrowheads="1"/>
          </p:cNvPicPr>
          <p:nvPr/>
        </p:nvPicPr>
        <p:blipFill>
          <a:blip r:embed="rId5" cstate="print"/>
          <a:srcRect l="21951" t="1764" r="24390" b="3415"/>
          <a:stretch>
            <a:fillRect/>
          </a:stretch>
        </p:blipFill>
        <p:spPr bwMode="auto">
          <a:xfrm rot="5400000">
            <a:off x="4562472" y="9504"/>
            <a:ext cx="971550" cy="1809750"/>
          </a:xfrm>
          <a:prstGeom prst="rect">
            <a:avLst/>
          </a:prstGeom>
          <a:noFill/>
        </p:spPr>
      </p:pic>
      <p:pic>
        <p:nvPicPr>
          <p:cNvPr id="54280" name="圖片 19" descr="20"/>
          <p:cNvPicPr>
            <a:picLocks noChangeAspect="1" noChangeArrowheads="1"/>
          </p:cNvPicPr>
          <p:nvPr/>
        </p:nvPicPr>
        <p:blipFill>
          <a:blip r:embed="rId6" cstate="print"/>
          <a:srcRect l="26587" t="51541" r="25922" b="4201"/>
          <a:stretch>
            <a:fillRect/>
          </a:stretch>
        </p:blipFill>
        <p:spPr bwMode="auto">
          <a:xfrm rot="5400000">
            <a:off x="4767263" y="4019555"/>
            <a:ext cx="942975" cy="1190625"/>
          </a:xfrm>
          <a:prstGeom prst="rect">
            <a:avLst/>
          </a:prstGeom>
          <a:noFill/>
        </p:spPr>
      </p:pic>
      <p:pic>
        <p:nvPicPr>
          <p:cNvPr id="54279" name="Picture 7" descr="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071810"/>
            <a:ext cx="1714512" cy="1259476"/>
          </a:xfrm>
          <a:prstGeom prst="rect">
            <a:avLst/>
          </a:prstGeom>
          <a:noFill/>
        </p:spPr>
      </p:pic>
      <p:pic>
        <p:nvPicPr>
          <p:cNvPr id="54276" name="圖片 22" descr="23"/>
          <p:cNvPicPr>
            <a:picLocks noChangeAspect="1" noChangeArrowheads="1"/>
          </p:cNvPicPr>
          <p:nvPr/>
        </p:nvPicPr>
        <p:blipFill>
          <a:blip r:embed="rId8" cstate="print"/>
          <a:srcRect l="50237" t="52510"/>
          <a:stretch>
            <a:fillRect/>
          </a:stretch>
        </p:blipFill>
        <p:spPr bwMode="auto">
          <a:xfrm>
            <a:off x="6643702" y="4071942"/>
            <a:ext cx="1285884" cy="962025"/>
          </a:xfrm>
          <a:prstGeom prst="rect">
            <a:avLst/>
          </a:prstGeom>
          <a:noFill/>
        </p:spPr>
      </p:pic>
      <p:pic>
        <p:nvPicPr>
          <p:cNvPr id="54275" name="圖片 21" descr="23"/>
          <p:cNvPicPr>
            <a:picLocks noChangeAspect="1" noChangeArrowheads="1"/>
          </p:cNvPicPr>
          <p:nvPr/>
        </p:nvPicPr>
        <p:blipFill>
          <a:blip r:embed="rId8" cstate="print"/>
          <a:srcRect l="48761" b="48895"/>
          <a:stretch>
            <a:fillRect/>
          </a:stretch>
        </p:blipFill>
        <p:spPr bwMode="auto">
          <a:xfrm>
            <a:off x="6643702" y="3071810"/>
            <a:ext cx="1214446" cy="904875"/>
          </a:xfrm>
          <a:prstGeom prst="rect">
            <a:avLst/>
          </a:prstGeom>
          <a:noFill/>
        </p:spPr>
      </p:pic>
      <p:pic>
        <p:nvPicPr>
          <p:cNvPr id="54274" name="圖片 23" descr="24"/>
          <p:cNvPicPr>
            <a:picLocks noChangeAspect="1" noChangeArrowheads="1"/>
          </p:cNvPicPr>
          <p:nvPr/>
        </p:nvPicPr>
        <p:blipFill>
          <a:blip r:embed="rId9" cstate="print"/>
          <a:srcRect t="13542" b="12489"/>
          <a:stretch>
            <a:fillRect/>
          </a:stretch>
        </p:blipFill>
        <p:spPr bwMode="auto">
          <a:xfrm>
            <a:off x="642910" y="5214950"/>
            <a:ext cx="2714644" cy="1295400"/>
          </a:xfrm>
          <a:prstGeom prst="rect">
            <a:avLst/>
          </a:prstGeom>
          <a:noFill/>
        </p:spPr>
      </p:pic>
      <p:pic>
        <p:nvPicPr>
          <p:cNvPr id="54278" name="Picture 6" descr="22"/>
          <p:cNvPicPr>
            <a:picLocks noChangeAspect="1" noChangeArrowheads="1"/>
          </p:cNvPicPr>
          <p:nvPr/>
        </p:nvPicPr>
        <p:blipFill>
          <a:blip r:embed="rId10" cstate="print"/>
          <a:srcRect l="13130" t="15558" r="49045" b="14433"/>
          <a:stretch>
            <a:fillRect/>
          </a:stretch>
        </p:blipFill>
        <p:spPr bwMode="auto">
          <a:xfrm>
            <a:off x="3786182" y="1643050"/>
            <a:ext cx="1285884" cy="964412"/>
          </a:xfrm>
          <a:prstGeom prst="rect">
            <a:avLst/>
          </a:prstGeom>
          <a:noFill/>
        </p:spPr>
      </p:pic>
      <p:pic>
        <p:nvPicPr>
          <p:cNvPr id="54277" name="圖片 20" descr="22"/>
          <p:cNvPicPr>
            <a:picLocks noChangeAspect="1" noChangeArrowheads="1"/>
          </p:cNvPicPr>
          <p:nvPr/>
        </p:nvPicPr>
        <p:blipFill>
          <a:blip r:embed="rId10" cstate="print"/>
          <a:srcRect l="49059" t="16096" r="13493" b="19862"/>
          <a:stretch>
            <a:fillRect/>
          </a:stretch>
        </p:blipFill>
        <p:spPr bwMode="auto">
          <a:xfrm>
            <a:off x="5143504" y="1643050"/>
            <a:ext cx="1285884" cy="10242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彎彎的訪問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85778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zh-TW" altLang="zh-TW" sz="4400" dirty="0" smtClean="0"/>
              <a:t>我們</a:t>
            </a:r>
            <a:r>
              <a:rPr lang="zh-TW" altLang="zh-TW" sz="4400" dirty="0"/>
              <a:t>設計</a:t>
            </a:r>
            <a:r>
              <a:rPr lang="zh-TW" altLang="zh-TW" sz="4400" dirty="0" smtClean="0"/>
              <a:t>了訪問</a:t>
            </a:r>
            <a:r>
              <a:rPr lang="zh-TW" altLang="zh-TW" sz="4400" dirty="0"/>
              <a:t>題目，</a:t>
            </a:r>
            <a:r>
              <a:rPr lang="zh-TW" altLang="zh-TW" sz="4400" dirty="0" smtClean="0"/>
              <a:t>打算訪問</a:t>
            </a:r>
            <a:r>
              <a:rPr lang="zh-TW" altLang="zh-TW" sz="4400" dirty="0"/>
              <a:t>彎</a:t>
            </a:r>
            <a:r>
              <a:rPr lang="zh-TW" altLang="zh-TW" sz="4400" dirty="0" smtClean="0"/>
              <a:t>彎</a:t>
            </a:r>
            <a:r>
              <a:rPr lang="zh-TW" altLang="en-US" sz="4400" dirty="0"/>
              <a:t>，</a:t>
            </a:r>
            <a:r>
              <a:rPr lang="zh-TW" altLang="zh-TW" sz="4400" dirty="0" smtClean="0"/>
              <a:t>然而經過多次的信件跟留言，遲遲無法得到彎彎的回應。</a:t>
            </a:r>
            <a:endParaRPr lang="zh-TW" altLang="zh-TW" sz="4400" dirty="0"/>
          </a:p>
          <a:p>
            <a:pPr>
              <a:buBlip>
                <a:blip r:embed="rId2"/>
              </a:buBlip>
            </a:pPr>
            <a:r>
              <a:rPr lang="zh-TW" altLang="zh-TW" sz="4400" dirty="0"/>
              <a:t>因為無法聯絡上彎彎</a:t>
            </a:r>
            <a:r>
              <a:rPr lang="zh-TW" altLang="zh-TW" sz="4400" dirty="0" smtClean="0"/>
              <a:t>，我們只好停止第一</a:t>
            </a:r>
            <a:r>
              <a:rPr lang="zh-TW" altLang="zh-TW" sz="4400" dirty="0"/>
              <a:t>類接觸訪問的計劃</a:t>
            </a:r>
            <a:r>
              <a:rPr lang="zh-TW" altLang="zh-TW" sz="4400" dirty="0" smtClean="0"/>
              <a:t>。</a:t>
            </a:r>
            <a:endParaRPr lang="en-US" altLang="zh-TW" sz="4400" dirty="0" smtClean="0"/>
          </a:p>
          <a:p>
            <a:pPr>
              <a:buBlip>
                <a:blip r:embed="rId2"/>
              </a:buBlip>
            </a:pPr>
            <a:r>
              <a:rPr lang="zh-TW" altLang="zh-TW" sz="4400" dirty="0" smtClean="0"/>
              <a:t>我們整理各種公開</a:t>
            </a:r>
            <a:r>
              <a:rPr lang="zh-TW" altLang="zh-TW" sz="4400" dirty="0"/>
              <a:t>資訊</a:t>
            </a:r>
            <a:r>
              <a:rPr lang="zh-TW" altLang="zh-TW" sz="4400" dirty="0" smtClean="0"/>
              <a:t>，蒐集許多訪問</a:t>
            </a:r>
            <a:r>
              <a:rPr lang="zh-TW" altLang="zh-TW" sz="4400" dirty="0"/>
              <a:t>彎彎的</a:t>
            </a:r>
            <a:r>
              <a:rPr lang="zh-TW" altLang="zh-TW" sz="4400" dirty="0" smtClean="0"/>
              <a:t>資料，尋求問題</a:t>
            </a:r>
            <a:r>
              <a:rPr lang="zh-TW" altLang="zh-TW" sz="4400" dirty="0"/>
              <a:t>的解答</a:t>
            </a:r>
            <a:r>
              <a:rPr lang="zh-TW" altLang="zh-TW" sz="4400" dirty="0" smtClean="0"/>
              <a:t>。</a:t>
            </a:r>
            <a:endParaRPr lang="en-US" altLang="zh-TW" dirty="0"/>
          </a:p>
          <a:p>
            <a:pPr>
              <a:buBlip>
                <a:blip r:embed="rId2"/>
              </a:buBlip>
            </a:pP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寄信給彎彎.jpg"/>
          <p:cNvPicPr/>
          <p:nvPr/>
        </p:nvPicPr>
        <p:blipFill>
          <a:blip r:embed="rId2" cstate="print"/>
          <a:srcRect t="35092" r="36012" b="49953"/>
          <a:stretch>
            <a:fillRect/>
          </a:stretch>
        </p:blipFill>
        <p:spPr>
          <a:xfrm>
            <a:off x="285720" y="4143380"/>
            <a:ext cx="8358246" cy="24778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034" y="214290"/>
            <a:ext cx="84296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zh-TW" sz="3600" b="1" dirty="0" smtClean="0">
                <a:latin typeface="典匠粗鋼筆行楷" pitchFamily="34" charset="-120"/>
                <a:ea typeface="典匠粗鋼筆行楷" pitchFamily="34" charset="-120"/>
              </a:rPr>
              <a:t>聯繫彎彎接受訪問</a:t>
            </a:r>
            <a:r>
              <a:rPr lang="en-US" altLang="zh-TW" sz="2800" b="1" dirty="0" smtClean="0">
                <a:latin typeface="典匠粗鋼筆行楷" pitchFamily="34" charset="-120"/>
                <a:ea typeface="典匠粗鋼筆行楷" pitchFamily="34" charset="-120"/>
              </a:rPr>
              <a:t> </a:t>
            </a:r>
            <a:endParaRPr lang="zh-TW" altLang="zh-TW" sz="2800" dirty="0" smtClean="0">
              <a:latin typeface="典匠粗鋼筆行楷" pitchFamily="34" charset="-120"/>
              <a:ea typeface="典匠粗鋼筆行楷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典匠粗鋼筆行楷" pitchFamily="34" charset="-120"/>
                <a:ea typeface="典匠粗鋼筆行楷" pitchFamily="34" charset="-120"/>
              </a:rPr>
              <a:t>       </a:t>
            </a:r>
            <a:r>
              <a:rPr lang="zh-TW" altLang="zh-TW" sz="2800" dirty="0" smtClean="0">
                <a:latin typeface="典匠粗鋼筆行楷" pitchFamily="34" charset="-120"/>
                <a:ea typeface="典匠粗鋼筆行楷" pitchFamily="34" charset="-120"/>
              </a:rPr>
              <a:t>我們Ｅ</a:t>
            </a:r>
            <a:r>
              <a:rPr lang="en-US" altLang="zh-TW" sz="2800" dirty="0" smtClean="0">
                <a:latin typeface="典匠粗鋼筆行楷" pitchFamily="34" charset="-120"/>
                <a:ea typeface="典匠粗鋼筆行楷" pitchFamily="34" charset="-120"/>
              </a:rPr>
              <a:t>-Mail</a:t>
            </a:r>
            <a:r>
              <a:rPr lang="zh-TW" altLang="zh-TW" sz="2800" dirty="0" smtClean="0">
                <a:latin typeface="典匠粗鋼筆行楷" pitchFamily="34" charset="-120"/>
                <a:ea typeface="典匠粗鋼筆行楷" pitchFamily="34" charset="-120"/>
              </a:rPr>
              <a:t>給彎彎，信件內容如下：</a:t>
            </a:r>
          </a:p>
          <a:p>
            <a:pPr>
              <a:buNone/>
            </a:pP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彎姐：</a:t>
            </a:r>
          </a:p>
          <a:p>
            <a:pPr>
              <a:buNone/>
            </a:pP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      </a:t>
            </a:r>
            <a:r>
              <a:rPr lang="zh-TW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 </a:t>
            </a: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我們是仁愛國小的</a:t>
            </a:r>
            <a:r>
              <a:rPr lang="zh-TW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五</a:t>
            </a: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年級學生，我們對您和您的作品很感興趣，所以想請您作為專題研究的對象，拜託您接受我們的訪問。</a:t>
            </a: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(</a:t>
            </a: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以下是我們擬定的訪問題目，請參考</a:t>
            </a: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)</a:t>
            </a: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謝謝！</a:t>
            </a:r>
          </a:p>
          <a:p>
            <a:pPr>
              <a:buNone/>
            </a:pPr>
            <a:r>
              <a:rPr lang="zh-TW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      </a:t>
            </a: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P.S.</a:t>
            </a:r>
            <a:r>
              <a:rPr lang="zh-TW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典匠粗鋼筆行楷" pitchFamily="34" charset="-120"/>
                <a:ea typeface="典匠粗鋼筆行楷" pitchFamily="34" charset="-120"/>
              </a:rPr>
              <a:t>彎彎的脆果真好吃！</a:t>
            </a:r>
            <a:endParaRPr lang="zh-TW" altLang="zh-TW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典匠粗鋼筆行楷" pitchFamily="34" charset="-120"/>
              <a:ea typeface="典匠粗鋼筆行楷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000892" y="2928934"/>
            <a:ext cx="1928826" cy="1071570"/>
          </a:xfrm>
          <a:prstGeom prst="wedgeRoundRectCallout">
            <a:avLst>
              <a:gd name="adj1" fmla="val -71510"/>
              <a:gd name="adj2" fmla="val 81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真辛苦啊！</a:t>
            </a: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026029"/>
          </a:xfrm>
        </p:spPr>
        <p:txBody>
          <a:bodyPr/>
          <a:lstStyle/>
          <a:p>
            <a:pPr>
              <a:lnSpc>
                <a:spcPct val="70000"/>
              </a:lnSpc>
              <a:buNone/>
            </a:pPr>
            <a:r>
              <a:rPr lang="en-US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zh-TW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</a:t>
            </a:r>
            <a:r>
              <a:rPr lang="zh-TW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從多小的時候就發現自己有繪畫天份，是來自家庭的遺傳或者是苦練呢？家人有沒有重視您的這項才能呢</a:t>
            </a:r>
            <a:r>
              <a:rPr lang="zh-TW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  <a:buNone/>
            </a:pPr>
            <a:endParaRPr lang="zh-TW" altLang="zh-TW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：很有可能是</a:t>
            </a:r>
            <a:r>
              <a:rPr lang="zh-TW" altLang="zh-TW" b="1" dirty="0"/>
              <a:t>遺傳自媽媽</a:t>
            </a:r>
            <a:r>
              <a:rPr lang="zh-TW" altLang="zh-TW" dirty="0"/>
              <a:t>，因為媽媽也很有創意。當時我只是個愛畫畫的孩子，沒有人認為這是一項才能；不過我媽媽並沒有阻止</a:t>
            </a:r>
            <a:r>
              <a:rPr lang="zh-TW" altLang="zh-TW" dirty="0" smtClean="0"/>
              <a:t>我畫</a:t>
            </a:r>
            <a:r>
              <a:rPr lang="zh-TW" altLang="en-US" dirty="0" smtClean="0"/>
              <a:t>畫</a:t>
            </a:r>
            <a:r>
              <a:rPr lang="zh-TW" altLang="zh-TW" dirty="0" smtClean="0"/>
              <a:t>，</a:t>
            </a:r>
            <a:r>
              <a:rPr lang="zh-TW" altLang="zh-TW" dirty="0"/>
              <a:t>但圖畫還是被爸爸全丟</a:t>
            </a:r>
            <a:r>
              <a:rPr lang="zh-TW" altLang="zh-TW" dirty="0" smtClean="0"/>
              <a:t>了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啟蒙過程中，有沒有比較值得紀念的老師或朋友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zh-TW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：那當然是「自轉星球」的社長黃俊隆囉！在</a:t>
            </a:r>
            <a:r>
              <a:rPr lang="en-US" altLang="zh-TW" dirty="0"/>
              <a:t>2005</a:t>
            </a:r>
            <a:r>
              <a:rPr lang="zh-TW" altLang="zh-TW" dirty="0"/>
              <a:t>年出版的「可不可以不要上班」就是結合了他的意見才順利出版的。</a:t>
            </a:r>
          </a:p>
          <a:p>
            <a:pPr>
              <a:buNone/>
            </a:pPr>
            <a:r>
              <a:rPr lang="en-US" altLang="zh-TW" dirty="0"/>
              <a:t>  </a:t>
            </a:r>
            <a:r>
              <a:rPr lang="zh-TW" altLang="en-US" dirty="0" smtClean="0"/>
              <a:t>  </a:t>
            </a:r>
            <a:r>
              <a:rPr lang="zh-TW" altLang="zh-TW" dirty="0" smtClean="0"/>
              <a:t>還有</a:t>
            </a:r>
            <a:r>
              <a:rPr lang="zh-TW" altLang="zh-TW" dirty="0"/>
              <a:t>我的舅舅</a:t>
            </a:r>
            <a:r>
              <a:rPr lang="zh-TW" altLang="zh-TW" dirty="0" smtClean="0"/>
              <a:t>，舅舅從小就讓</a:t>
            </a:r>
            <a:r>
              <a:rPr lang="zh-TW" altLang="zh-TW" dirty="0"/>
              <a:t>我畫個夠，還犧牲了他家的牆壁</a:t>
            </a:r>
            <a:r>
              <a:rPr lang="zh-TW" altLang="zh-TW" dirty="0" smtClean="0"/>
              <a:t>呢</a:t>
            </a:r>
            <a:r>
              <a:rPr lang="zh-TW" altLang="en-US" dirty="0" smtClean="0"/>
              <a:t>！</a:t>
            </a:r>
            <a:endParaRPr lang="zh-TW" altLang="zh-TW" dirty="0"/>
          </a:p>
          <a:p>
            <a:pPr>
              <a:buNone/>
            </a:pPr>
            <a:r>
              <a:rPr lang="en-US" altLang="zh-TW" dirty="0"/>
              <a:t>  </a:t>
            </a:r>
            <a:r>
              <a:rPr lang="zh-TW" altLang="en-US" dirty="0" smtClean="0"/>
              <a:t>  </a:t>
            </a:r>
            <a:r>
              <a:rPr lang="zh-TW" altLang="zh-TW" dirty="0" smtClean="0"/>
              <a:t>不過</a:t>
            </a:r>
            <a:r>
              <a:rPr lang="zh-TW" altLang="zh-TW" dirty="0"/>
              <a:t>，我</a:t>
            </a:r>
            <a:r>
              <a:rPr lang="zh-TW" altLang="zh-TW" dirty="0" smtClean="0"/>
              <a:t>覺得</a:t>
            </a:r>
            <a:r>
              <a:rPr lang="zh-TW" altLang="en-US" dirty="0" smtClean="0"/>
              <a:t>自己</a:t>
            </a:r>
            <a:r>
              <a:rPr lang="zh-TW" altLang="zh-TW" dirty="0" smtClean="0"/>
              <a:t>最</a:t>
            </a:r>
            <a:r>
              <a:rPr lang="zh-TW" altLang="zh-TW" dirty="0"/>
              <a:t>受媽媽的影響，</a:t>
            </a:r>
            <a:r>
              <a:rPr lang="zh-TW" altLang="zh-TW"/>
              <a:t>便</a:t>
            </a:r>
            <a:r>
              <a:rPr lang="zh-TW" altLang="zh-TW" smtClean="0"/>
              <a:t>是</a:t>
            </a:r>
            <a:r>
              <a:rPr lang="zh-TW" altLang="en-US" smtClean="0"/>
              <a:t>她</a:t>
            </a:r>
            <a:r>
              <a:rPr lang="zh-TW" altLang="zh-TW" smtClean="0"/>
              <a:t>對於</a:t>
            </a:r>
            <a:r>
              <a:rPr lang="zh-TW" altLang="zh-TW" dirty="0"/>
              <a:t>待人處事的要求。媽媽覺得</a:t>
            </a:r>
            <a:r>
              <a:rPr lang="zh-TW" altLang="zh-TW" b="1" dirty="0"/>
              <a:t>品行最重要、禮貌最重要，見人一定要打招呼。</a:t>
            </a:r>
            <a:r>
              <a:rPr lang="zh-TW" altLang="zh-TW" dirty="0"/>
              <a:t>這點讓我出社會以後非常受用，尤其像我這麼內向的人。</a:t>
            </a:r>
            <a:r>
              <a:rPr lang="en-US" altLang="zh-TW" i="1" dirty="0"/>
              <a:t>(</a:t>
            </a:r>
            <a:r>
              <a:rPr lang="zh-TW" altLang="zh-TW" i="1" dirty="0"/>
              <a:t>引自中國時報專訪</a:t>
            </a:r>
            <a:r>
              <a:rPr lang="en-US" altLang="zh-TW" i="1" dirty="0"/>
              <a:t>)</a:t>
            </a:r>
            <a:endParaRPr lang="zh-TW" altLang="zh-TW" i="1" dirty="0"/>
          </a:p>
          <a:p>
            <a:pPr>
              <a:buFontTx/>
              <a:buBlip>
                <a:blip r:embed="rId2"/>
              </a:buBlip>
            </a:pPr>
            <a:endParaRPr lang="zh-TW" altLang="en-US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223997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TW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r>
              <a:rPr lang="zh-TW" altLang="zh-TW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您的創作材料是什麼呢</a:t>
            </a:r>
            <a:r>
              <a:rPr lang="zh-TW" altLang="zh-TW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TW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：其實生活中很糗、有趣的事都是我的創作素材</a:t>
            </a:r>
            <a:r>
              <a:rPr lang="zh-TW" altLang="zh-TW" dirty="0" smtClean="0"/>
              <a:t>。</a:t>
            </a:r>
            <a:r>
              <a:rPr lang="en-US" altLang="zh-TW" dirty="0"/>
              <a:t> </a:t>
            </a:r>
            <a:endParaRPr lang="zh-TW" altLang="zh-TW" dirty="0"/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研究大綱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1500174"/>
            <a:ext cx="7543824" cy="49720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研究動機</a:t>
            </a:r>
            <a:endParaRPr lang="en-US" altLang="zh-TW" sz="36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研究目的</a:t>
            </a:r>
            <a:endParaRPr lang="en-US" altLang="zh-TW" sz="36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彎彎的基本資料</a:t>
            </a:r>
            <a:endParaRPr lang="en-US" altLang="zh-TW" sz="36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彎彎的成名歷程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彎彎週邊商品與書籍</a:t>
            </a:r>
            <a:endParaRPr lang="en-US" altLang="zh-TW" sz="36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彎彎訪談</a:t>
            </a:r>
            <a:endParaRPr lang="en-US" altLang="zh-TW" sz="3600" dirty="0" smtClean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zh-TW" altLang="en-US" sz="3600" dirty="0" smtClean="0"/>
              <a:t>「彎彎風」的仿畫</a:t>
            </a:r>
            <a:endParaRPr lang="zh-TW" altLang="en-US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2000240"/>
            <a:ext cx="857256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zh-TW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您的部落格累積點閱人數達兩億人次，您認為能夠在網路上爆紅（人氣不墜）的關鍵因素是什麼呢</a:t>
            </a:r>
            <a:r>
              <a:rPr lang="zh-TW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TW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：應該我的心情小圖十分貼近一般人的心聲，又很爆笑，才受到大家的歡迎吧！</a:t>
            </a:r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r>
              <a:rPr lang="zh-TW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在真實的世界中，您本來就是這麼低調的人嗎？您向來保持低調的最大理由是什麼</a:t>
            </a:r>
            <a:r>
              <a:rPr lang="en-US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TW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：我並不喜歡太招搖的感覺。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zh-TW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143117"/>
            <a:ext cx="8229600" cy="34290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TW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</a:t>
            </a:r>
            <a:r>
              <a:rPr lang="zh-TW" altLang="zh-TW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成為名人之後，你有什麼調整自己心態跟生活的妙方？ </a:t>
            </a:r>
            <a:endParaRPr lang="en-US" altLang="zh-TW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</a:pPr>
            <a:endParaRPr lang="zh-TW" altLang="zh-TW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：我依舊乖乖的上班，希望做個普通的</a:t>
            </a:r>
            <a:r>
              <a:rPr lang="zh-TW" altLang="zh-TW" dirty="0" smtClean="0"/>
              <a:t>上班族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不過最後還是辭掉了，以拍片、出書為主</a:t>
            </a:r>
            <a:r>
              <a:rPr lang="en-US" altLang="zh-TW" dirty="0" smtClean="0"/>
              <a:t>)</a:t>
            </a:r>
            <a:r>
              <a:rPr lang="zh-TW" altLang="zh-TW" dirty="0" smtClean="0"/>
              <a:t> 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zh-TW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885928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在創作的歷程中，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您遇到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最大的挫折是什麼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請問您如何克服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en-US" altLang="zh-TW" sz="3100" dirty="0" smtClean="0"/>
              <a:t>A</a:t>
            </a:r>
            <a:r>
              <a:rPr lang="zh-TW" altLang="zh-TW" sz="3100" dirty="0"/>
              <a:t>：我曾經遭遇過侵權的事情，但是目前已經接洽律師討論處理方法以及以後的應對措施了，也會加快智慧財產專利權的申請。我克服的方法就是在知道之後，畫了一張</a:t>
            </a:r>
            <a:r>
              <a:rPr lang="zh-TW" altLang="zh-TW" sz="3100" dirty="0" smtClean="0"/>
              <a:t>「哀」</a:t>
            </a:r>
            <a:r>
              <a:rPr lang="zh-TW" altLang="zh-TW" sz="3100" dirty="0"/>
              <a:t>的大頭貼，對所有人</a:t>
            </a:r>
            <a:r>
              <a:rPr lang="zh-TW" altLang="zh-TW" sz="3100" dirty="0" smtClean="0"/>
              <a:t>表達心中</a:t>
            </a:r>
            <a:r>
              <a:rPr lang="zh-TW" altLang="zh-TW" sz="3100" dirty="0"/>
              <a:t>的無奈</a:t>
            </a:r>
            <a:r>
              <a:rPr lang="zh-TW" altLang="zh-TW" sz="3100" dirty="0" smtClean="0"/>
              <a:t>。</a:t>
            </a:r>
            <a:endParaRPr lang="zh-TW" altLang="zh-TW" sz="3100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016962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而您認為推動您持續創作的動力來源是什麼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endParaRPr lang="zh-TW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sz="3100" dirty="0"/>
              <a:t>A</a:t>
            </a:r>
            <a:r>
              <a:rPr lang="zh-TW" altLang="zh-TW" sz="3100" dirty="0"/>
              <a:t>：動力來源就是網友及粉絲囉！</a:t>
            </a:r>
            <a:r>
              <a:rPr lang="zh-TW" altLang="zh-TW" sz="3100" dirty="0" smtClean="0"/>
              <a:t>當</a:t>
            </a:r>
            <a:r>
              <a:rPr lang="zh-TW" altLang="en-US" sz="3100" dirty="0" smtClean="0"/>
              <a:t>我</a:t>
            </a:r>
            <a:r>
              <a:rPr lang="zh-TW" altLang="zh-TW" sz="3100" dirty="0" smtClean="0"/>
              <a:t>的</a:t>
            </a:r>
            <a:r>
              <a:rPr lang="zh-TW" altLang="zh-TW" sz="3100" dirty="0"/>
              <a:t>粉絲看到「哀」後，可嚇壞了</a:t>
            </a:r>
            <a:r>
              <a:rPr lang="zh-TW" altLang="zh-TW" sz="3100" dirty="0" smtClean="0"/>
              <a:t>，</a:t>
            </a:r>
            <a:r>
              <a:rPr lang="zh-TW" altLang="en-US" sz="3100" dirty="0" smtClean="0"/>
              <a:t>剎</a:t>
            </a:r>
            <a:r>
              <a:rPr lang="zh-TW" altLang="zh-TW" sz="3100" dirty="0" smtClean="0"/>
              <a:t>那</a:t>
            </a:r>
            <a:r>
              <a:rPr lang="zh-TW" altLang="zh-TW" sz="3100" dirty="0"/>
              <a:t>間，鼓勵、譴責的聲浪紛紛在該公司和</a:t>
            </a:r>
            <a:r>
              <a:rPr lang="zh-TW" altLang="zh-TW" sz="3100" dirty="0" smtClean="0"/>
              <a:t>彎</a:t>
            </a:r>
            <a:r>
              <a:rPr lang="zh-TW" altLang="en-US" sz="3100" dirty="0" smtClean="0"/>
              <a:t>彎</a:t>
            </a:r>
            <a:r>
              <a:rPr lang="zh-TW" altLang="zh-TW" sz="3100" dirty="0" smtClean="0"/>
              <a:t>部落</a:t>
            </a:r>
            <a:r>
              <a:rPr lang="zh-TW" altLang="zh-TW" sz="3100" dirty="0"/>
              <a:t>格上出現，網友也不約而同的在彎彎部落</a:t>
            </a:r>
            <a:r>
              <a:rPr lang="zh-TW" altLang="zh-TW" sz="3100" dirty="0" smtClean="0"/>
              <a:t>格</a:t>
            </a:r>
            <a:r>
              <a:rPr lang="zh-TW" altLang="en-US" sz="3100" dirty="0" smtClean="0"/>
              <a:t>上為</a:t>
            </a:r>
            <a:r>
              <a:rPr lang="zh-TW" altLang="zh-TW" sz="3100" dirty="0" smtClean="0"/>
              <a:t>彎</a:t>
            </a:r>
            <a:r>
              <a:rPr lang="zh-TW" altLang="zh-TW" sz="3100" dirty="0"/>
              <a:t>彎加油打氣，彎彎才重新站了起來</a:t>
            </a:r>
            <a:r>
              <a:rPr lang="zh-TW" altLang="zh-TW" sz="3100" dirty="0" smtClean="0"/>
              <a:t>。</a:t>
            </a:r>
            <a:endParaRPr lang="zh-TW" altLang="zh-TW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016962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訪問問題精華整理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857364"/>
            <a:ext cx="844391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(9) 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出書或經營部落格的壓力會很大嗎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TW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dirty="0"/>
              <a:t>A</a:t>
            </a:r>
            <a:r>
              <a:rPr lang="zh-TW" altLang="zh-TW" dirty="0"/>
              <a:t>：誰出書都會壓力很大，</a:t>
            </a:r>
            <a:r>
              <a:rPr lang="zh-TW" altLang="zh-TW" dirty="0" smtClean="0"/>
              <a:t>也有人出</a:t>
            </a:r>
            <a:r>
              <a:rPr lang="zh-TW" altLang="en-US" dirty="0" smtClean="0"/>
              <a:t>錢</a:t>
            </a:r>
            <a:r>
              <a:rPr lang="zh-TW" altLang="zh-TW" dirty="0" smtClean="0"/>
              <a:t>要求</a:t>
            </a:r>
            <a:r>
              <a:rPr lang="zh-TW" altLang="zh-TW" dirty="0"/>
              <a:t>我畫</a:t>
            </a:r>
            <a:r>
              <a:rPr lang="zh-TW" altLang="zh-TW" dirty="0" smtClean="0"/>
              <a:t>這</a:t>
            </a:r>
            <a:r>
              <a:rPr lang="zh-TW" altLang="en-US" dirty="0" smtClean="0"/>
              <a:t>畫</a:t>
            </a:r>
            <a:r>
              <a:rPr lang="zh-TW" altLang="zh-TW" dirty="0" smtClean="0"/>
              <a:t>那，</a:t>
            </a:r>
            <a:r>
              <a:rPr lang="zh-TW" altLang="en-US" dirty="0" smtClean="0"/>
              <a:t>但</a:t>
            </a:r>
            <a:r>
              <a:rPr lang="zh-TW" altLang="zh-TW" dirty="0" smtClean="0"/>
              <a:t>我</a:t>
            </a:r>
            <a:r>
              <a:rPr lang="zh-TW" altLang="zh-TW" dirty="0"/>
              <a:t>認為：那不是我真正的想法，不是出自於自己的作品，一點也不好笑，也不會得到別人的共鳴。</a:t>
            </a:r>
          </a:p>
          <a:p>
            <a:pPr>
              <a:buNone/>
            </a:pPr>
            <a:r>
              <a:rPr lang="en-US" altLang="zh-TW" dirty="0"/>
              <a:t>   </a:t>
            </a:r>
            <a:r>
              <a:rPr lang="zh-TW" altLang="en-US" dirty="0" smtClean="0"/>
              <a:t> </a:t>
            </a:r>
            <a:r>
              <a:rPr lang="zh-TW" altLang="zh-TW" dirty="0" smtClean="0"/>
              <a:t>至於</a:t>
            </a:r>
            <a:r>
              <a:rPr lang="zh-TW" altLang="zh-TW" dirty="0"/>
              <a:t>部落格，其實說到壓力也沒那麼誇張</a:t>
            </a:r>
            <a:r>
              <a:rPr lang="zh-TW" altLang="zh-TW" dirty="0" smtClean="0"/>
              <a:t>，我</a:t>
            </a:r>
            <a:r>
              <a:rPr lang="zh-TW" altLang="zh-TW" dirty="0"/>
              <a:t>待在上面的時間的確是蠻多的</a:t>
            </a:r>
            <a:r>
              <a:rPr lang="zh-TW" altLang="zh-TW" dirty="0" smtClean="0"/>
              <a:t>，我</a:t>
            </a:r>
            <a:r>
              <a:rPr lang="zh-TW" altLang="zh-TW" dirty="0"/>
              <a:t>並不會覺得這個是壓力來源就是了</a:t>
            </a:r>
            <a:r>
              <a:rPr lang="zh-TW" altLang="zh-TW" dirty="0" smtClean="0"/>
              <a:t>。</a:t>
            </a:r>
            <a:r>
              <a:rPr lang="en-US" altLang="zh-TW" dirty="0"/>
              <a:t> </a:t>
            </a:r>
            <a:endParaRPr lang="zh-TW" altLang="zh-TW" dirty="0"/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「彎彎風」圖畫仿作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772300" cy="1752600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chemeClr val="tx1"/>
                </a:solidFill>
              </a:rPr>
              <a:t>為了瞭解彎彎所畫的</a:t>
            </a:r>
            <a:r>
              <a:rPr lang="en-US" altLang="zh-TW" dirty="0">
                <a:solidFill>
                  <a:schemeClr val="tx1"/>
                </a:solidFill>
              </a:rPr>
              <a:t>MSN</a:t>
            </a:r>
            <a:r>
              <a:rPr lang="zh-TW" altLang="zh-TW" dirty="0">
                <a:solidFill>
                  <a:schemeClr val="tx1"/>
                </a:solidFill>
              </a:rPr>
              <a:t>大頭貼和</a:t>
            </a:r>
            <a:r>
              <a:rPr lang="zh-TW" altLang="zh-TW" dirty="0" smtClean="0">
                <a:solidFill>
                  <a:schemeClr val="tx1"/>
                </a:solidFill>
              </a:rPr>
              <a:t>我們畫</a:t>
            </a:r>
            <a:r>
              <a:rPr lang="zh-TW" altLang="zh-TW" dirty="0">
                <a:solidFill>
                  <a:schemeClr val="tx1"/>
                </a:solidFill>
              </a:rPr>
              <a:t>的有什麼不同，我們進行彎彎圖的仿作並加以比較。</a:t>
            </a:r>
          </a:p>
          <a:p>
            <a:pPr algn="l">
              <a:buFontTx/>
              <a:buBlip>
                <a:blip r:embed="rId2"/>
              </a:buBlip>
            </a:pP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\\Ge409\public\21屆\彎彎\動畫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150019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0100" y="428604"/>
          <a:ext cx="6929486" cy="6000792"/>
        </p:xfrm>
        <a:graphic>
          <a:graphicData uri="http://schemas.openxmlformats.org/drawingml/2006/table">
            <a:tbl>
              <a:tblPr/>
              <a:tblGrid>
                <a:gridCol w="3299666"/>
                <a:gridCol w="3629820"/>
              </a:tblGrid>
              <a:tr h="600079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我的作品</a:t>
                      </a:r>
                      <a:r>
                        <a:rPr lang="en-US" sz="1100" b="1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endParaRPr lang="zh-TW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87" marR="53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彎彎的圖</a:t>
                      </a:r>
                      <a:endParaRPr lang="zh-TW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87" marR="53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圖片 2" descr="下課仿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2714644" cy="5572164"/>
          </a:xfrm>
          <a:prstGeom prst="rect">
            <a:avLst/>
          </a:prstGeom>
          <a:noFill/>
        </p:spPr>
      </p:pic>
      <p:pic>
        <p:nvPicPr>
          <p:cNvPr id="2049" name="圖片 3" descr="濕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1643063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85852" y="357166"/>
          <a:ext cx="6715172" cy="6000792"/>
        </p:xfrm>
        <a:graphic>
          <a:graphicData uri="http://schemas.openxmlformats.org/drawingml/2006/table">
            <a:tbl>
              <a:tblPr/>
              <a:tblGrid>
                <a:gridCol w="3357586"/>
                <a:gridCol w="3357586"/>
              </a:tblGrid>
              <a:tr h="600079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我的作品</a:t>
                      </a:r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333" marR="45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彎彎的圖</a:t>
                      </a:r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333" marR="45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5" name="圖片 2" descr="大隊接力仿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2615578" cy="5658394"/>
          </a:xfrm>
          <a:prstGeom prst="rect">
            <a:avLst/>
          </a:prstGeom>
          <a:noFill/>
        </p:spPr>
      </p:pic>
      <p:pic>
        <p:nvPicPr>
          <p:cNvPr id="46084" name="Picture 4" descr="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1714512" cy="1500198"/>
          </a:xfrm>
          <a:prstGeom prst="rect">
            <a:avLst/>
          </a:prstGeom>
          <a:noFill/>
        </p:spPr>
      </p:pic>
      <p:pic>
        <p:nvPicPr>
          <p:cNvPr id="46081" name="圖片 7" descr="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86322"/>
            <a:ext cx="1333501" cy="1270000"/>
          </a:xfrm>
          <a:prstGeom prst="rect">
            <a:avLst/>
          </a:prstGeom>
          <a:noFill/>
        </p:spPr>
      </p:pic>
      <p:pic>
        <p:nvPicPr>
          <p:cNvPr id="46082" name="圖片 8" descr="累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000372"/>
            <a:ext cx="1545303" cy="1500198"/>
          </a:xfrm>
          <a:prstGeom prst="rect">
            <a:avLst/>
          </a:prstGeom>
          <a:noFill/>
        </p:spPr>
      </p:pic>
      <p:pic>
        <p:nvPicPr>
          <p:cNvPr id="46083" name="圖片 5" descr="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00372"/>
            <a:ext cx="1276350" cy="12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00166" y="214290"/>
          <a:ext cx="6858048" cy="6072230"/>
        </p:xfrm>
        <a:graphic>
          <a:graphicData uri="http://schemas.openxmlformats.org/drawingml/2006/table">
            <a:tbl>
              <a:tblPr/>
              <a:tblGrid>
                <a:gridCol w="3429024"/>
                <a:gridCol w="3429024"/>
              </a:tblGrid>
              <a:tr h="607223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我的作品</a:t>
                      </a:r>
                      <a:endParaRPr lang="zh-TW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彎彎的圖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endParaRPr lang="zh-TW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007" marR="51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7108" name="圖片 3" descr="考試仿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2500330" cy="4965491"/>
          </a:xfrm>
          <a:prstGeom prst="rect">
            <a:avLst/>
          </a:prstGeom>
          <a:noFill/>
        </p:spPr>
      </p:pic>
      <p:pic>
        <p:nvPicPr>
          <p:cNvPr id="47106" name="圖片 10" descr="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72008"/>
            <a:ext cx="1514475" cy="1447800"/>
          </a:xfrm>
          <a:prstGeom prst="rect">
            <a:avLst/>
          </a:prstGeom>
          <a:noFill/>
        </p:spPr>
      </p:pic>
      <p:pic>
        <p:nvPicPr>
          <p:cNvPr id="47107" name="圖片 25" descr="t1016962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643182"/>
            <a:ext cx="1474788" cy="1393825"/>
          </a:xfrm>
          <a:prstGeom prst="rect">
            <a:avLst/>
          </a:prstGeom>
          <a:noFill/>
        </p:spPr>
      </p:pic>
      <p:pic>
        <p:nvPicPr>
          <p:cNvPr id="47105" name="圖片 29" descr="t1016962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642918"/>
            <a:ext cx="15144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zh-TW" sz="3600" dirty="0" smtClean="0"/>
              <a:t>彎</a:t>
            </a:r>
            <a:r>
              <a:rPr lang="zh-TW" altLang="zh-TW" sz="3600" dirty="0"/>
              <a:t>彎到底有多紅呢？</a:t>
            </a:r>
            <a:r>
              <a:rPr lang="zh-TW" altLang="zh-TW" sz="3600" dirty="0" smtClean="0"/>
              <a:t>一堆</a:t>
            </a:r>
            <a:r>
              <a:rPr lang="zh-TW" altLang="en-US" sz="3600" dirty="0" smtClean="0"/>
              <a:t>她的</a:t>
            </a:r>
            <a:r>
              <a:rPr lang="zh-TW" altLang="zh-TW" sz="3600" dirty="0" smtClean="0"/>
              <a:t>畫冊</a:t>
            </a:r>
            <a:r>
              <a:rPr lang="zh-TW" altLang="zh-TW" sz="3600" dirty="0"/>
              <a:t>書籍、電視和平面廣告、商品代言、文具和生活週邊商品、</a:t>
            </a:r>
            <a:r>
              <a:rPr lang="en-US" altLang="zh-TW" sz="3600" dirty="0"/>
              <a:t>MSN</a:t>
            </a:r>
            <a:r>
              <a:rPr lang="zh-TW" altLang="zh-TW" sz="3600" dirty="0"/>
              <a:t>大頭貼，甚至還拍</a:t>
            </a:r>
            <a:r>
              <a:rPr lang="en-US" altLang="zh-TW" sz="3600" dirty="0"/>
              <a:t>MV</a:t>
            </a:r>
            <a:r>
              <a:rPr lang="zh-TW" altLang="zh-TW" sz="3600" dirty="0"/>
              <a:t>、出有聲書，實在太厲害了！我們想要藉著專題研究一窺彎彎的</a:t>
            </a:r>
            <a:r>
              <a:rPr lang="zh-TW" altLang="zh-TW" sz="3600" dirty="0" smtClean="0"/>
              <a:t>廬山真</a:t>
            </a:r>
            <a:r>
              <a:rPr lang="zh-TW" altLang="en-US" sz="3600" dirty="0" smtClean="0"/>
              <a:t>面目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了解她如何從平凡的市井小民一躍而成知名</a:t>
            </a:r>
            <a:r>
              <a:rPr lang="zh-TW" altLang="zh-TW" sz="3600" dirty="0" smtClean="0"/>
              <a:t>網路圖文作家</a:t>
            </a:r>
            <a:r>
              <a:rPr lang="zh-TW" altLang="zh-TW" sz="3600" dirty="0"/>
              <a:t>。</a:t>
            </a:r>
          </a:p>
          <a:p>
            <a:pPr>
              <a:buNone/>
            </a:pPr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3" descr="品客洋芋片-仿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92961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DisplayImage" descr="下一張(熱鍵:c)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142976" y="4000504"/>
            <a:ext cx="1835407" cy="183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t17754652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643446"/>
            <a:ext cx="1357322" cy="160338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6428336" y="4055793"/>
            <a:ext cx="1857388" cy="1428760"/>
          </a:xfrm>
          <a:prstGeom prst="cloudCallout">
            <a:avLst>
              <a:gd name="adj1" fmla="val -42993"/>
              <a:gd name="adj2" fmla="val 75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真像啊！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5" descr="校外教學仿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358114" cy="238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DisplayImage" descr="下一張(熱鍵:c)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214414" y="3429000"/>
            <a:ext cx="1428760" cy="15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DisplayImage" descr="下一張(熱鍵:c)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357554" y="3429000"/>
            <a:ext cx="1643074" cy="1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DisplayImage" descr="下一張(熱鍵:c)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357950" y="3357562"/>
            <a:ext cx="1643074" cy="16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12" descr="放年假仿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8581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DisplayImage" descr="下一張(熱鍵:c)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00099" y="3429000"/>
            <a:ext cx="177523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DisplayImage" descr="下一張(熱鍵:c)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357950" y="3429000"/>
            <a:ext cx="1714512" cy="168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DisplayImage" descr="下一張(熱鍵:c)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571868" y="3429000"/>
            <a:ext cx="1857388" cy="17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Tx/>
              <a:buBlip>
                <a:blip r:embed="rId2"/>
              </a:buBlip>
            </a:pPr>
            <a:r>
              <a:rPr lang="zh-TW" altLang="zh-TW" sz="3000" dirty="0"/>
              <a:t>彎彎創作的</a:t>
            </a:r>
            <a:r>
              <a:rPr lang="en-US" altLang="zh-TW" sz="3000" dirty="0"/>
              <a:t>MSN</a:t>
            </a:r>
            <a:r>
              <a:rPr lang="zh-TW" altLang="zh-TW" sz="3000" dirty="0"/>
              <a:t>小圖</a:t>
            </a:r>
            <a:r>
              <a:rPr lang="zh-TW" altLang="zh-TW" sz="3000" dirty="0" smtClean="0"/>
              <a:t>因貼近</a:t>
            </a:r>
            <a:r>
              <a:rPr lang="zh-TW" altLang="zh-TW" sz="3000" dirty="0"/>
              <a:t>一般人的心聲又很爆笑</a:t>
            </a:r>
            <a:r>
              <a:rPr lang="zh-TW" altLang="zh-TW" sz="3000" dirty="0" smtClean="0"/>
              <a:t>，</a:t>
            </a:r>
            <a:r>
              <a:rPr lang="zh-TW" altLang="en-US" sz="3000" dirty="0" smtClean="0"/>
              <a:t>所以</a:t>
            </a:r>
            <a:r>
              <a:rPr lang="zh-TW" altLang="zh-TW" sz="3000" dirty="0" smtClean="0"/>
              <a:t>受到</a:t>
            </a:r>
            <a:r>
              <a:rPr lang="zh-TW" altLang="zh-TW" sz="3000" dirty="0"/>
              <a:t>大家的注目與歡迎。</a:t>
            </a:r>
          </a:p>
          <a:p>
            <a:pPr lvl="0">
              <a:buFontTx/>
              <a:buBlip>
                <a:blip r:embed="rId2"/>
              </a:buBlip>
            </a:pPr>
            <a:r>
              <a:rPr lang="zh-TW" altLang="zh-TW" sz="3000" dirty="0" smtClean="0"/>
              <a:t>部落</a:t>
            </a:r>
            <a:r>
              <a:rPr lang="zh-TW" altLang="zh-TW" sz="3000" dirty="0"/>
              <a:t>格</a:t>
            </a:r>
            <a:r>
              <a:rPr lang="zh-TW" altLang="zh-TW" sz="3000" dirty="0" smtClean="0"/>
              <a:t>是彎彎的創作管道</a:t>
            </a:r>
            <a:r>
              <a:rPr lang="zh-TW" altLang="zh-TW" sz="3000" dirty="0"/>
              <a:t>，也是她人生的轉捩點。</a:t>
            </a:r>
          </a:p>
          <a:p>
            <a:pPr lvl="0">
              <a:buFontTx/>
              <a:buBlip>
                <a:blip r:embed="rId2"/>
              </a:buBlip>
            </a:pPr>
            <a:r>
              <a:rPr lang="zh-TW" altLang="zh-TW" sz="3000" dirty="0"/>
              <a:t>一開始畫部落格時，彎彎</a:t>
            </a:r>
            <a:r>
              <a:rPr lang="zh-TW" altLang="zh-TW" sz="3000" dirty="0" smtClean="0"/>
              <a:t>只是興趣</a:t>
            </a:r>
            <a:r>
              <a:rPr lang="zh-TW" altLang="zh-TW" sz="3000" dirty="0"/>
              <a:t>，</a:t>
            </a:r>
            <a:r>
              <a:rPr lang="zh-TW" altLang="zh-TW" sz="3000" dirty="0" smtClean="0"/>
              <a:t>但畫</a:t>
            </a:r>
            <a:r>
              <a:rPr lang="zh-TW" altLang="zh-TW" sz="3000" dirty="0"/>
              <a:t>得</a:t>
            </a:r>
            <a:r>
              <a:rPr lang="zh-TW" altLang="zh-TW" sz="3000" dirty="0" smtClean="0"/>
              <a:t>不好</a:t>
            </a:r>
            <a:r>
              <a:rPr lang="zh-TW" altLang="en-US" sz="3000" dirty="0" smtClean="0"/>
              <a:t>；</a:t>
            </a:r>
            <a:r>
              <a:rPr lang="zh-TW" altLang="zh-TW" sz="3000" dirty="0" smtClean="0"/>
              <a:t>後來</a:t>
            </a:r>
            <a:r>
              <a:rPr lang="zh-TW" altLang="zh-TW" sz="3000" dirty="0"/>
              <a:t>越畫越有心得，人</a:t>
            </a:r>
            <a:r>
              <a:rPr lang="zh-TW" altLang="zh-TW" sz="3000" dirty="0" smtClean="0"/>
              <a:t>氣隨</a:t>
            </a:r>
            <a:r>
              <a:rPr lang="zh-TW" altLang="zh-TW" sz="3000" dirty="0"/>
              <a:t>之增長。她希望她的</a:t>
            </a:r>
            <a:r>
              <a:rPr lang="en-US" altLang="zh-TW" sz="3000" dirty="0"/>
              <a:t>MSN</a:t>
            </a:r>
            <a:r>
              <a:rPr lang="zh-TW" altLang="zh-TW" sz="3000" dirty="0"/>
              <a:t>圖能讓人心情好轉，要不是</a:t>
            </a:r>
            <a:r>
              <a:rPr lang="zh-TW" altLang="zh-TW" sz="3000" dirty="0" smtClean="0"/>
              <a:t>有</a:t>
            </a:r>
            <a:r>
              <a:rPr lang="zh-TW" altLang="en-US" sz="3000" dirty="0"/>
              <a:t>很多</a:t>
            </a:r>
            <a:r>
              <a:rPr lang="zh-TW" altLang="zh-TW" sz="3000" dirty="0" smtClean="0"/>
              <a:t>人</a:t>
            </a:r>
            <a:r>
              <a:rPr lang="zh-TW" altLang="zh-TW" sz="3000" dirty="0"/>
              <a:t>支持，</a:t>
            </a:r>
            <a:r>
              <a:rPr lang="zh-TW" altLang="zh-TW" sz="3000" dirty="0" smtClean="0"/>
              <a:t>她早</a:t>
            </a:r>
            <a:r>
              <a:rPr lang="zh-TW" altLang="zh-TW" sz="3000" dirty="0"/>
              <a:t>就放棄了。</a:t>
            </a:r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Tx/>
              <a:buBlip>
                <a:blip r:embed="rId2"/>
              </a:buBlip>
            </a:pPr>
            <a:r>
              <a:rPr lang="zh-TW" altLang="zh-TW" dirty="0" smtClean="0"/>
              <a:t>彎彎的週邊商品及書籍種類繁多，證明她的人氣，但她本身卻因不大喜歡招搖的感覺而低調。</a:t>
            </a:r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 smtClean="0"/>
              <a:t>彎彎覺得她的創作天份遺傳自媽媽，而人生中的貴人是媽媽</a:t>
            </a:r>
            <a:r>
              <a:rPr lang="zh-TW" altLang="en-US" dirty="0" smtClean="0"/>
              <a:t>、舅舅</a:t>
            </a:r>
            <a:r>
              <a:rPr lang="zh-TW" altLang="zh-TW" dirty="0" smtClean="0"/>
              <a:t>和自轉星球出版社黃俊隆社長；粉絲</a:t>
            </a:r>
            <a:r>
              <a:rPr lang="zh-TW" altLang="en-US" dirty="0" smtClean="0"/>
              <a:t>則</a:t>
            </a:r>
            <a:r>
              <a:rPr lang="zh-TW" altLang="zh-TW" dirty="0" smtClean="0"/>
              <a:t>是推動她前進的最大力量。</a:t>
            </a:r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 smtClean="0"/>
              <a:t>我們的「彎彎風」圖畫仿作大多較平面</a:t>
            </a:r>
            <a:r>
              <a:rPr lang="zh-TW" altLang="en-US" dirty="0" smtClean="0"/>
              <a:t>死板</a:t>
            </a:r>
            <a:r>
              <a:rPr lang="zh-TW" altLang="zh-TW" dirty="0" smtClean="0"/>
              <a:t>，少了彎彎因利用電腦繪圖而呈現出的立體感與層次感</a:t>
            </a:r>
            <a:r>
              <a:rPr lang="en-US" altLang="zh-TW" dirty="0" smtClean="0"/>
              <a:t>(</a:t>
            </a:r>
            <a:r>
              <a:rPr lang="zh-TW" altLang="zh-TW" dirty="0" smtClean="0"/>
              <a:t>恐怕差最多的還是幽默感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。不過每個人的藝術風格是不盡相同的，如果我們多加練習，也許有朝一日也可能會有人來模仿我們的創作風格。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zh-TW" altLang="zh-TW" sz="4300" b="1" dirty="0"/>
              <a:t>陳竫</a:t>
            </a:r>
            <a:r>
              <a:rPr lang="zh-TW" altLang="zh-TW" sz="4300" dirty="0"/>
              <a:t>：</a:t>
            </a:r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查</a:t>
            </a:r>
            <a:r>
              <a:rPr lang="zh-TW" altLang="zh-TW" dirty="0"/>
              <a:t>彎彎的資料非常容易，一鍵入「彎彎」兩個字，網路上便跑出一長串的資料，像</a:t>
            </a:r>
            <a:r>
              <a:rPr lang="zh-TW" altLang="zh-TW" dirty="0" smtClean="0"/>
              <a:t>圖</a:t>
            </a:r>
            <a:r>
              <a:rPr lang="zh-TW" altLang="en-US" dirty="0" smtClean="0"/>
              <a:t>、訪問資料、</a:t>
            </a:r>
            <a:r>
              <a:rPr lang="zh-TW" altLang="zh-TW" dirty="0" smtClean="0"/>
              <a:t>成長</a:t>
            </a:r>
            <a:r>
              <a:rPr lang="zh-TW" altLang="zh-TW" dirty="0"/>
              <a:t>歷程…等，多到讓人</a:t>
            </a:r>
            <a:r>
              <a:rPr lang="zh-TW" altLang="zh-TW" dirty="0" smtClean="0"/>
              <a:t>數不清</a:t>
            </a:r>
            <a:r>
              <a:rPr lang="zh-TW" altLang="en-US" dirty="0" smtClean="0"/>
              <a:t>而</a:t>
            </a:r>
            <a:r>
              <a:rPr lang="zh-TW" altLang="zh-TW" dirty="0" smtClean="0"/>
              <a:t>眼花撩亂！</a:t>
            </a:r>
            <a:r>
              <a:rPr lang="zh-TW" altLang="zh-TW" dirty="0"/>
              <a:t>但要約她本人，無論透過無名小站部落格、</a:t>
            </a:r>
            <a:r>
              <a:rPr lang="en-US" altLang="zh-TW" dirty="0"/>
              <a:t>e-mail</a:t>
            </a:r>
            <a:r>
              <a:rPr lang="zh-TW" altLang="zh-TW" dirty="0"/>
              <a:t>、臉書</a:t>
            </a:r>
            <a:r>
              <a:rPr lang="zh-TW" altLang="zh-TW" dirty="0" smtClean="0"/>
              <a:t>等</a:t>
            </a:r>
            <a:r>
              <a:rPr lang="zh-TW" altLang="en-US" dirty="0" smtClean="0"/>
              <a:t>管道</a:t>
            </a:r>
            <a:r>
              <a:rPr lang="zh-TW" altLang="zh-TW" dirty="0" smtClean="0"/>
              <a:t>，</a:t>
            </a:r>
            <a:r>
              <a:rPr lang="zh-TW" altLang="zh-TW" dirty="0"/>
              <a:t>卻一點回應都</a:t>
            </a:r>
            <a:r>
              <a:rPr lang="zh-TW" altLang="zh-TW" dirty="0" smtClean="0"/>
              <a:t>沒</a:t>
            </a:r>
            <a:r>
              <a:rPr lang="zh-TW" altLang="en-US" dirty="0" smtClean="0"/>
              <a:t>有。</a:t>
            </a:r>
            <a:r>
              <a:rPr lang="zh-TW" altLang="zh-TW" dirty="0" smtClean="0"/>
              <a:t>我</a:t>
            </a:r>
            <a:r>
              <a:rPr lang="zh-TW" altLang="zh-TW" dirty="0"/>
              <a:t>才發現，要約</a:t>
            </a:r>
            <a:r>
              <a:rPr lang="zh-TW" altLang="zh-TW" dirty="0" smtClean="0"/>
              <a:t>一個</a:t>
            </a:r>
            <a:r>
              <a:rPr lang="zh-TW" altLang="en-US" dirty="0" smtClean="0"/>
              <a:t>名</a:t>
            </a:r>
            <a:r>
              <a:rPr lang="zh-TW" altLang="zh-TW" dirty="0" smtClean="0"/>
              <a:t>人</a:t>
            </a:r>
            <a:r>
              <a:rPr lang="zh-TW" altLang="en-US" dirty="0" smtClean="0"/>
              <a:t>有</a:t>
            </a:r>
            <a:r>
              <a:rPr lang="zh-TW" altLang="zh-TW" dirty="0" smtClean="0"/>
              <a:t>多麼</a:t>
            </a:r>
            <a:r>
              <a:rPr lang="zh-TW" altLang="zh-TW" dirty="0"/>
              <a:t>困難！在模仿彎彎的小圖時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我</a:t>
            </a:r>
            <a:r>
              <a:rPr lang="zh-TW" altLang="zh-TW" dirty="0" smtClean="0"/>
              <a:t>總是</a:t>
            </a:r>
            <a:r>
              <a:rPr lang="zh-TW" altLang="zh-TW" dirty="0"/>
              <a:t>又擦又塗，抱怨</a:t>
            </a:r>
            <a:r>
              <a:rPr lang="zh-TW" altLang="zh-TW" dirty="0" smtClean="0"/>
              <a:t>自己</a:t>
            </a:r>
            <a:r>
              <a:rPr lang="zh-TW" altLang="en-US" dirty="0" smtClean="0"/>
              <a:t>畫</a:t>
            </a:r>
            <a:r>
              <a:rPr lang="zh-TW" altLang="zh-TW" dirty="0" smtClean="0"/>
              <a:t>的</a:t>
            </a:r>
            <a:r>
              <a:rPr lang="zh-TW" altLang="zh-TW" dirty="0"/>
              <a:t>「彎彎」沒有立體感，</a:t>
            </a:r>
            <a:r>
              <a:rPr lang="zh-TW" altLang="zh-TW" dirty="0" smtClean="0"/>
              <a:t>不</a:t>
            </a:r>
            <a:r>
              <a:rPr lang="zh-TW" altLang="en-US" dirty="0" smtClean="0"/>
              <a:t>好</a:t>
            </a:r>
            <a:r>
              <a:rPr lang="zh-TW" altLang="zh-TW" dirty="0" smtClean="0"/>
              <a:t>笑</a:t>
            </a:r>
            <a:r>
              <a:rPr lang="zh-TW" altLang="zh-TW" dirty="0"/>
              <a:t>……雖然在研究</a:t>
            </a:r>
            <a:r>
              <a:rPr lang="zh-TW" altLang="zh-TW" dirty="0" smtClean="0"/>
              <a:t>中</a:t>
            </a:r>
            <a:r>
              <a:rPr lang="zh-TW" altLang="en-US" dirty="0" smtClean="0"/>
              <a:t>遇到</a:t>
            </a:r>
            <a:r>
              <a:rPr lang="zh-TW" altLang="zh-TW" dirty="0" smtClean="0"/>
              <a:t>的</a:t>
            </a:r>
            <a:r>
              <a:rPr lang="zh-TW" altLang="zh-TW" dirty="0"/>
              <a:t>困難重重，但</a:t>
            </a:r>
            <a:r>
              <a:rPr lang="zh-TW" altLang="zh-TW" dirty="0" smtClean="0"/>
              <a:t>這次專題讓</a:t>
            </a:r>
            <a:r>
              <a:rPr lang="zh-TW" altLang="zh-TW" dirty="0"/>
              <a:t>我更了解這位人氣爆紅的部落客──彎彎。</a:t>
            </a:r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zh-TW" altLang="zh-TW" sz="4300" b="1" dirty="0"/>
              <a:t>英瑄：</a:t>
            </a:r>
            <a:endParaRPr lang="zh-TW" altLang="zh-TW" sz="4300" dirty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我們</a:t>
            </a:r>
            <a:r>
              <a:rPr lang="zh-TW" altLang="zh-TW" dirty="0"/>
              <a:t>本來只想進一步的</a:t>
            </a:r>
            <a:r>
              <a:rPr lang="zh-TW" altLang="zh-TW" dirty="0" smtClean="0"/>
              <a:t>了解</a:t>
            </a:r>
            <a:r>
              <a:rPr lang="zh-TW" altLang="en-US" dirty="0" smtClean="0"/>
              <a:t>心目中的</a:t>
            </a:r>
            <a:r>
              <a:rPr lang="zh-TW" altLang="zh-TW" dirty="0" smtClean="0"/>
              <a:t>偶像</a:t>
            </a:r>
            <a:r>
              <a:rPr lang="zh-TW" altLang="zh-TW" dirty="0"/>
              <a:t>而已，沒料到後來竟然</a:t>
            </a:r>
            <a:r>
              <a:rPr lang="zh-TW" altLang="zh-TW" dirty="0" smtClean="0"/>
              <a:t>搞</a:t>
            </a:r>
            <a:r>
              <a:rPr lang="zh-TW" altLang="en-US" dirty="0" smtClean="0"/>
              <a:t>成</a:t>
            </a:r>
            <a:r>
              <a:rPr lang="zh-TW" altLang="zh-TW" dirty="0" smtClean="0"/>
              <a:t>那麼</a:t>
            </a:r>
            <a:r>
              <a:rPr lang="zh-TW" altLang="zh-TW" dirty="0"/>
              <a:t>大的工程。尤其是整個訪問的過程簡直是煎熬！從設計訪問題目，我們先在筆記本上打草稿</a:t>
            </a:r>
            <a:r>
              <a:rPr lang="zh-TW" altLang="zh-TW"/>
              <a:t>，</a:t>
            </a:r>
            <a:r>
              <a:rPr lang="zh-TW" altLang="zh-TW" smtClean="0"/>
              <a:t>再打字</a:t>
            </a:r>
            <a:r>
              <a:rPr lang="zh-TW" altLang="zh-TW" dirty="0"/>
              <a:t>成</a:t>
            </a:r>
            <a:r>
              <a:rPr lang="en-US" altLang="zh-TW" dirty="0"/>
              <a:t>word</a:t>
            </a:r>
            <a:r>
              <a:rPr lang="zh-TW" altLang="zh-TW" dirty="0"/>
              <a:t>檔，還要</a:t>
            </a:r>
            <a:r>
              <a:rPr lang="zh-TW" altLang="zh-TW" dirty="0" smtClean="0"/>
              <a:t>經過</a:t>
            </a:r>
            <a:r>
              <a:rPr lang="zh-TW" altLang="en-US" dirty="0" smtClean="0"/>
              <a:t>和</a:t>
            </a:r>
            <a:r>
              <a:rPr lang="zh-TW" altLang="zh-TW" dirty="0" smtClean="0"/>
              <a:t>老師</a:t>
            </a:r>
            <a:r>
              <a:rPr lang="zh-TW" altLang="zh-TW" dirty="0"/>
              <a:t>的</a:t>
            </a:r>
            <a:r>
              <a:rPr lang="zh-TW" altLang="zh-TW" dirty="0" smtClean="0"/>
              <a:t>討論</a:t>
            </a:r>
            <a:r>
              <a:rPr lang="zh-TW" altLang="en-US" dirty="0" smtClean="0"/>
              <a:t>、</a:t>
            </a:r>
            <a:r>
              <a:rPr lang="zh-TW" altLang="zh-TW" dirty="0" smtClean="0"/>
              <a:t>修改</a:t>
            </a:r>
            <a:r>
              <a:rPr lang="zh-TW" altLang="zh-TW" dirty="0"/>
              <a:t>，最後伊媚兒出去，都花了</a:t>
            </a:r>
            <a:r>
              <a:rPr lang="zh-TW" altLang="zh-TW" dirty="0" smtClean="0"/>
              <a:t>我們</a:t>
            </a:r>
            <a:r>
              <a:rPr lang="zh-TW" altLang="en-US" dirty="0" smtClean="0"/>
              <a:t>很大的</a:t>
            </a:r>
            <a:r>
              <a:rPr lang="zh-TW" altLang="zh-TW" dirty="0" smtClean="0"/>
              <a:t>心力</a:t>
            </a:r>
            <a:r>
              <a:rPr lang="zh-TW" altLang="zh-TW" dirty="0"/>
              <a:t>和時間。要跟一位超人氣作家聯絡上是非常非常的困難的。不過我也從中學習到要「對網路上的邀約格外的謹慎小心」才是愛惜自己。我想這也是彎彎要我們粉絲們學習的吧！</a:t>
            </a:r>
          </a:p>
          <a:p>
            <a:pPr>
              <a:buFontTx/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資料來源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彎彎的部落格：</a:t>
            </a:r>
            <a:r>
              <a:rPr lang="en-US" altLang="zh-TW" dirty="0">
                <a:hlinkClick r:id="rId3"/>
              </a:rPr>
              <a:t>http://www.wretch.cc/blog/cwwany/26546074</a:t>
            </a:r>
            <a:r>
              <a:rPr lang="en-US" altLang="zh-TW" dirty="0"/>
              <a:t> </a:t>
            </a:r>
            <a:endParaRPr lang="zh-TW" altLang="zh-TW" dirty="0"/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聯合晚報</a:t>
            </a:r>
            <a:r>
              <a:rPr lang="en-US" altLang="zh-TW" dirty="0"/>
              <a:t>  </a:t>
            </a:r>
            <a:r>
              <a:rPr lang="zh-TW" altLang="zh-TW" dirty="0"/>
              <a:t>遇見貴人／彎彎：透過爭執 更上層樓</a:t>
            </a:r>
            <a:r>
              <a:rPr lang="en-US" altLang="zh-TW" dirty="0">
                <a:hlinkClick r:id="rId4"/>
              </a:rPr>
              <a:t>http://163.32.142.5/blog/post/6/668</a:t>
            </a:r>
            <a:r>
              <a:rPr lang="en-US" altLang="zh-TW" dirty="0"/>
              <a:t> </a:t>
            </a:r>
            <a:endParaRPr lang="zh-TW" altLang="zh-TW" dirty="0"/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【好文分享】彎彎的成功密碼：善意，分享，誠懇。（一系列討論）</a:t>
            </a:r>
            <a:r>
              <a:rPr lang="en-US" altLang="zh-TW" dirty="0">
                <a:hlinkClick r:id="rId5"/>
              </a:rPr>
              <a:t>http://exer123.pixnet.net/blog/post/26213728</a:t>
            </a:r>
            <a:r>
              <a:rPr lang="en-US" altLang="zh-TW" dirty="0"/>
              <a:t> </a:t>
            </a:r>
            <a:endParaRPr lang="zh-TW" altLang="zh-TW" dirty="0"/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從彎彎看圖文</a:t>
            </a:r>
            <a:r>
              <a:rPr lang="en-US" altLang="zh-TW" dirty="0"/>
              <a:t>blog</a:t>
            </a:r>
            <a:r>
              <a:rPr lang="zh-TW" altLang="zh-TW" dirty="0"/>
              <a:t>的興起</a:t>
            </a:r>
            <a:r>
              <a:rPr lang="en-US" altLang="zh-TW" dirty="0">
                <a:hlinkClick r:id="rId6"/>
              </a:rPr>
              <a:t>http://phonebus.pixnet.net/blog/post/18537370</a:t>
            </a:r>
            <a:r>
              <a:rPr lang="en-US" altLang="zh-TW" dirty="0"/>
              <a:t> </a:t>
            </a:r>
            <a:endParaRPr lang="zh-TW" altLang="zh-TW" dirty="0"/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康健雜誌 </a:t>
            </a:r>
            <a:r>
              <a:rPr lang="en-US" altLang="zh-TW" dirty="0"/>
              <a:t>137</a:t>
            </a:r>
            <a:r>
              <a:rPr lang="zh-TW" altLang="zh-TW" dirty="0"/>
              <a:t>期</a:t>
            </a:r>
          </a:p>
          <a:p>
            <a:pPr lvl="0">
              <a:buFontTx/>
              <a:buBlip>
                <a:blip r:embed="rId2"/>
              </a:buBlip>
            </a:pPr>
            <a:r>
              <a:rPr lang="zh-TW" altLang="zh-TW" dirty="0"/>
              <a:t>旺報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5400" dirty="0" smtClean="0"/>
              <a:t>Q1</a:t>
            </a:r>
            <a:r>
              <a:rPr lang="zh-TW" altLang="en-US" sz="5400" dirty="0" smtClean="0"/>
              <a:t>  </a:t>
            </a:r>
            <a:r>
              <a:rPr lang="zh-TW" altLang="en-US" sz="4400" b="1" dirty="0" smtClean="0"/>
              <a:t>彎彎的最高學歷是畢業於哪</a:t>
            </a:r>
            <a:endParaRPr lang="en-US" altLang="zh-TW" sz="4400" b="1" dirty="0" smtClean="0"/>
          </a:p>
          <a:p>
            <a:pPr>
              <a:buNone/>
            </a:pPr>
            <a:r>
              <a:rPr lang="zh-TW" altLang="en-US" sz="4400" b="1" dirty="0" smtClean="0"/>
              <a:t>   所學校科系？</a:t>
            </a:r>
            <a:endParaRPr lang="en-US" altLang="zh-TW" sz="4400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sz="4400" dirty="0" smtClean="0"/>
              <a:t>A</a:t>
            </a:r>
            <a:r>
              <a:rPr lang="zh-TW" altLang="en-US" sz="4400" dirty="0" smtClean="0"/>
              <a:t>：</a:t>
            </a:r>
            <a:r>
              <a:rPr lang="zh-TW" altLang="zh-TW" sz="4400" dirty="0" smtClean="0"/>
              <a:t> 私立復興商工美工科畢業</a:t>
            </a:r>
            <a:endParaRPr lang="en-US" altLang="zh-TW" sz="4400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775465293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143512"/>
            <a:ext cx="1285884" cy="1285884"/>
          </a:xfrm>
          <a:prstGeom prst="rect">
            <a:avLst/>
          </a:prstGeom>
        </p:spPr>
      </p:pic>
      <p:pic>
        <p:nvPicPr>
          <p:cNvPr id="5" name="圖片 4" descr="1775465294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14950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5400" dirty="0" smtClean="0"/>
              <a:t>Q2</a:t>
            </a:r>
            <a:r>
              <a:rPr lang="zh-TW" altLang="en-US" sz="5400" dirty="0" smtClean="0"/>
              <a:t>  </a:t>
            </a:r>
            <a:r>
              <a:rPr lang="zh-TW" altLang="en-US" sz="4400" b="1" dirty="0" smtClean="0"/>
              <a:t>粉絲對彎彎有什麼重要性？為什麼？部落格對彎彎的重大意義是什麼？</a:t>
            </a:r>
            <a:endParaRPr lang="en-US" altLang="zh-TW" sz="4400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A</a:t>
            </a:r>
            <a:r>
              <a:rPr lang="zh-TW" altLang="en-US" dirty="0" smtClean="0"/>
              <a:t>：粉絲們是推進彎彎創作的最大動力，因為他們總是默默支持彎彎。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部落格是彎彎人生的轉捩點</a:t>
            </a:r>
            <a:endParaRPr lang="en-US" altLang="zh-TW" dirty="0" smtClean="0"/>
          </a:p>
        </p:txBody>
      </p:sp>
      <p:pic>
        <p:nvPicPr>
          <p:cNvPr id="4" name="圖片 3" descr="177546529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357826"/>
            <a:ext cx="1285884" cy="1285884"/>
          </a:xfrm>
          <a:prstGeom prst="rect">
            <a:avLst/>
          </a:prstGeom>
        </p:spPr>
      </p:pic>
      <p:pic>
        <p:nvPicPr>
          <p:cNvPr id="5" name="圖片 4" descr="177546529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357826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研究目的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/>
              <a:t>   </a:t>
            </a:r>
            <a:r>
              <a:rPr lang="zh-TW" altLang="zh-TW" sz="4400" dirty="0" smtClean="0"/>
              <a:t>了解彎彎其人其事，探索她的成長歷程以及如何成名、在網路上爆紅</a:t>
            </a:r>
            <a:r>
              <a:rPr lang="zh-TW" altLang="en-US" sz="4400" dirty="0" smtClean="0"/>
              <a:t>與人氣不墜</a:t>
            </a:r>
            <a:r>
              <a:rPr lang="zh-TW" altLang="zh-TW" sz="4400" dirty="0" smtClean="0"/>
              <a:t>的原因，並分析、模仿她的圖畫作品。</a:t>
            </a:r>
          </a:p>
          <a:p>
            <a:endParaRPr lang="zh-TW" altLang="en-US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5800" dirty="0" smtClean="0"/>
              <a:t>Q3</a:t>
            </a:r>
            <a:r>
              <a:rPr lang="zh-TW" altLang="en-US" dirty="0" smtClean="0"/>
              <a:t>   </a:t>
            </a:r>
            <a:r>
              <a:rPr lang="zh-TW" altLang="en-US" sz="4800" b="1" dirty="0" smtClean="0"/>
              <a:t>請問彎彎認為自己</a:t>
            </a:r>
            <a:r>
              <a:rPr lang="zh-TW" altLang="zh-TW" sz="4800" b="1" dirty="0" smtClean="0"/>
              <a:t>的創作天份遺傳</a:t>
            </a:r>
            <a:r>
              <a:rPr lang="zh-TW" altLang="en-US" sz="4800" b="1" dirty="0" smtClean="0"/>
              <a:t>自誰？還有，哪些人是</a:t>
            </a:r>
            <a:r>
              <a:rPr lang="zh-TW" altLang="zh-TW" sz="4800" b="1" dirty="0" smtClean="0"/>
              <a:t>彎彎</a:t>
            </a:r>
            <a:r>
              <a:rPr lang="zh-TW" altLang="en-US" sz="4800" b="1" dirty="0" smtClean="0"/>
              <a:t>生命中的貴人？</a:t>
            </a:r>
            <a:endParaRPr lang="en-US" altLang="zh-TW" sz="4800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4000" dirty="0" smtClean="0"/>
              <a:t>         </a:t>
            </a:r>
            <a:r>
              <a:rPr lang="en-US" altLang="zh-TW" sz="4000" dirty="0" smtClean="0"/>
              <a:t>A</a:t>
            </a:r>
            <a:r>
              <a:rPr lang="zh-TW" altLang="en-US" sz="4000" dirty="0" smtClean="0"/>
              <a:t>：媽媽，</a:t>
            </a:r>
            <a:endParaRPr lang="en-US" altLang="zh-TW" sz="4000" dirty="0" smtClean="0"/>
          </a:p>
          <a:p>
            <a:pPr algn="ctr">
              <a:buNone/>
            </a:pPr>
            <a:r>
              <a:rPr lang="zh-TW" altLang="en-US" sz="4000" dirty="0" smtClean="0"/>
              <a:t>      媽媽、舅舅和黃俊隆社長</a:t>
            </a:r>
            <a:endParaRPr lang="en-US" altLang="zh-TW" sz="4000" dirty="0" smtClean="0"/>
          </a:p>
          <a:p>
            <a:pPr>
              <a:buNone/>
            </a:pPr>
            <a:endParaRPr lang="zh-TW" altLang="en-US" sz="4000" dirty="0"/>
          </a:p>
        </p:txBody>
      </p:sp>
      <p:pic>
        <p:nvPicPr>
          <p:cNvPr id="4" name="圖片 3" descr="177546529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636"/>
            <a:ext cx="1285884" cy="1285884"/>
          </a:xfrm>
          <a:prstGeom prst="rect">
            <a:avLst/>
          </a:prstGeom>
        </p:spPr>
      </p:pic>
      <p:pic>
        <p:nvPicPr>
          <p:cNvPr id="5" name="圖片 4" descr="177546529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5072074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00263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謝謝觀賞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Ge409\public\21屆\彎彎\何處該我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恭喜你！答對了！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hlinkClick r:id="rId2" action="ppaction://hlinksldjump"/>
              </a:rPr>
              <a:t>1</a:t>
            </a:r>
            <a:r>
              <a:rPr lang="en-US" altLang="zh-TW" sz="7200" dirty="0" smtClean="0"/>
              <a:t>.</a:t>
            </a:r>
            <a:r>
              <a:rPr lang="en-US" altLang="zh-TW" sz="7200" dirty="0" smtClean="0">
                <a:hlinkClick r:id="rId3" action="ppaction://hlinksldjump"/>
              </a:rPr>
              <a:t>2</a:t>
            </a:r>
            <a:r>
              <a:rPr lang="en-US" altLang="zh-TW" sz="7200" dirty="0" smtClean="0"/>
              <a:t>.</a:t>
            </a:r>
            <a:r>
              <a:rPr lang="en-US" altLang="zh-TW" sz="7200" dirty="0" smtClean="0">
                <a:hlinkClick r:id="rId4" action="ppaction://hlinksldjump"/>
              </a:rPr>
              <a:t>3</a:t>
            </a:r>
            <a:endParaRPr lang="zh-TW" altLang="en-US" sz="7200" dirty="0"/>
          </a:p>
        </p:txBody>
      </p:sp>
      <p:pic>
        <p:nvPicPr>
          <p:cNvPr id="4" name="圖片 3" descr="1775465308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28662" y="364331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答錯囉！哇哈哈哈哈！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8000" dirty="0" smtClean="0">
                <a:hlinkClick r:id="rId2" action="ppaction://hlinksldjump"/>
              </a:rPr>
              <a:t>1</a:t>
            </a:r>
            <a:r>
              <a:rPr lang="en-US" altLang="zh-TW" sz="8000" dirty="0" smtClean="0"/>
              <a:t>.</a:t>
            </a:r>
            <a:r>
              <a:rPr lang="en-US" altLang="zh-TW" sz="8000" dirty="0" smtClean="0">
                <a:hlinkClick r:id="rId3" action="ppaction://hlinksldjump"/>
              </a:rPr>
              <a:t>2</a:t>
            </a:r>
            <a:r>
              <a:rPr lang="en-US" altLang="zh-TW" sz="8000" dirty="0" smtClean="0"/>
              <a:t>.</a:t>
            </a:r>
            <a:r>
              <a:rPr lang="en-US" altLang="zh-TW" sz="8000" dirty="0" smtClean="0">
                <a:hlinkClick r:id="rId4" action="ppaction://hlinksldjump"/>
              </a:rPr>
              <a:t>3</a:t>
            </a:r>
            <a:endParaRPr lang="zh-TW" altLang="en-US" sz="8000" dirty="0" smtClean="0"/>
          </a:p>
          <a:p>
            <a:endParaRPr lang="zh-TW" altLang="en-US" dirty="0"/>
          </a:p>
        </p:txBody>
      </p:sp>
      <p:pic>
        <p:nvPicPr>
          <p:cNvPr id="4" name="圖片 3" descr="1775465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786190"/>
            <a:ext cx="2311230" cy="235745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研究問題與方向</a:t>
            </a:r>
            <a:endParaRPr lang="zh-TW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5963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zh-TW" altLang="zh-TW" sz="4400" dirty="0" smtClean="0"/>
              <a:t>彎彎的基本資料</a:t>
            </a:r>
          </a:p>
          <a:p>
            <a:pPr lvl="0">
              <a:buBlip>
                <a:blip r:embed="rId2"/>
              </a:buBlip>
            </a:pPr>
            <a:r>
              <a:rPr lang="zh-TW" altLang="zh-TW" sz="4400" dirty="0" smtClean="0"/>
              <a:t>彎彎的成名歷程</a:t>
            </a:r>
          </a:p>
          <a:p>
            <a:pPr lvl="0">
              <a:buBlip>
                <a:blip r:embed="rId2"/>
              </a:buBlip>
            </a:pPr>
            <a:r>
              <a:rPr lang="zh-TW" altLang="zh-TW" sz="4400" dirty="0" smtClean="0"/>
              <a:t>彎彎的週邊商品和書籍</a:t>
            </a:r>
          </a:p>
          <a:p>
            <a:pPr lvl="0">
              <a:buBlip>
                <a:blip r:embed="rId2"/>
              </a:buBlip>
            </a:pPr>
            <a:r>
              <a:rPr lang="zh-TW" altLang="zh-TW" sz="4400" dirty="0" smtClean="0"/>
              <a:t>彎彎訪談</a:t>
            </a:r>
          </a:p>
          <a:p>
            <a:pPr lvl="0">
              <a:buBlip>
                <a:blip r:embed="rId2"/>
              </a:buBlip>
            </a:pPr>
            <a:r>
              <a:rPr lang="zh-TW" altLang="zh-TW" sz="4400" dirty="0" smtClean="0"/>
              <a:t>「彎彎風」圖畫仿作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研究方法與過程</a:t>
            </a:r>
            <a:endParaRPr lang="zh-TW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2285992"/>
            <a:ext cx="8229600" cy="342902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zh-TW" altLang="zh-TW" sz="4800" dirty="0" smtClean="0"/>
              <a:t>資料蒐集</a:t>
            </a:r>
            <a:endParaRPr lang="en-US" altLang="zh-TW" sz="4800" dirty="0" smtClean="0"/>
          </a:p>
          <a:p>
            <a:pPr>
              <a:buBlip>
                <a:blip r:embed="rId2"/>
              </a:buBlip>
            </a:pPr>
            <a:r>
              <a:rPr lang="zh-TW" altLang="zh-TW" sz="4800" dirty="0" smtClean="0"/>
              <a:t>資料分析整理</a:t>
            </a:r>
            <a:endParaRPr lang="en-US" altLang="zh-TW" sz="4800" dirty="0" smtClean="0"/>
          </a:p>
          <a:p>
            <a:pPr>
              <a:buBlip>
                <a:blip r:embed="rId2"/>
              </a:buBlip>
            </a:pPr>
            <a:r>
              <a:rPr lang="zh-TW" altLang="en-US" sz="4800" dirty="0" smtClean="0"/>
              <a:t>訪談準備</a:t>
            </a:r>
            <a:endParaRPr lang="en-US" altLang="zh-TW" sz="4800" dirty="0" smtClean="0"/>
          </a:p>
          <a:p>
            <a:pPr>
              <a:buBlip>
                <a:blip r:embed="rId2"/>
              </a:buBlip>
            </a:pPr>
            <a:r>
              <a:rPr lang="zh-TW" altLang="zh-TW" sz="4800" dirty="0" smtClean="0"/>
              <a:t>實</a:t>
            </a:r>
            <a:r>
              <a:rPr lang="zh-TW" altLang="en-US" sz="4800" dirty="0" smtClean="0"/>
              <a:t>際操作</a:t>
            </a:r>
            <a:r>
              <a:rPr lang="en-US" altLang="zh-TW" sz="4800" dirty="0" smtClean="0"/>
              <a:t>   </a:t>
            </a:r>
          </a:p>
          <a:p>
            <a:pPr>
              <a:buNone/>
            </a:pPr>
            <a:r>
              <a:rPr lang="en-US" altLang="zh-TW" sz="5400" dirty="0" smtClean="0"/>
              <a:t> </a:t>
            </a:r>
            <a:endParaRPr lang="zh-TW" altLang="zh-TW" sz="5400" dirty="0" smtClean="0"/>
          </a:p>
          <a:p>
            <a:pPr>
              <a:buBlip>
                <a:blip r:embed="rId2"/>
              </a:buBlip>
            </a:pPr>
            <a:endParaRPr lang="zh-TW" altLang="en-US" sz="5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彎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0000">
            <a:off x="5841362" y="697087"/>
            <a:ext cx="2993483" cy="29481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彎彎的基本資料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4786346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zh-TW" altLang="zh-TW" sz="3600" b="1" dirty="0" smtClean="0"/>
              <a:t>本</a:t>
            </a:r>
            <a:r>
              <a:rPr lang="zh-TW" altLang="zh-TW" sz="3600" b="1" dirty="0"/>
              <a:t>　名</a:t>
            </a:r>
            <a:r>
              <a:rPr lang="en-US" altLang="zh-TW" sz="3600" b="1" dirty="0"/>
              <a:t>:</a:t>
            </a:r>
            <a:r>
              <a:rPr lang="zh-TW" altLang="zh-TW" sz="3600" dirty="0"/>
              <a:t>胡家瑋 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暱　稱</a:t>
            </a:r>
            <a:r>
              <a:rPr lang="en-US" altLang="zh-TW" sz="3600" b="1" dirty="0"/>
              <a:t>:</a:t>
            </a:r>
            <a:r>
              <a:rPr lang="en-US" altLang="zh-TW" sz="3600" dirty="0"/>
              <a:t> </a:t>
            </a:r>
            <a:r>
              <a:rPr lang="zh-TW" altLang="zh-TW" sz="3600" dirty="0"/>
              <a:t>彎彎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 smtClean="0"/>
              <a:t>生</a:t>
            </a:r>
            <a:r>
              <a:rPr lang="zh-TW" altLang="zh-TW" sz="3600" b="1" dirty="0"/>
              <a:t>　日</a:t>
            </a:r>
            <a:r>
              <a:rPr lang="en-US" altLang="zh-TW" sz="3600" b="1" dirty="0"/>
              <a:t>:</a:t>
            </a:r>
            <a:r>
              <a:rPr lang="en-US" altLang="zh-TW" sz="3600" dirty="0"/>
              <a:t> 1981</a:t>
            </a:r>
            <a:r>
              <a:rPr lang="zh-TW" altLang="zh-TW" sz="3600" dirty="0"/>
              <a:t>年</a:t>
            </a:r>
            <a:r>
              <a:rPr lang="en-US" altLang="zh-TW" sz="3600" dirty="0"/>
              <a:t>8</a:t>
            </a:r>
            <a:r>
              <a:rPr lang="zh-TW" altLang="zh-TW" sz="3600" dirty="0"/>
              <a:t>月</a:t>
            </a:r>
            <a:r>
              <a:rPr lang="en-US" altLang="zh-TW" sz="3600" dirty="0"/>
              <a:t>16</a:t>
            </a:r>
            <a:r>
              <a:rPr lang="zh-TW" altLang="zh-TW" sz="3600" dirty="0"/>
              <a:t>日 獅子座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血　型</a:t>
            </a:r>
            <a:r>
              <a:rPr lang="en-US" altLang="zh-TW" sz="3600" b="1" dirty="0"/>
              <a:t>:</a:t>
            </a:r>
            <a:r>
              <a:rPr lang="en-US" altLang="zh-TW" sz="3600" dirty="0"/>
              <a:t> A</a:t>
            </a:r>
            <a:endParaRPr lang="zh-TW" altLang="zh-TW" sz="3600" dirty="0"/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學　歷</a:t>
            </a:r>
            <a:r>
              <a:rPr lang="en-US" altLang="zh-TW" sz="3600" b="1" dirty="0"/>
              <a:t>:</a:t>
            </a:r>
            <a:r>
              <a:rPr lang="en-US" altLang="zh-TW" sz="3600" dirty="0"/>
              <a:t> </a:t>
            </a:r>
            <a:r>
              <a:rPr lang="zh-TW" altLang="zh-TW" sz="3600" dirty="0"/>
              <a:t>台北縣私立復興商工美工科畢業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職　業</a:t>
            </a:r>
            <a:r>
              <a:rPr lang="en-US" altLang="zh-TW" sz="3600" b="1" dirty="0"/>
              <a:t>:</a:t>
            </a:r>
            <a:r>
              <a:rPr lang="en-US" altLang="zh-TW" sz="3600" dirty="0"/>
              <a:t> </a:t>
            </a:r>
            <a:r>
              <a:rPr lang="zh-TW" altLang="zh-TW" sz="3600" dirty="0"/>
              <a:t>網路漫畫家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喜歡的</a:t>
            </a:r>
            <a:r>
              <a:rPr lang="en-US" altLang="zh-TW" sz="3600" b="1" dirty="0"/>
              <a:t>: </a:t>
            </a:r>
            <a:r>
              <a:rPr lang="zh-TW" altLang="zh-TW" sz="3600" dirty="0"/>
              <a:t>免費的東西、狗狗、吃甜點、看漫畫</a:t>
            </a:r>
          </a:p>
          <a:p>
            <a:pPr>
              <a:buBlip>
                <a:blip r:embed="rId3"/>
              </a:buBlip>
            </a:pPr>
            <a:r>
              <a:rPr lang="zh-TW" altLang="zh-TW" sz="3600" b="1" dirty="0"/>
              <a:t>討厭的</a:t>
            </a:r>
            <a:r>
              <a:rPr lang="en-US" altLang="zh-TW" sz="3600" b="1" dirty="0"/>
              <a:t>:</a:t>
            </a:r>
            <a:r>
              <a:rPr lang="en-US" altLang="zh-TW" sz="3600" dirty="0"/>
              <a:t> </a:t>
            </a:r>
            <a:r>
              <a:rPr lang="zh-TW" altLang="zh-TW" sz="3600" dirty="0"/>
              <a:t>沒趕上車、辣的食物、詞窮</a:t>
            </a:r>
            <a:r>
              <a:rPr lang="zh-TW" altLang="zh-TW" sz="3600" dirty="0" smtClean="0"/>
              <a:t>、</a:t>
            </a:r>
            <a:endParaRPr lang="zh-TW" altLang="zh-TW" sz="3600" dirty="0"/>
          </a:p>
          <a:p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14348" y="5981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典匠粗鋼筆行楷" pitchFamily="34" charset="-120"/>
                <a:ea typeface="典匠粗鋼筆行楷" pitchFamily="34" charset="-120"/>
                <a:cs typeface="+mn-cs"/>
                <a:hlinkClick r:id="rId4"/>
              </a:rPr>
              <a:t>彎彎新電影──帶著夢想去旅行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典匠粗鋼筆行楷" pitchFamily="34" charset="-120"/>
              <a:ea typeface="典匠粗鋼筆行楷" pitchFamily="34" charset="-120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1016962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1342">
            <a:off x="7288166" y="4835765"/>
            <a:ext cx="1643074" cy="17729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彎彎的成名歷程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zh-TW" altLang="zh-TW" dirty="0" smtClean="0"/>
              <a:t>彎</a:t>
            </a:r>
            <a:r>
              <a:rPr lang="zh-TW" altLang="zh-TW" dirty="0"/>
              <a:t>彎從小愛看漫畫。因為喜歡畫畫，國中畢業後就</a:t>
            </a:r>
            <a:r>
              <a:rPr lang="zh-TW" altLang="zh-TW" dirty="0" smtClean="0"/>
              <a:t>報考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復興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美工</a:t>
            </a:r>
            <a:r>
              <a:rPr lang="zh-TW" altLang="zh-TW" dirty="0"/>
              <a:t>，進入美術的世界。</a:t>
            </a:r>
          </a:p>
          <a:p>
            <a:pPr>
              <a:buBlip>
                <a:blip r:embed="rId3"/>
              </a:buBlip>
            </a:pPr>
            <a:r>
              <a:rPr lang="en-US" altLang="zh-TW" dirty="0" smtClean="0"/>
              <a:t>2003</a:t>
            </a:r>
            <a:r>
              <a:rPr lang="zh-TW" altLang="zh-TW" dirty="0"/>
              <a:t>年底，彎彎的</a:t>
            </a:r>
            <a:r>
              <a:rPr lang="zh-TW" altLang="zh-TW" dirty="0" smtClean="0"/>
              <a:t>姊姊</a:t>
            </a:r>
            <a:r>
              <a:rPr lang="zh-TW" altLang="en-US" dirty="0" smtClean="0"/>
              <a:t>架</a:t>
            </a:r>
            <a:r>
              <a:rPr lang="zh-TW" altLang="zh-TW" dirty="0" smtClean="0"/>
              <a:t>設網站</a:t>
            </a:r>
            <a:r>
              <a:rPr lang="zh-TW" altLang="zh-TW" dirty="0"/>
              <a:t>，在上頭放了許多家裡貓、狗的照片和故事，彎彎開始上傳些自己創作的漫畫在姊姊的網站。彎彎說：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「其實一開始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畫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</a:t>
            </a:r>
            <a:r>
              <a:rPr lang="zh-TW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</a:t>
            </a:r>
            <a:r>
              <a:rPr lang="zh-TW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醜，想說反正也沒有人在看，沒想到卻愈畫愈有興趣！」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彎彎的成名歷程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zh-TW" altLang="zh-TW" dirty="0"/>
              <a:t> </a:t>
            </a:r>
            <a:r>
              <a:rPr lang="zh-TW" altLang="zh-TW" dirty="0" smtClean="0"/>
              <a:t>在</a:t>
            </a:r>
            <a:r>
              <a:rPr lang="en-US" altLang="zh-TW" dirty="0"/>
              <a:t>2004</a:t>
            </a:r>
            <a:r>
              <a:rPr lang="zh-TW" altLang="zh-TW" dirty="0"/>
              <a:t>年</a:t>
            </a:r>
            <a:r>
              <a:rPr lang="en-US" altLang="zh-TW" dirty="0"/>
              <a:t>10</a:t>
            </a:r>
            <a:r>
              <a:rPr lang="zh-TW" altLang="zh-TW" dirty="0"/>
              <a:t>月，彎彎有了屬於自己的部落格。起初，她的部落格十分冷清，每次貼了新作品，都要靠自己四處宣傳，把連結貼朋友；經過一年的默默創作，彎彎的漫畫日誌人氣越來越旺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現在</a:t>
            </a:r>
            <a:r>
              <a:rPr lang="zh-TW" altLang="zh-TW" dirty="0" smtClean="0"/>
              <a:t>每天都</a:t>
            </a:r>
            <a:r>
              <a:rPr lang="zh-TW" altLang="en-US" dirty="0" smtClean="0"/>
              <a:t>有</a:t>
            </a:r>
            <a:r>
              <a:rPr lang="zh-TW" altLang="zh-TW" dirty="0" smtClean="0"/>
              <a:t>超過</a:t>
            </a:r>
            <a:r>
              <a:rPr lang="zh-TW" altLang="zh-TW" dirty="0"/>
              <a:t>上萬人瀏覽她的部落格。</a:t>
            </a:r>
          </a:p>
          <a:p>
            <a:endParaRPr lang="zh-TW" altLang="en-US" dirty="0"/>
          </a:p>
        </p:txBody>
      </p:sp>
      <p:pic>
        <p:nvPicPr>
          <p:cNvPr id="4" name="圖片 3" descr="t1016962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3876">
            <a:off x="2226807" y="4660158"/>
            <a:ext cx="1714512" cy="2009357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4714876" y="5143512"/>
            <a:ext cx="2286016" cy="1071570"/>
          </a:xfrm>
          <a:prstGeom prst="cloudCallout">
            <a:avLst>
              <a:gd name="adj1" fmla="val -77847"/>
              <a:gd name="adj2" fmla="val -2477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冷清又不關你的事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2302</Words>
  <Application>Microsoft Office PowerPoint</Application>
  <PresentationFormat>如螢幕大小 (4:3)</PresentationFormat>
  <Paragraphs>176</Paragraphs>
  <Slides>43</Slides>
  <Notes>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在轉角遇見彎彎 </vt:lpstr>
      <vt:lpstr>研究大綱</vt:lpstr>
      <vt:lpstr>研究動機</vt:lpstr>
      <vt:lpstr>研究目的</vt:lpstr>
      <vt:lpstr>研究問題與方向</vt:lpstr>
      <vt:lpstr>研究方法與過程</vt:lpstr>
      <vt:lpstr>彎彎的基本資料</vt:lpstr>
      <vt:lpstr>彎彎的成名歷程</vt:lpstr>
      <vt:lpstr>彎彎的成名歷程</vt:lpstr>
      <vt:lpstr>特別插播──彎彎的想法</vt:lpstr>
      <vt:lpstr>特別插播──彎彎的想法</vt:lpstr>
      <vt:lpstr>彎彎的週邊商品與書籍</vt:lpstr>
      <vt:lpstr>投影片 13</vt:lpstr>
      <vt:lpstr>投影片 14</vt:lpstr>
      <vt:lpstr>彎彎的訪問</vt:lpstr>
      <vt:lpstr>投影片 16</vt:lpstr>
      <vt:lpstr>訪問問題精華整理</vt:lpstr>
      <vt:lpstr>訪問問題精華整理</vt:lpstr>
      <vt:lpstr>訪問問題精華整理</vt:lpstr>
      <vt:lpstr>訪問問題精華整理</vt:lpstr>
      <vt:lpstr>訪問問題精華整理</vt:lpstr>
      <vt:lpstr>訪問問題精華整理</vt:lpstr>
      <vt:lpstr>訪問問題精華整理</vt:lpstr>
      <vt:lpstr>訪問問題精華整理</vt:lpstr>
      <vt:lpstr>訪問問題精華整理</vt:lpstr>
      <vt:lpstr>「彎彎風」圖畫仿作</vt:lpstr>
      <vt:lpstr>投影片 27</vt:lpstr>
      <vt:lpstr>投影片 28</vt:lpstr>
      <vt:lpstr>投影片 29</vt:lpstr>
      <vt:lpstr>投影片 30</vt:lpstr>
      <vt:lpstr>投影片 31</vt:lpstr>
      <vt:lpstr>投影片 32</vt:lpstr>
      <vt:lpstr>結論</vt:lpstr>
      <vt:lpstr>結論</vt:lpstr>
      <vt:lpstr>心得</vt:lpstr>
      <vt:lpstr>心得</vt:lpstr>
      <vt:lpstr>資料來源</vt:lpstr>
      <vt:lpstr>Q &amp; A</vt:lpstr>
      <vt:lpstr>Q &amp; A</vt:lpstr>
      <vt:lpstr>Q &amp; A</vt:lpstr>
      <vt:lpstr>謝謝觀賞</vt:lpstr>
      <vt:lpstr>恭喜你！答對了！</vt:lpstr>
      <vt:lpstr>答錯囉！哇哈哈哈哈！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在轉角遇見彎彎</dc:title>
  <dc:creator>ge-409</dc:creator>
  <cp:lastModifiedBy>Windows 使用者</cp:lastModifiedBy>
  <cp:revision>60</cp:revision>
  <dcterms:created xsi:type="dcterms:W3CDTF">2010-05-18T00:02:26Z</dcterms:created>
  <dcterms:modified xsi:type="dcterms:W3CDTF">2010-06-02T04:30:22Z</dcterms:modified>
</cp:coreProperties>
</file>