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9" r:id="rId6"/>
    <p:sldId id="270" r:id="rId7"/>
    <p:sldId id="289" r:id="rId8"/>
    <p:sldId id="298" r:id="rId9"/>
    <p:sldId id="290" r:id="rId10"/>
    <p:sldId id="291" r:id="rId11"/>
    <p:sldId id="292" r:id="rId12"/>
    <p:sldId id="293" r:id="rId13"/>
    <p:sldId id="294" r:id="rId14"/>
    <p:sldId id="288" r:id="rId15"/>
    <p:sldId id="295" r:id="rId16"/>
    <p:sldId id="258" r:id="rId17"/>
    <p:sldId id="271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64" r:id="rId26"/>
    <p:sldId id="266" r:id="rId27"/>
    <p:sldId id="267" r:id="rId28"/>
    <p:sldId id="297" r:id="rId29"/>
    <p:sldId id="282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FFCC"/>
    <a:srgbClr val="6600CC"/>
    <a:srgbClr val="666699"/>
    <a:srgbClr val="3366FF"/>
    <a:srgbClr val="6699FF"/>
    <a:srgbClr val="663300"/>
    <a:srgbClr val="887C7C"/>
    <a:srgbClr val="422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63" d="100"/>
          <a:sy n="63" d="100"/>
        </p:scale>
        <p:origin x="-135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2B01-4B75-442C-B6AC-7725B5CB053C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51BE-5A7E-4C27-9E14-D188BF8A2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41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2B01-4B75-442C-B6AC-7725B5CB053C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51BE-5A7E-4C27-9E14-D188BF8A2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37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2B01-4B75-442C-B6AC-7725B5CB053C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51BE-5A7E-4C27-9E14-D188BF8A2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88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2B01-4B75-442C-B6AC-7725B5CB053C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51BE-5A7E-4C27-9E14-D188BF8A2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5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2B01-4B75-442C-B6AC-7725B5CB053C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51BE-5A7E-4C27-9E14-D188BF8A2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38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2B01-4B75-442C-B6AC-7725B5CB053C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51BE-5A7E-4C27-9E14-D188BF8A2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15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2B01-4B75-442C-B6AC-7725B5CB053C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51BE-5A7E-4C27-9E14-D188BF8A2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15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2B01-4B75-442C-B6AC-7725B5CB053C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51BE-5A7E-4C27-9E14-D188BF8A2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86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2B01-4B75-442C-B6AC-7725B5CB053C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51BE-5A7E-4C27-9E14-D188BF8A2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38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2B01-4B75-442C-B6AC-7725B5CB053C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51BE-5A7E-4C27-9E14-D188BF8A2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31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2B01-4B75-442C-B6AC-7725B5CB053C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51BE-5A7E-4C27-9E14-D188BF8A2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73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E2B01-4B75-442C-B6AC-7725B5CB053C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51BE-5A7E-4C27-9E14-D188BF8A2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04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00FF"/>
                </a:solidFill>
                <a:ea typeface="華康POP1體" pitchFamily="49" charset="-120"/>
              </a:rPr>
              <a:t>古典音樂之旅</a:t>
            </a:r>
            <a:endParaRPr lang="zh-TW" altLang="en-US" sz="6000" dirty="0">
              <a:solidFill>
                <a:srgbClr val="0000FF"/>
              </a:solidFill>
              <a:ea typeface="華康POP1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704856" cy="1800200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solidFill>
                  <a:srgbClr val="008000"/>
                </a:solidFill>
                <a:latin typeface="華康少女文字W5" pitchFamily="49" charset="-120"/>
                <a:ea typeface="華康少女文字W5" pitchFamily="49" charset="-120"/>
              </a:rPr>
              <a:t>指導教師：</a:t>
            </a:r>
            <a:r>
              <a:rPr lang="zh-TW" altLang="en-US" sz="2800" b="1" dirty="0">
                <a:solidFill>
                  <a:srgbClr val="008000"/>
                </a:solidFill>
                <a:latin typeface="華康少女文字W5" pitchFamily="49" charset="-120"/>
                <a:ea typeface="華康少女文字W5" pitchFamily="49" charset="-120"/>
              </a:rPr>
              <a:t>胡麗華</a:t>
            </a:r>
            <a:r>
              <a:rPr lang="zh-TW" altLang="en-US" sz="2800" b="1" dirty="0" smtClean="0">
                <a:solidFill>
                  <a:srgbClr val="008000"/>
                </a:solidFill>
                <a:latin typeface="華康少女文字W5" pitchFamily="49" charset="-120"/>
                <a:ea typeface="華康少女文字W5" pitchFamily="49" charset="-120"/>
              </a:rPr>
              <a:t>老師</a:t>
            </a:r>
            <a:endParaRPr lang="en-US" altLang="zh-TW" sz="2800" b="1" dirty="0" smtClean="0">
              <a:solidFill>
                <a:srgbClr val="008000"/>
              </a:solidFill>
              <a:latin typeface="華康少女文字W5" pitchFamily="49" charset="-120"/>
              <a:ea typeface="華康少女文字W5" pitchFamily="49" charset="-120"/>
            </a:endParaRPr>
          </a:p>
          <a:p>
            <a:r>
              <a:rPr lang="zh-TW" altLang="en-US" sz="2800" b="1" dirty="0" smtClean="0">
                <a:solidFill>
                  <a:srgbClr val="008000"/>
                </a:solidFill>
                <a:latin typeface="華康少女文字W5" pitchFamily="49" charset="-120"/>
                <a:ea typeface="華康少女文字W5" pitchFamily="49" charset="-120"/>
              </a:rPr>
              <a:t>作者：六</a:t>
            </a:r>
            <a:r>
              <a:rPr lang="en-US" altLang="zh-TW" sz="2800" b="1" dirty="0" smtClean="0">
                <a:solidFill>
                  <a:srgbClr val="008000"/>
                </a:solidFill>
                <a:latin typeface="華康少女文字W5" pitchFamily="49" charset="-120"/>
                <a:ea typeface="華康少女文字W5" pitchFamily="49" charset="-120"/>
              </a:rPr>
              <a:t>.01</a:t>
            </a:r>
            <a:r>
              <a:rPr lang="zh-TW" altLang="en-US" sz="2800" b="1" dirty="0" smtClean="0">
                <a:solidFill>
                  <a:srgbClr val="008000"/>
                </a:solidFill>
                <a:latin typeface="華康少女文字W5" pitchFamily="49" charset="-120"/>
                <a:ea typeface="華康少女文字W5" pitchFamily="49" charset="-120"/>
              </a:rPr>
              <a:t>蔡子濬、六</a:t>
            </a:r>
            <a:r>
              <a:rPr lang="en-US" altLang="zh-TW" sz="2800" b="1" dirty="0" smtClean="0">
                <a:solidFill>
                  <a:srgbClr val="008000"/>
                </a:solidFill>
                <a:latin typeface="華康少女文字W5" pitchFamily="49" charset="-120"/>
                <a:ea typeface="華康少女文字W5" pitchFamily="49" charset="-120"/>
              </a:rPr>
              <a:t>.08</a:t>
            </a:r>
            <a:r>
              <a:rPr lang="zh-TW" altLang="en-US" sz="2800" b="1" dirty="0" smtClean="0">
                <a:solidFill>
                  <a:srgbClr val="008000"/>
                </a:solidFill>
                <a:latin typeface="華康少女文字W5" pitchFamily="49" charset="-120"/>
                <a:ea typeface="華康少女文字W5" pitchFamily="49" charset="-120"/>
              </a:rPr>
              <a:t>吳懷兟、</a:t>
            </a:r>
            <a:endParaRPr lang="en-US" altLang="zh-TW" sz="2800" b="1" dirty="0" smtClean="0">
              <a:solidFill>
                <a:srgbClr val="008000"/>
              </a:solidFill>
              <a:latin typeface="華康少女文字W5" pitchFamily="49" charset="-120"/>
              <a:ea typeface="華康少女文字W5" pitchFamily="49" charset="-120"/>
            </a:endParaRPr>
          </a:p>
          <a:p>
            <a:r>
              <a:rPr lang="zh-TW" altLang="en-US" sz="2800" b="1" dirty="0" smtClean="0">
                <a:solidFill>
                  <a:srgbClr val="008000"/>
                </a:solidFill>
                <a:latin typeface="華康少女文字W5" pitchFamily="49" charset="-120"/>
                <a:ea typeface="華康少女文字W5" pitchFamily="49" charset="-120"/>
              </a:rPr>
              <a:t>    六</a:t>
            </a:r>
            <a:r>
              <a:rPr lang="en-US" altLang="zh-TW" sz="2800" b="1" dirty="0" smtClean="0">
                <a:solidFill>
                  <a:srgbClr val="008000"/>
                </a:solidFill>
                <a:latin typeface="華康少女文字W5" pitchFamily="49" charset="-120"/>
                <a:ea typeface="華康少女文字W5" pitchFamily="49" charset="-120"/>
              </a:rPr>
              <a:t>.11</a:t>
            </a:r>
            <a:r>
              <a:rPr lang="zh-TW" altLang="en-US" sz="2800" b="1" dirty="0" smtClean="0">
                <a:solidFill>
                  <a:srgbClr val="008000"/>
                </a:solidFill>
                <a:latin typeface="華康少女文字W5" pitchFamily="49" charset="-120"/>
                <a:ea typeface="華康少女文字W5" pitchFamily="49" charset="-120"/>
              </a:rPr>
              <a:t>陳若婕、六</a:t>
            </a:r>
            <a:r>
              <a:rPr lang="en-US" altLang="zh-TW" sz="2800" b="1" dirty="0" smtClean="0">
                <a:solidFill>
                  <a:srgbClr val="008000"/>
                </a:solidFill>
                <a:latin typeface="華康少女文字W5" pitchFamily="49" charset="-120"/>
                <a:ea typeface="華康少女文字W5" pitchFamily="49" charset="-120"/>
              </a:rPr>
              <a:t>.15</a:t>
            </a:r>
            <a:r>
              <a:rPr lang="zh-TW" altLang="en-US" sz="2800" b="1" dirty="0" smtClean="0">
                <a:solidFill>
                  <a:srgbClr val="008000"/>
                </a:solidFill>
                <a:latin typeface="華康少女文字W5" pitchFamily="49" charset="-120"/>
                <a:ea typeface="華康少女文字W5" pitchFamily="49" charset="-120"/>
              </a:rPr>
              <a:t>陳熙婷</a:t>
            </a:r>
            <a:endParaRPr lang="zh-TW" altLang="en-US" sz="2800" b="1" dirty="0">
              <a:solidFill>
                <a:srgbClr val="008000"/>
              </a:solidFill>
              <a:latin typeface="華康少女文字W5" pitchFamily="49" charset="-120"/>
              <a:ea typeface="華康少女文字W5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466">
            <a:off x="2173820" y="2303706"/>
            <a:ext cx="5090160" cy="25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7544" y="980728"/>
            <a:ext cx="8229600" cy="5472608"/>
          </a:xfrm>
        </p:spPr>
        <p:txBody>
          <a:bodyPr vert="horz">
            <a:norm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600" b="1" dirty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ts val="2700"/>
              </a:lnSpc>
              <a:buNone/>
            </a:pPr>
            <a:r>
              <a:rPr lang="zh-TW" altLang="en-US" sz="26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    </a:t>
            </a:r>
            <a:r>
              <a:rPr lang="en-US" altLang="zh-TW" sz="26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4</a:t>
            </a:r>
            <a:r>
              <a:rPr lang="en-US" altLang="zh-TW" sz="28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.</a:t>
            </a:r>
            <a:r>
              <a:rPr lang="zh-TW" altLang="en-US" sz="28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巴洛克時期：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1600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年～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1750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巴哈逝世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lnSpc>
                <a:spcPts val="2700"/>
              </a:lnSpc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「巴洛克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(Baroque)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」源於葡萄牙文，意指「不規則的珍珠」，發展出不同種類的音樂形式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它新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舊合併，是音樂發展史中的轉捩點。巴洛克時期有三大要點：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數字低音」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「調性系統」的產生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樂器的蓬勃發展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D:\做網站\動畫圖庫\音樂\8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1584176" cy="24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7544" y="548680"/>
            <a:ext cx="8229600" cy="5760640"/>
          </a:xfrm>
        </p:spPr>
        <p:txBody>
          <a:bodyPr vert="horz">
            <a:normAutofit fontScale="92500"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altLang="zh-TW" sz="26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    5.</a:t>
            </a:r>
            <a:r>
              <a:rPr lang="zh-TW" altLang="en-US" sz="26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古典樂派：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1750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年～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1820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   「古典」，代表的是高尚、典雅，古典樂派作曲家的風格比較嚴謹，比例規律且對稱，講求唯美及理性，不易表現出人的情緒，但在這個時代的過渡期，出現了一位音樂家，那就是──貝多芬。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   與巴洛克時期不同的有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：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(1)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捨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棄數字低音</a:t>
            </a:r>
            <a:endParaRPr lang="en-US" altLang="zh-TW" sz="2600" b="1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(2)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確立奏鳴曲式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(3)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樂曲所呈現的強弱更加顯著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en-US" altLang="zh-TW" sz="2600" b="1" dirty="0" smtClean="0">
                <a:latin typeface="華康古印體" pitchFamily="49" charset="-120"/>
                <a:ea typeface="華康古印體" pitchFamily="49" charset="-120"/>
                <a:sym typeface="Wingdings" pitchFamily="2" charset="2"/>
              </a:rPr>
              <a:t>    </a:t>
            </a:r>
            <a:r>
              <a:rPr lang="en-US" altLang="zh-TW" sz="26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sym typeface="Wingdings" pitchFamily="2" charset="2"/>
              </a:rPr>
              <a:t>6.</a:t>
            </a:r>
            <a:r>
              <a:rPr lang="zh-TW" altLang="en-US" sz="26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sym typeface="Wingdings" pitchFamily="2" charset="2"/>
              </a:rPr>
              <a:t>浪漫樂派：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西元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1820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年～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1900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年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zh-TW" altLang="en-US" sz="2600" b="1" dirty="0">
                <a:latin typeface="超研澤粗鋼筆行楷" pitchFamily="34" charset="-120"/>
                <a:ea typeface="超研澤粗鋼筆行楷" pitchFamily="34" charset="-120"/>
                <a:sym typeface="Wingdings" pitchFamily="2" charset="2"/>
              </a:rPr>
              <a:t> </a:t>
            </a:r>
            <a:r>
              <a:rPr lang="zh-TW" altLang="en-US" sz="2600" b="1" dirty="0" smtClean="0">
                <a:latin typeface="超研澤粗鋼筆行楷" pitchFamily="34" charset="-120"/>
                <a:ea typeface="超研澤粗鋼筆行楷" pitchFamily="34" charset="-120"/>
                <a:sym typeface="Wingdings" pitchFamily="2" charset="2"/>
              </a:rPr>
              <a:t>       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浪漫樂派與古典樂派相互對立，雖然形式與技巧源於古典樂派，但風格截然不同。它強調作曲家的個人風格，自由又不受約束。貝多芬介於這兩個時期的過渡期，標新立異，創作了浪漫樂派風格的作品，可說是浪漫樂派的創始人。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  <p:pic>
        <p:nvPicPr>
          <p:cNvPr id="2050" name="Picture 2" descr="D:\做網站\動畫圖庫\音樂\9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82" y="2481394"/>
            <a:ext cx="2337048" cy="17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8229600" cy="5544616"/>
          </a:xfrm>
        </p:spPr>
        <p:txBody>
          <a:bodyPr vert="horz">
            <a:norm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altLang="zh-TW" sz="2600" b="1" dirty="0" smtClean="0">
                <a:latin typeface="華康古印體" pitchFamily="49" charset="-120"/>
                <a:ea typeface="華康古印體" pitchFamily="49" charset="-120"/>
              </a:rPr>
              <a:t>    </a:t>
            </a:r>
            <a:r>
              <a:rPr lang="en-US" altLang="zh-TW" sz="26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7.</a:t>
            </a:r>
            <a:r>
              <a:rPr lang="zh-TW" altLang="en-US" sz="26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國民樂派：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1860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年～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1890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  國民樂派有民族性的特質，也算是在浪漫樂派中的分歧。講求寫實、富含戲劇性，有時會加入耳熟能詳的地方性民謠。主要受到法國大革命影響，人民主權意識強大，音樂家藉此紓發愛國情操，例如東歐、北歐、俄、德、義、法、美等，因當時的民族精神，創作出很多國民樂派的作品。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en-US" altLang="zh-TW" sz="2600" b="1" dirty="0" smtClean="0">
                <a:latin typeface="華康古印體" pitchFamily="49" charset="-120"/>
                <a:ea typeface="華康古印體" pitchFamily="49" charset="-120"/>
              </a:rPr>
              <a:t>    </a:t>
            </a:r>
            <a:r>
              <a:rPr lang="en-US" altLang="zh-TW" sz="26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8.</a:t>
            </a:r>
            <a:r>
              <a:rPr lang="zh-TW" altLang="en-US" sz="26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印象樂派：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1885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年～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1910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  印象派，不論畫作或音樂，給人完全不一樣的體驗，「印象樂派」不拘泥於形式上的安排，強調犀利、色彩和嶄新，使用全音方式進行創作。德布西可說是印象樂派的鼻祖，率先以調性旋法，東方五音音階，開創印象主義音樂。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D:\做網站\動畫圖庫\音樂\music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13176"/>
            <a:ext cx="223224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/>
          </a:bodyPr>
          <a:lstStyle/>
          <a:p>
            <a:pPr marL="0" indent="712788">
              <a:buNone/>
            </a:pPr>
            <a:r>
              <a:rPr lang="en-US" altLang="zh-TW" sz="26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9.</a:t>
            </a:r>
            <a:r>
              <a:rPr lang="zh-TW" altLang="en-US" sz="26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現代樂派：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1900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年～迄今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712788">
              <a:buNone/>
            </a:pP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在這個時期，人們經歷了第一次世界大戰後，對於音樂的需求，又有了不一樣的想法。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712788">
              <a:buNone/>
            </a:pP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他們覺得不一定需要優美柔和的樂音，需要的是追求富含實驗性的作品，不再使用傳統調性的大調和小調音階體系，生出了新的無調主義。</a:t>
            </a:r>
            <a:endParaRPr lang="zh-TW" altLang="en-US" sz="2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 descr="D:\做網站\動畫圖庫\音樂\3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1952205" cy="297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做網站\動畫圖庫\音樂\11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016224" cy="30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做網站\動畫圖庫\音樂\4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016224" cy="29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5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(</a:t>
            </a:r>
            <a:r>
              <a:rPr lang="zh-TW" altLang="en-US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三</a:t>
            </a:r>
            <a:r>
              <a:rPr lang="en-US" altLang="zh-TW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)</a:t>
            </a:r>
            <a:r>
              <a:rPr lang="zh-TW" altLang="en-US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古典音樂常用</a:t>
            </a:r>
            <a:r>
              <a:rPr lang="zh-TW" altLang="en-US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樂器</a:t>
            </a:r>
            <a:endParaRPr lang="en-US" altLang="zh-TW" sz="4000" b="1" dirty="0" smtClean="0">
              <a:solidFill>
                <a:srgbClr val="6600CC"/>
              </a:solidFill>
              <a:latin typeface="華康娃娃體" pitchFamily="49" charset="-120"/>
              <a:ea typeface="華康娃娃體" pitchFamily="49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en-US" altLang="zh-TW" sz="2200" b="1" dirty="0">
                <a:latin typeface="超研澤粗鋼筆行楷" pitchFamily="34" charset="-120"/>
                <a:ea typeface="超研澤粗鋼筆行楷" pitchFamily="34" charset="-120"/>
                <a:cs typeface="文鼎海報體" pitchFamily="49" charset="-120"/>
              </a:rPr>
              <a:t> </a:t>
            </a:r>
            <a:r>
              <a:rPr lang="en-US" altLang="zh-TW" sz="2200" b="1" dirty="0" smtClean="0">
                <a:latin typeface="超研澤粗鋼筆行楷" pitchFamily="34" charset="-120"/>
                <a:ea typeface="超研澤粗鋼筆行楷" pitchFamily="34" charset="-120"/>
                <a:cs typeface="文鼎海報體" pitchFamily="49" charset="-120"/>
              </a:rPr>
              <a:t> </a:t>
            </a:r>
            <a:r>
              <a:rPr lang="zh-TW" altLang="en-US" sz="2200" b="1" dirty="0" smtClean="0">
                <a:latin typeface="超研澤粗鋼筆行楷" pitchFamily="34" charset="-120"/>
                <a:ea typeface="超研澤粗鋼筆行楷" pitchFamily="34" charset="-120"/>
                <a:cs typeface="文鼎海報體" pitchFamily="49" charset="-120"/>
              </a:rPr>
              <a:t> 　 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古典音樂分為弦樂器、木管樂器、銅管樂器、打擊樂器和鍵盤樂器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。</a:t>
            </a:r>
            <a:endParaRPr lang="en-US" altLang="zh-TW" sz="2200" b="1" dirty="0">
              <a:latin typeface="標楷體" pitchFamily="65" charset="-120"/>
              <a:ea typeface="標楷體" pitchFamily="65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zh-TW" altLang="en-US" sz="2200" b="1" dirty="0">
                <a:latin typeface="超研澤粗鋼筆行楷" pitchFamily="34" charset="-120"/>
                <a:ea typeface="超研澤粗鋼筆行楷" pitchFamily="34" charset="-120"/>
                <a:cs typeface="文鼎海報體" pitchFamily="49" charset="-120"/>
              </a:rPr>
              <a:t>　</a:t>
            </a:r>
            <a:r>
              <a:rPr lang="zh-TW" altLang="en-US" sz="2200" b="1" dirty="0" smtClean="0">
                <a:latin typeface="超研澤粗鋼筆行楷" pitchFamily="34" charset="-120"/>
                <a:ea typeface="超研澤粗鋼筆行楷" pitchFamily="34" charset="-120"/>
                <a:cs typeface="文鼎海報體" pitchFamily="49" charset="-120"/>
              </a:rPr>
              <a:t>　</a:t>
            </a:r>
            <a:r>
              <a:rPr lang="en-US" altLang="zh-TW" sz="22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1.</a:t>
            </a:r>
            <a:r>
              <a:rPr lang="zh-TW" altLang="en-US" sz="22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弦樂器</a:t>
            </a:r>
            <a:r>
              <a:rPr lang="zh-TW" altLang="en-US" sz="2200" b="1" dirty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：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分成弓弦樂器和撥弦樂器。弓弦樂器用琴弓上的弓毛摩擦琴弦而發聲；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撥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弦樂器則是利用手指或琴撥來撥動琴弦而發聲。</a:t>
            </a:r>
            <a:endParaRPr lang="en-US" altLang="zh-TW" sz="2200" b="1" dirty="0">
              <a:latin typeface="標楷體" pitchFamily="65" charset="-120"/>
              <a:ea typeface="標楷體" pitchFamily="65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zh-TW" altLang="en-US" sz="2200" b="1" dirty="0" smtClean="0">
                <a:latin typeface="超研澤粗鋼筆行楷" pitchFamily="34" charset="-120"/>
                <a:ea typeface="超研澤粗鋼筆行楷" pitchFamily="34" charset="-120"/>
                <a:cs typeface="文鼎海報體" pitchFamily="49" charset="-120"/>
              </a:rPr>
              <a:t>　　</a:t>
            </a:r>
            <a:r>
              <a:rPr lang="en-US" altLang="zh-TW" sz="22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2.</a:t>
            </a:r>
            <a:r>
              <a:rPr lang="zh-TW" altLang="en-US" sz="22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木管樂器：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分為無簧木管樂器、單簧木管樂器和雙簧木管樂器。演奏者將氣吹過一塊彎彎的薄板，是無簧木管樂器的吹法；單簧木管樂器的吹嘴上固定了一個薄簧片，演奏者口含吹嘴吹氣，使簧片震動，進而使氣流震動管中空氣柱而發聲；雙簧管和單簧管很類似，不過雙簧管的吹嘴有兩片薄簧片。</a:t>
            </a:r>
            <a:endParaRPr lang="en-US" altLang="zh-TW" sz="2200" b="1" dirty="0">
              <a:latin typeface="標楷體" pitchFamily="65" charset="-120"/>
              <a:ea typeface="標楷體" pitchFamily="65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zh-TW" altLang="en-US" sz="2200" b="1" dirty="0" smtClean="0">
                <a:latin typeface="超研澤粗鋼筆行楷" pitchFamily="34" charset="-120"/>
                <a:ea typeface="超研澤粗鋼筆行楷" pitchFamily="34" charset="-120"/>
                <a:cs typeface="文鼎海報體" pitchFamily="49" charset="-120"/>
              </a:rPr>
              <a:t>　　</a:t>
            </a:r>
            <a:r>
              <a:rPr lang="zh-TW" altLang="en-US" sz="2200" b="1" dirty="0" smtClean="0">
                <a:solidFill>
                  <a:srgbClr val="663300"/>
                </a:solidFill>
                <a:latin typeface="超研澤粗鋼筆行楷" pitchFamily="34" charset="-120"/>
                <a:ea typeface="超研澤粗鋼筆行楷" pitchFamily="34" charset="-120"/>
                <a:cs typeface="文鼎海報體" pitchFamily="49" charset="-120"/>
              </a:rPr>
              <a:t> </a:t>
            </a:r>
            <a:r>
              <a:rPr lang="en-US" altLang="zh-TW" sz="22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3.</a:t>
            </a:r>
            <a:r>
              <a:rPr lang="zh-TW" altLang="en-US" sz="22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銅管樂器：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分為有鍵銅管和無鍵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銅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管。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有鍵銅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管是利用活塞來改變銅管中空氣柱的長度，而調整音律高低；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無鍵銅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管則利用雙套管的伸縮，來決定音高變化。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en-US" altLang="zh-TW" sz="2200" b="1" dirty="0" smtClean="0"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    </a:t>
            </a:r>
            <a:r>
              <a:rPr lang="en-US" altLang="zh-TW" sz="22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4.</a:t>
            </a:r>
            <a:r>
              <a:rPr lang="zh-TW" altLang="en-US" sz="22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敲擊樂器：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主要分為有調的和無調的敲擊樂器。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有調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的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敲擊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樂器可以奏出特定音高和音階變化；無法奏出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特定音高和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音階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的敲擊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樂器都屬於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無調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的。</a:t>
            </a:r>
            <a:endParaRPr lang="en-US" altLang="zh-TW" sz="2800" b="1" dirty="0">
              <a:latin typeface="標楷體" pitchFamily="65" charset="-120"/>
              <a:ea typeface="標楷體" pitchFamily="65" charset="-120"/>
              <a:cs typeface="文鼎海報體" pitchFamily="49" charset="-120"/>
            </a:endParaRPr>
          </a:p>
          <a:p>
            <a:pPr marL="0" indent="0">
              <a:buNone/>
            </a:pPr>
            <a:endParaRPr lang="en-US" altLang="zh-TW" sz="2200" b="1" dirty="0">
              <a:latin typeface="超研澤粗鋼筆行楷" pitchFamily="34" charset="-120"/>
              <a:ea typeface="超研澤粗鋼筆行楷" pitchFamily="34" charset="-120"/>
              <a:cs typeface="文鼎海報體" pitchFamily="49" charset="-120"/>
            </a:endParaRPr>
          </a:p>
          <a:p>
            <a:pPr marL="0" indent="0">
              <a:buNone/>
            </a:pPr>
            <a:endParaRPr lang="zh-TW" altLang="en-US" b="1" dirty="0"/>
          </a:p>
        </p:txBody>
      </p:sp>
      <p:pic>
        <p:nvPicPr>
          <p:cNvPr id="5122" name="Picture 2" descr="D:\做網站\動畫圖庫\音樂\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1386558" cy="1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6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712788">
              <a:buNone/>
            </a:pPr>
            <a:r>
              <a:rPr lang="en-US" altLang="zh-TW" sz="28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5.</a:t>
            </a:r>
            <a:r>
              <a:rPr lang="zh-TW" altLang="en-US" sz="28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鍵盤樂器：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沒有分其他的類別，但有三個特別的成員，鋼琴、大鍵琴、管風琴。鋼琴原理是屬於擊弦樂器；大鍵琴則像撥弦樂器；管風琴的發聲原理則跟管樂器一樣。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  <a:cs typeface="文鼎海報體" pitchFamily="49" charset="-120"/>
            </a:endParaRPr>
          </a:p>
          <a:p>
            <a:pPr marL="0" indent="712788"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超研澤中鋼筆行楷" pitchFamily="49" charset="-120"/>
              </a:rPr>
              <a:t>音樂是演奏樂曲的關鍵，不同的發聲原理構成各式各樣的樂器，不同的樂器構成各式各樣的樂曲，如果想多了解這些樂器的話，不妨看看你的音樂課本吧！</a:t>
            </a:r>
            <a:endParaRPr lang="zh-TW" altLang="en-US" sz="2800" b="1" dirty="0">
              <a:latin typeface="標楷體" pitchFamily="65" charset="-120"/>
              <a:ea typeface="標楷體" pitchFamily="65" charset="-120"/>
              <a:cs typeface="超研澤中鋼筆行楷" pitchFamily="49" charset="-120"/>
            </a:endParaRPr>
          </a:p>
        </p:txBody>
      </p:sp>
      <p:pic>
        <p:nvPicPr>
          <p:cNvPr id="6147" name="Picture 3" descr="C:\Users\user\Desktop\6上專題研究\古典音樂之旅\1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5647952" cy="13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7809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altLang="zh-TW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(</a:t>
            </a:r>
            <a:r>
              <a:rPr lang="zh-TW" altLang="en-US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四</a:t>
            </a:r>
            <a:r>
              <a:rPr lang="en-US" altLang="zh-TW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)</a:t>
            </a:r>
            <a:r>
              <a:rPr lang="zh-TW" altLang="en-US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古典音樂常用曲式</a:t>
            </a:r>
            <a:r>
              <a:rPr lang="en-US" altLang="zh-TW" b="1" dirty="0"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/>
            </a:r>
            <a:br>
              <a:rPr lang="en-US" altLang="zh-TW" b="1" dirty="0"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5256584"/>
          </a:xfrm>
        </p:spPr>
        <p:txBody>
          <a:bodyPr>
            <a:noAutofit/>
          </a:bodyPr>
          <a:lstStyle/>
          <a:p>
            <a:pPr marL="0" indent="360000">
              <a:lnSpc>
                <a:spcPts val="3000"/>
              </a:lnSpc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古典音樂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常用曲式有多樂章、單樂章、室內樂曲、獨奏曲、聲樂曲和其他樂曲之分。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360000">
              <a:lnSpc>
                <a:spcPts val="3000"/>
              </a:lnSpc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由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管弦樂團演奏的多樂章形式的樂曲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交響曲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、大協奏曲、協奏曲和組曲。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360000">
              <a:lnSpc>
                <a:spcPts val="3000"/>
              </a:lnSpc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由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管弦樂團演奏的單樂章形式的樂曲有：交響詩、序曲、前奏曲和間奏曲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360000">
              <a:lnSpc>
                <a:spcPts val="3000"/>
              </a:lnSpc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室內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樂曲，是各種「重奏曲」的總稱。所謂重奏曲是指每一聲部僅有一人演奏，但如果一首樂曲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中，一個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聲部有二人以上演奏，就叫做「合奏」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0" name="Picture 2" descr="D:\做網站\動畫圖庫\音樂\acousticNotesWHT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797152"/>
            <a:ext cx="1115616" cy="204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649491"/>
          </a:xfrm>
        </p:spPr>
        <p:txBody>
          <a:bodyPr>
            <a:normAutofit/>
          </a:bodyPr>
          <a:lstStyle/>
          <a:p>
            <a:pPr marL="0" lvl="0" indent="715963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獨奏曲，通常是指只用一件樂器演奏的器樂曲，</a:t>
            </a:r>
            <a:endParaRPr lang="en-US" altLang="zh-TW" sz="2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但像管樂器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提琴族的成員，因為不易同時演奏旋律與和聲，所以作曲家在為這些樂器寫曲時，通常會安排一件善於演奏和聲的樂器來為它伴奏</a:t>
            </a:r>
            <a:r>
              <a:rPr lang="en-US" altLang="zh-TW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最常被採用的是鋼琴</a:t>
            </a:r>
            <a:r>
              <a:rPr lang="en-US" altLang="zh-TW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715963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聲樂曲，是以人聲為主要傳達媒介，有：歌劇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歌劇的音樂部分又分為序曲、間奏曲、獨唱、宣敘調、重唱和合唱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、藝術歌曲、神劇、清唱劇和彌撒曲。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715963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古典音樂多樣化的曲式，使得古典音樂多采多姿，下次聽音樂時，不妨分辨看看吧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4" name="Picture 2" descr="D:\做網站\動畫圖庫\音樂\13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6633CC"/>
              </a:clrFrom>
              <a:clrTo>
                <a:srgbClr val="6633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86692"/>
            <a:ext cx="2306011" cy="15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1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700" b="1" dirty="0">
                <a:solidFill>
                  <a:srgbClr val="FFFF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(</a:t>
            </a:r>
            <a:r>
              <a:rPr lang="zh-TW" altLang="en-US" sz="3700" b="1" dirty="0">
                <a:solidFill>
                  <a:srgbClr val="FFFF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五</a:t>
            </a:r>
            <a:r>
              <a:rPr lang="en-US" altLang="zh-TW" sz="3700" b="1" dirty="0">
                <a:solidFill>
                  <a:srgbClr val="FFFF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)</a:t>
            </a:r>
            <a:r>
              <a:rPr lang="zh-TW" altLang="en-US" sz="3700" b="1" dirty="0">
                <a:solidFill>
                  <a:srgbClr val="FFFF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出名的古典</a:t>
            </a:r>
            <a:r>
              <a:rPr lang="zh-TW" altLang="en-US" sz="3700" b="1" dirty="0" smtClean="0">
                <a:solidFill>
                  <a:srgbClr val="FFFF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音樂家</a:t>
            </a:r>
            <a:endParaRPr lang="en-US" altLang="zh-TW" sz="3700" b="1" dirty="0" smtClean="0">
              <a:solidFill>
                <a:srgbClr val="FFFFCC"/>
              </a:solidFill>
              <a:latin typeface="華康娃娃體" pitchFamily="49" charset="-120"/>
              <a:ea typeface="華康娃娃體" pitchFamily="49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en-US" altLang="zh-TW" sz="2600" b="1" dirty="0" smtClean="0">
                <a:solidFill>
                  <a:schemeClr val="bg1"/>
                </a:solidFill>
                <a:latin typeface="超研澤粗鋼筆行楷" pitchFamily="34" charset="-120"/>
                <a:ea typeface="超研澤粗鋼筆行楷" pitchFamily="34" charset="-120"/>
                <a:cs typeface="文鼎海報體" pitchFamily="49" charset="-120"/>
              </a:rPr>
              <a:t>        </a:t>
            </a:r>
            <a:r>
              <a:rPr lang="zh-TW" altLang="en-US" sz="2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古典音樂，是從「中世紀時期」開始，經歷「文藝復興」、「巴洛克時期」、「古典樂派時期」、「浪漫樂派時期」、「國民樂派時期」、「印象樂派時期」和</a:t>
            </a:r>
            <a:r>
              <a:rPr lang="en-US" altLang="zh-TW" sz="2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20</a:t>
            </a:r>
            <a:r>
              <a:rPr lang="zh-TW" altLang="en-US" sz="2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世紀的「現代樂派時期」至今，所有西洋古典音樂都被統稱為「</a:t>
            </a:r>
            <a:r>
              <a:rPr lang="en-US" altLang="zh-TW" sz="2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Classical Music</a:t>
            </a:r>
            <a:r>
              <a:rPr lang="zh-TW" altLang="en-US" sz="2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」。其中的每一個時期，都經由數位著名音樂家發揚光大，使音樂歷史的長流，能夠散發充滿魅力的神祕色彩。</a:t>
            </a:r>
            <a:endParaRPr lang="en-US" altLang="zh-TW" sz="26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zh-TW" altLang="en-US" sz="2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       </a:t>
            </a:r>
            <a:endParaRPr lang="zh-TW" altLang="en-US" sz="2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25144"/>
            <a:ext cx="1944216" cy="15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2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2800" b="1" dirty="0" smtClean="0"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    </a:t>
            </a:r>
            <a:r>
              <a:rPr lang="en-US" altLang="zh-TW" sz="28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1.</a:t>
            </a:r>
            <a:r>
              <a:rPr lang="zh-TW" altLang="en-US" sz="28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巴哈</a:t>
            </a:r>
            <a:endParaRPr lang="en-US" altLang="zh-TW" sz="2800" b="1" dirty="0">
              <a:solidFill>
                <a:srgbClr val="663300"/>
              </a:solidFill>
              <a:latin typeface="華康古印體" pitchFamily="49" charset="-120"/>
              <a:ea typeface="華康古印體" pitchFamily="49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超研澤粗鋼筆行楷" pitchFamily="34" charset="-120"/>
                <a:ea typeface="超研澤粗鋼筆行楷" pitchFamily="34" charset="-120"/>
                <a:cs typeface="文鼎海報體" pitchFamily="49" charset="-120"/>
              </a:rPr>
              <a:t>      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巴哈家族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200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年間人才輩出，尤其以世稱大巴哈的約翰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‧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薩巴斯坦最為出類拔萃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，他是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巴洛克時期最具代表性的作曲家，同時也是西洋音樂的開山始祖，故也有「音樂之父」之稱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    巴哈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出生於德國的埃森納赫堡，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一個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歷代家族都是音樂家的家庭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。他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從小就展露了非比尋常的音樂天賦，早年就於穆爾豪森的聖布拉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修士教堂擔任管風琴演奏者，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1708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年至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1714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年任為宮廷樂長。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1717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年至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1723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年間在柯登擔任雷奧博公爵的樂長之職，此時是巴哈創作的巔峰，如：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《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布蘭登堡協奏曲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》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、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《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聖馬太受難曲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》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、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《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聖母讚主曲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》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等著作，都是巴哈在這個時期所創作的樂曲，一直到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1750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年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7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月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28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日不幸因腦溢血而溘然長逝於萊比錫，享年六十五歲。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       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2" name="Picture 2" descr="D:\做網站\動畫圖庫\音樂\music1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62" y="5949280"/>
            <a:ext cx="3551731" cy="5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3366FF"/>
                </a:solidFill>
                <a:latin typeface="華康布丁體" pitchFamily="49" charset="-120"/>
                <a:ea typeface="華康布丁體" pitchFamily="49" charset="-120"/>
              </a:rPr>
              <a:t>一</a:t>
            </a:r>
            <a:r>
              <a:rPr lang="zh-TW" altLang="en-US" dirty="0">
                <a:solidFill>
                  <a:srgbClr val="3366FF"/>
                </a:solidFill>
                <a:latin typeface="華康布丁體" pitchFamily="49" charset="-120"/>
                <a:ea typeface="華康布丁體" pitchFamily="49" charset="-120"/>
              </a:rPr>
              <a:t>、</a:t>
            </a:r>
            <a:r>
              <a:rPr lang="zh-TW" altLang="en-US" dirty="0" smtClean="0">
                <a:solidFill>
                  <a:srgbClr val="3366FF"/>
                </a:solidFill>
                <a:latin typeface="華康布丁體" pitchFamily="49" charset="-120"/>
                <a:ea typeface="華康布丁體" pitchFamily="49" charset="-120"/>
              </a:rPr>
              <a:t>研究動機</a:t>
            </a:r>
            <a:endParaRPr lang="zh-TW" altLang="en-US" dirty="0">
              <a:solidFill>
                <a:srgbClr val="3366FF"/>
              </a:solidFill>
              <a:latin typeface="華康布丁體" pitchFamily="49" charset="-120"/>
              <a:ea typeface="華康布丁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714375"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為什麼要研究古典音樂呢？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714375"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那是因為我們這一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組相信將古典音樂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資料整理之後，一定可以做出一篇很讚的研究報告，所以，就讓我們一起進入古典音樂的世界吧！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21088"/>
            <a:ext cx="1990700" cy="19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2800" b="1" dirty="0" smtClean="0"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    </a:t>
            </a:r>
            <a:r>
              <a:rPr lang="en-US" altLang="zh-TW" sz="28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2</a:t>
            </a:r>
            <a:r>
              <a:rPr lang="en-US" altLang="zh-TW" sz="2800" b="1" dirty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.</a:t>
            </a:r>
            <a:r>
              <a:rPr lang="zh-TW" altLang="en-US" sz="2800" b="1" dirty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柴可夫斯基</a:t>
            </a:r>
            <a:endParaRPr lang="en-US" altLang="zh-TW" sz="2800" b="1" dirty="0">
              <a:solidFill>
                <a:srgbClr val="663300"/>
              </a:solidFill>
              <a:latin typeface="華康古印體" pitchFamily="49" charset="-120"/>
              <a:ea typeface="華康古印體" pitchFamily="49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超研澤粗鋼筆行楷" pitchFamily="34" charset="-120"/>
                <a:ea typeface="超研澤粗鋼筆行楷" pitchFamily="34" charset="-120"/>
                <a:cs typeface="文鼎海報體" pitchFamily="49" charset="-120"/>
              </a:rPr>
              <a:t> </a:t>
            </a:r>
            <a:r>
              <a:rPr lang="zh-TW" altLang="en-US" sz="2800" b="1" dirty="0" smtClean="0">
                <a:latin typeface="超研澤粗鋼筆行楷" pitchFamily="34" charset="-120"/>
                <a:ea typeface="超研澤粗鋼筆行楷" pitchFamily="34" charset="-120"/>
                <a:cs typeface="文鼎海報體" pitchFamily="49" charset="-120"/>
              </a:rPr>
              <a:t>     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悲愴大師～柴可夫斯基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是一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位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俄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國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作曲家，於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1840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年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3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月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7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日生於俄國佛根斯克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    他初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攻法律，後習音樂。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在司法部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任職期間，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同時進入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聖彼得堡音樂院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，學習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音樂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。卒業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文鼎海報體" pitchFamily="49" charset="-120"/>
              </a:rPr>
              <a:t>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執教於新辦的莫斯科音樂院；在此期間，發表了他的第一首交響曲。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 他於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1869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年發表幻想序曲「羅密歐與茱麗葉」，反應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普通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1868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年，追求女歌星阿爾托不幸失敗，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1877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年與米林高瓦結婚，而不幸的婚姻使他神經錯亂，幸得富孀梅克的鼓勵，而逐漸恢復健康。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 在此期間，柴可夫斯基完成了第四首交響曲、小提琴協奏曲、歌劇「艾島基尼奧乃金」等傑作，從此名滿天下。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1891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年訪問美國，受到非常盛大的歡迎。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1893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日，不幸罹患霍亂症，死於聖彼得堡，享年五十三歲。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   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0648"/>
            <a:ext cx="424847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836327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100" b="1" dirty="0" smtClean="0">
                <a:latin typeface="超研澤粗鋼筆行楷" pitchFamily="34" charset="-120"/>
                <a:ea typeface="超研澤粗鋼筆行楷" pitchFamily="34" charset="-120"/>
              </a:rPr>
              <a:t>        </a:t>
            </a:r>
            <a:r>
              <a:rPr lang="en-US" altLang="zh-TW" sz="21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3</a:t>
            </a:r>
            <a:r>
              <a:rPr lang="en-US" altLang="zh-TW" sz="2100" b="1" dirty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.</a:t>
            </a:r>
            <a:r>
              <a:rPr lang="zh-TW" altLang="en-US" sz="2100" b="1" dirty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貝多芬</a:t>
            </a:r>
            <a:endParaRPr lang="en-US" altLang="zh-TW" sz="2100" b="1" dirty="0">
              <a:solidFill>
                <a:srgbClr val="663300"/>
              </a:solidFill>
              <a:latin typeface="華康古印體" pitchFamily="49" charset="-120"/>
              <a:ea typeface="華康古印體" pitchFamily="49" charset="-120"/>
            </a:endParaRPr>
          </a:p>
          <a:p>
            <a:pPr marL="0" indent="0">
              <a:buNone/>
            </a:pPr>
            <a:r>
              <a:rPr lang="zh-TW" altLang="en-US" sz="2100" b="1" dirty="0">
                <a:latin typeface="超研澤粗鋼筆行楷" pitchFamily="34" charset="-120"/>
                <a:ea typeface="超研澤粗鋼筆行楷" pitchFamily="34" charset="-120"/>
              </a:rPr>
              <a:t>        </a:t>
            </a:r>
            <a:r>
              <a:rPr lang="zh-TW" altLang="en-US" sz="2100" b="1" dirty="0">
                <a:latin typeface="標楷體" pitchFamily="65" charset="-120"/>
                <a:ea typeface="標楷體" pitchFamily="65" charset="-120"/>
              </a:rPr>
              <a:t>貝多芬於</a:t>
            </a:r>
            <a:r>
              <a:rPr lang="en-US" altLang="zh-TW" sz="2100" b="1" dirty="0">
                <a:latin typeface="標楷體" pitchFamily="65" charset="-120"/>
                <a:ea typeface="標楷體" pitchFamily="65" charset="-120"/>
              </a:rPr>
              <a:t>1770</a:t>
            </a:r>
            <a:r>
              <a:rPr lang="zh-TW" altLang="en-US" sz="2100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100" b="1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100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100" b="1" dirty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日出</a:t>
            </a:r>
            <a:r>
              <a:rPr lang="zh-TW" altLang="en-US" sz="2100" b="1" dirty="0">
                <a:latin typeface="標楷體" pitchFamily="65" charset="-120"/>
                <a:ea typeface="標楷體" pitchFamily="65" charset="-120"/>
              </a:rPr>
              <a:t>生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於德國</a:t>
            </a:r>
            <a:r>
              <a:rPr lang="zh-TW" altLang="en-US" sz="2100" b="1" dirty="0">
                <a:latin typeface="標楷體" pitchFamily="65" charset="-120"/>
                <a:ea typeface="標楷體" pitchFamily="65" charset="-120"/>
              </a:rPr>
              <a:t>萊茵河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畔波</a:t>
            </a:r>
            <a:r>
              <a:rPr lang="zh-TW" altLang="en-US" sz="2100" b="1" dirty="0">
                <a:latin typeface="標楷體" pitchFamily="65" charset="-120"/>
                <a:ea typeface="標楷體" pitchFamily="65" charset="-120"/>
              </a:rPr>
              <a:t>昂市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100" b="1" dirty="0">
                <a:latin typeface="標楷體" pitchFamily="65" charset="-120"/>
                <a:ea typeface="標楷體" pitchFamily="65" charset="-120"/>
              </a:rPr>
              <a:t>一個清寒家庭中。他的父親是一位才華平庸又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愛酗酒</a:t>
            </a:r>
            <a:r>
              <a:rPr lang="zh-TW" altLang="en-US" sz="2100" b="1" dirty="0">
                <a:latin typeface="標楷體" pitchFamily="65" charset="-120"/>
                <a:ea typeface="標楷體" pitchFamily="65" charset="-120"/>
              </a:rPr>
              <a:t>的男高音，脾氣暴躁，貪圖名利，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使才華</a:t>
            </a:r>
            <a:r>
              <a:rPr lang="zh-TW" altLang="en-US" sz="2100" b="1" dirty="0">
                <a:latin typeface="標楷體" pitchFamily="65" charset="-120"/>
                <a:ea typeface="標楷體" pitchFamily="65" charset="-120"/>
              </a:rPr>
              <a:t>洋溢的貝多芬受盡虐待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1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    貝多芬四歲開始學習音樂，十一歲便以鋼琴即興曲之才能在樂界展露頭角。</a:t>
            </a:r>
            <a:r>
              <a:rPr lang="en-US" altLang="zh-TW" sz="2100" b="1" dirty="0" smtClean="0">
                <a:latin typeface="標楷體" pitchFamily="65" charset="-120"/>
                <a:ea typeface="標楷體" pitchFamily="65" charset="-120"/>
              </a:rPr>
              <a:t>1792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年，也就是他</a:t>
            </a:r>
            <a:r>
              <a:rPr lang="en-US" altLang="zh-TW" sz="2100" b="1" dirty="0" smtClean="0"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歲時，遷居至維也納，在此終身定居。</a:t>
            </a:r>
            <a:endParaRPr lang="en-US" altLang="zh-TW" sz="21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    貝多芬早年時，曾經向海頓和阿布雷治白克二世學習音樂，但為時甚短。</a:t>
            </a:r>
            <a:r>
              <a:rPr lang="en-US" altLang="zh-TW" sz="2100" b="1" dirty="0" smtClean="0">
                <a:latin typeface="標楷體" pitchFamily="65" charset="-120"/>
                <a:ea typeface="標楷體" pitchFamily="65" charset="-120"/>
              </a:rPr>
              <a:t>33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歲時，他完成了獻給拿破崙的「第三號英雄交響曲」，更是表現出貝多芬樂曲的獨特性。</a:t>
            </a:r>
            <a:r>
              <a:rPr lang="en-US" altLang="zh-TW" sz="2100" b="1" dirty="0" smtClean="0">
                <a:latin typeface="標楷體" pitchFamily="65" charset="-120"/>
                <a:ea typeface="標楷體" pitchFamily="65" charset="-120"/>
              </a:rPr>
              <a:t>1800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年，他的作曲生涯進入了第二階段，同時也獲悉自己即將失聰的消息。在這期間，他的樂曲形式逐漸偏向表達內在感情，也發表了第三至第八號交響曲、歌劇「費黛里奧」、劇樂「艾格蒙」、</a:t>
            </a:r>
            <a:r>
              <a:rPr lang="en-US" altLang="zh-TW" sz="2100" b="1" dirty="0" smtClean="0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大調小提琴協奏曲、降</a:t>
            </a:r>
            <a:r>
              <a:rPr lang="en-US" altLang="zh-TW" sz="2100" b="1" dirty="0" smtClean="0"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大調鋼琴協奏曲、</a:t>
            </a:r>
            <a:r>
              <a:rPr lang="en-US" altLang="zh-TW" sz="2100" b="1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大調鋼琴奏鳴曲「華爾斯坦」、</a:t>
            </a:r>
            <a:r>
              <a:rPr lang="en-US" altLang="zh-TW" sz="2100" b="1" dirty="0" smtClean="0">
                <a:latin typeface="標楷體" pitchFamily="65" charset="-120"/>
                <a:ea typeface="標楷體" pitchFamily="65" charset="-120"/>
              </a:rPr>
              <a:t>F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小調鋼琴奏鳴曲「熱情」等許多傑作。</a:t>
            </a:r>
            <a:r>
              <a:rPr lang="en-US" altLang="zh-TW" sz="2100" b="1" dirty="0" smtClean="0">
                <a:latin typeface="標楷體" pitchFamily="65" charset="-120"/>
                <a:ea typeface="標楷體" pitchFamily="65" charset="-120"/>
              </a:rPr>
              <a:t>45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歲以後，他不</a:t>
            </a:r>
            <a:r>
              <a:rPr lang="zh-TW" altLang="en-US" sz="2100" b="1" dirty="0">
                <a:latin typeface="標楷體" pitchFamily="65" charset="-120"/>
                <a:ea typeface="標楷體" pitchFamily="65" charset="-120"/>
              </a:rPr>
              <a:t>再顧忌樂器或演奏者的限制，逐漸步入了第三時期，同時兩耳全聾，並發表了他至今仍人人耳熟能詳的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創作～第</a:t>
            </a:r>
            <a:r>
              <a:rPr lang="zh-TW" altLang="en-US" sz="2100" b="1" dirty="0">
                <a:latin typeface="標楷體" pitchFamily="65" charset="-120"/>
                <a:ea typeface="標楷體" pitchFamily="65" charset="-120"/>
              </a:rPr>
              <a:t>九號交響曲「合唱」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1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2"/>
            <a:ext cx="230425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3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 貝多芬的一生中，實在失意到了極點，無數的愛情打擊，使他譜出許多曠世的傑作，如：「月光奏鳴曲」、「春之戀曲」等。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1827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日，在暴風雨中，他孤獨一人的病逝於維也納，結束了他悲慘的一生。</a:t>
            </a:r>
            <a:endParaRPr lang="en-US" altLang="zh-TW" sz="2800" b="1" dirty="0" smtClean="0">
              <a:latin typeface="超研澤粗鋼筆行楷" pitchFamily="34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超研澤粗鋼筆行楷" pitchFamily="34" charset="-120"/>
                <a:ea typeface="標楷體" pitchFamily="65" charset="-120"/>
              </a:rPr>
              <a:t>       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每個古典音樂家都經歷過許多風雨，以自己的才華將各種樂曲形式發展得淋漓盡致，使古典音樂能夠深植於每個人的心裡。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3240360" cy="23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(</a:t>
            </a:r>
            <a:r>
              <a:rPr lang="zh-TW" altLang="en-US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六</a:t>
            </a:r>
            <a:r>
              <a:rPr lang="en-US" altLang="zh-TW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)</a:t>
            </a:r>
            <a:r>
              <a:rPr lang="zh-TW" altLang="en-US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古典音樂的影響</a:t>
            </a:r>
            <a:endParaRPr lang="en-US" altLang="zh-TW" sz="4000" b="1" dirty="0">
              <a:solidFill>
                <a:srgbClr val="6600CC"/>
              </a:solidFill>
              <a:latin typeface="華康娃娃體" pitchFamily="49" charset="-120"/>
              <a:ea typeface="華康娃娃體" pitchFamily="49" charset="-120"/>
              <a:cs typeface="文鼎海報體" pitchFamily="49" charset="-120"/>
            </a:endParaRPr>
          </a:p>
          <a:p>
            <a:pPr marL="0" indent="714375"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音樂和我們的生活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息息相關，尤其是古典音樂，它能改善我們的身體狀況、情緒和智力等。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714375"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音樂會影響和改變人們的激動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、反感和集中程度。古典音樂也是治療身體的良藥，可以提升心智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714375"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有研究顯示，音樂對於兒童的情緒與社交能力有好處，使他們保持較好的人際關係，還可以幫助有語言障礙，或患有自閉症的孩子。許多人更利用有秩序又和諧的古典音樂，讓乳牛和雞的產量變多，或讓植物長得更好，還有餐飲業者在餐廳裡播出古典音樂，讓顧客願意慷慨解囊。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12819"/>
            <a:ext cx="2444354" cy="8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古典音樂對人類真的有很大的影響，若我們多把古典音樂用在正確的地方，就能讓許多行業有更好的表現了。</a:t>
            </a:r>
            <a:endParaRPr lang="zh-TW" altLang="en-US" sz="4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4293096"/>
            <a:ext cx="3096345" cy="23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7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3366FF"/>
                </a:solidFill>
                <a:latin typeface="華康布丁體" pitchFamily="49" charset="-120"/>
                <a:ea typeface="華康布丁體" pitchFamily="49" charset="-120"/>
              </a:rPr>
              <a:t>四</a:t>
            </a:r>
            <a:r>
              <a:rPr lang="zh-TW" altLang="en-US" dirty="0" smtClean="0">
                <a:solidFill>
                  <a:srgbClr val="3366FF"/>
                </a:solidFill>
                <a:latin typeface="華康布丁體" pitchFamily="49" charset="-120"/>
                <a:ea typeface="華康布丁體" pitchFamily="49" charset="-120"/>
              </a:rPr>
              <a:t>、研究心得</a:t>
            </a:r>
            <a:endParaRPr lang="zh-TW" altLang="en-US" dirty="0">
              <a:solidFill>
                <a:srgbClr val="3366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363272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我們這次的研究非常辛苦，要蒐集不同的資料，還要一直寫字和打字，但這些辛苦不是沒有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代價的，它讓我更加了解古典音樂，有了更廣泛的知識。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蔡子濬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之前，我常分辨不出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個樂器的差異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，現在我覺得發明各種樂器的人真厲害，古典音樂真是不容小覷呢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！經過這次研究，我也了解了古典音樂對我們的好處，以後我可要多聽古典音樂來改善脾氣！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陳若婕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經過這次的研究，我可以區分出各種曲子的不同，說出先人如何寫出美妙的旋律。我覺得收穫太多了。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吳懷兟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lvl="0" indent="0">
              <a:buNone/>
            </a:pP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這次</a:t>
            </a: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研究的主題是我從過去到現在都非常感興趣的題材，因此整個研究過程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都</a:t>
            </a: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很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有趣</a:t>
            </a: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。透過各種方面的探討，讓我更加深入的了解古典音樂的歷史及定義，也更加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欽佩音樂家</a:t>
            </a: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豐富的才華。</a:t>
            </a:r>
            <a:r>
              <a:rPr lang="en-US" altLang="zh-TW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陳熙婷</a:t>
            </a:r>
            <a:r>
              <a:rPr lang="en-US" altLang="zh-TW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158417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2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3366FF"/>
                </a:solidFill>
                <a:latin typeface="華康布丁體" pitchFamily="49" charset="-120"/>
                <a:ea typeface="華康布丁體" pitchFamily="49" charset="-120"/>
              </a:rPr>
              <a:t>五、參考書目</a:t>
            </a:r>
            <a:endParaRPr lang="zh-TW" altLang="en-US" dirty="0">
              <a:solidFill>
                <a:srgbClr val="3366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作者：維也納劇院管弦樂團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書名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The Vienna Festival</a:t>
            </a:r>
          </a:p>
          <a:p>
            <a:pPr marL="0" indent="0"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出版社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：金革有聲出版事業有限公司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參考頁數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p.15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p.27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p.59</a:t>
            </a:r>
          </a:p>
          <a:p>
            <a:pPr marL="0" indent="0">
              <a:buNone/>
            </a:pPr>
            <a:endParaRPr lang="zh-TW" altLang="en-US" sz="2800" dirty="0">
              <a:latin typeface="超研澤粗鋼筆行楷" pitchFamily="34" charset="-120"/>
              <a:ea typeface="超研澤粗鋼筆行楷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73016"/>
            <a:ext cx="2611083" cy="30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3366FF"/>
                </a:solidFill>
                <a:latin typeface="華康布丁體" pitchFamily="49" charset="-120"/>
                <a:ea typeface="華康布丁體" pitchFamily="49" charset="-120"/>
              </a:rPr>
              <a:t>六</a:t>
            </a:r>
            <a:r>
              <a:rPr lang="zh-TW" altLang="en-US" dirty="0" smtClean="0">
                <a:solidFill>
                  <a:srgbClr val="3366FF"/>
                </a:solidFill>
                <a:latin typeface="華康布丁體" pitchFamily="49" charset="-120"/>
                <a:ea typeface="華康布丁體" pitchFamily="49" charset="-120"/>
              </a:rPr>
              <a:t>、參考網址</a:t>
            </a:r>
            <a:endParaRPr lang="zh-TW" altLang="en-US" dirty="0">
              <a:solidFill>
                <a:srgbClr val="3366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http://share.hmps.tn.edu.tw/sites/94/littlecristy/DocLib3/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音樂發展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.</a:t>
            </a:r>
          </a:p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http://translate.google.com.tw/</a:t>
            </a:r>
          </a:p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http://tw.myblog.yahoo.com/jw!n80GFg6WEQFEEfN8WZ99gTQ-/article?mid=162</a:t>
            </a:r>
          </a:p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http://win2k.klash.kl.edu.tw/ftproot/s94114/1-1-1.htm</a:t>
            </a:r>
          </a:p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http://ww.epochtimes.com/b5/7/9/6/n1825056.htm</a:t>
            </a:r>
          </a:p>
          <a:p>
            <a:r>
              <a:rPr lang="en-US" altLang="zh-TW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http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://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www.shs.edu.tw/works/essay/2008/10/2008/03117251</a:t>
            </a:r>
          </a:p>
          <a:p>
            <a:pPr marL="0" indent="0">
              <a:buNone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8640"/>
            <a:ext cx="191683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8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http://www2.ouk.edu.tw/wester/composer/Beethoven.htm</a:t>
            </a:r>
          </a:p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http://www2.ouk.edu.tw/wester/composer/Sebastien.htm</a:t>
            </a:r>
          </a:p>
          <a:p>
            <a:r>
              <a:rPr lang="en-US" altLang="zh-TW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http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://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www3.tn.edu.tw/contest/music/contest/ext/classical/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33664"/>
            <a:ext cx="3024336" cy="302433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08920"/>
            <a:ext cx="2530669" cy="253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73016"/>
            <a:ext cx="2736304" cy="2862318"/>
          </a:xfrm>
        </p:spPr>
      </p:pic>
      <p:sp>
        <p:nvSpPr>
          <p:cNvPr id="4" name="矩形 3"/>
          <p:cNvSpPr/>
          <p:nvPr/>
        </p:nvSpPr>
        <p:spPr>
          <a:xfrm>
            <a:off x="467544" y="620688"/>
            <a:ext cx="8055668" cy="24776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請聽陳熙婷演奏「給愛麗絲」</a:t>
            </a:r>
            <a:endParaRPr lang="en-US" altLang="zh-TW" sz="40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1500" b="1" cap="none" spc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華康新篆體" pitchFamily="65" charset="-120"/>
                <a:ea typeface="華康新篆體" pitchFamily="65" charset="-120"/>
              </a:rPr>
              <a:t>謝謝聆聽！</a:t>
            </a:r>
            <a:endParaRPr lang="zh-TW" altLang="en-US" sz="115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華康新篆體" pitchFamily="65" charset="-120"/>
              <a:ea typeface="華康新篆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681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3366FF"/>
                </a:solidFill>
                <a:latin typeface="華康布丁體" pitchFamily="49" charset="-120"/>
                <a:ea typeface="華康布丁體" pitchFamily="49" charset="-120"/>
              </a:rPr>
              <a:t>二</a:t>
            </a:r>
            <a:r>
              <a:rPr lang="zh-TW" altLang="en-US" dirty="0">
                <a:solidFill>
                  <a:srgbClr val="3366FF"/>
                </a:solidFill>
                <a:latin typeface="華康布丁體" pitchFamily="49" charset="-120"/>
                <a:ea typeface="華康布丁體" pitchFamily="49" charset="-120"/>
              </a:rPr>
              <a:t>、</a:t>
            </a:r>
            <a:r>
              <a:rPr lang="zh-TW" altLang="en-US" dirty="0" smtClean="0">
                <a:solidFill>
                  <a:srgbClr val="3366FF"/>
                </a:solidFill>
                <a:latin typeface="華康布丁體" pitchFamily="49" charset="-120"/>
                <a:ea typeface="華康布丁體" pitchFamily="49" charset="-120"/>
              </a:rPr>
              <a:t>研究大綱</a:t>
            </a:r>
            <a:endParaRPr lang="zh-TW" altLang="en-US" dirty="0">
              <a:solidFill>
                <a:srgbClr val="3366FF"/>
              </a:solidFill>
              <a:latin typeface="華康布丁體" pitchFamily="49" charset="-120"/>
              <a:ea typeface="華康布丁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(</a:t>
            </a:r>
            <a:r>
              <a:rPr lang="zh-TW" altLang="en-US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一</a:t>
            </a:r>
            <a:r>
              <a:rPr lang="en-US" altLang="zh-TW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)</a:t>
            </a:r>
            <a:r>
              <a:rPr lang="zh-TW" altLang="en-US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什麼是古典音樂</a:t>
            </a:r>
            <a:r>
              <a:rPr lang="en-US" altLang="zh-TW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？</a:t>
            </a:r>
            <a:endParaRPr lang="en-US" altLang="zh-TW" sz="4000" b="1" dirty="0" smtClean="0">
              <a:solidFill>
                <a:srgbClr val="6600CC"/>
              </a:solidFill>
              <a:latin typeface="華康娃娃體" pitchFamily="49" charset="-120"/>
              <a:ea typeface="華康娃娃體" pitchFamily="49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(</a:t>
            </a:r>
            <a:r>
              <a:rPr lang="zh-TW" altLang="en-US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二</a:t>
            </a:r>
            <a:r>
              <a:rPr lang="en-US" altLang="zh-TW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)</a:t>
            </a:r>
            <a:r>
              <a:rPr lang="zh-TW" altLang="en-US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古典音樂的發展</a:t>
            </a:r>
            <a:endParaRPr lang="en-US" altLang="zh-TW" sz="4000" b="1" dirty="0" smtClean="0">
              <a:solidFill>
                <a:srgbClr val="6600CC"/>
              </a:solidFill>
              <a:latin typeface="華康娃娃體" pitchFamily="49" charset="-120"/>
              <a:ea typeface="華康娃娃體" pitchFamily="49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(</a:t>
            </a:r>
            <a:r>
              <a:rPr lang="zh-TW" altLang="en-US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三</a:t>
            </a:r>
            <a:r>
              <a:rPr lang="en-US" altLang="zh-TW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)</a:t>
            </a:r>
            <a:r>
              <a:rPr lang="zh-TW" altLang="en-US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古典音樂常用樂器</a:t>
            </a:r>
            <a:endParaRPr lang="en-US" altLang="zh-TW" sz="4000" b="1" dirty="0" smtClean="0">
              <a:solidFill>
                <a:srgbClr val="6600CC"/>
              </a:solidFill>
              <a:latin typeface="華康娃娃體" pitchFamily="49" charset="-120"/>
              <a:ea typeface="華康娃娃體" pitchFamily="49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(</a:t>
            </a:r>
            <a:r>
              <a:rPr lang="zh-TW" altLang="en-US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四</a:t>
            </a:r>
            <a:r>
              <a:rPr lang="en-US" altLang="zh-TW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)</a:t>
            </a:r>
            <a:r>
              <a:rPr lang="zh-TW" altLang="en-US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古典音樂</a:t>
            </a:r>
            <a:r>
              <a:rPr lang="zh-TW" altLang="en-US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常用曲式</a:t>
            </a:r>
            <a:endParaRPr lang="en-US" altLang="zh-TW" sz="4000" b="1" dirty="0" smtClean="0">
              <a:solidFill>
                <a:srgbClr val="6600CC"/>
              </a:solidFill>
              <a:latin typeface="華康娃娃體" pitchFamily="49" charset="-120"/>
              <a:ea typeface="華康娃娃體" pitchFamily="49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(</a:t>
            </a:r>
            <a:r>
              <a:rPr lang="zh-TW" altLang="en-US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五</a:t>
            </a:r>
            <a:r>
              <a:rPr lang="en-US" altLang="zh-TW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)</a:t>
            </a:r>
            <a:r>
              <a:rPr lang="zh-TW" altLang="en-US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出名的古典</a:t>
            </a:r>
            <a:r>
              <a:rPr lang="zh-TW" altLang="en-US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音樂家</a:t>
            </a:r>
            <a:endParaRPr lang="en-US" altLang="zh-TW" sz="4000" b="1" dirty="0" smtClean="0">
              <a:solidFill>
                <a:srgbClr val="6600CC"/>
              </a:solidFill>
              <a:latin typeface="華康娃娃體" pitchFamily="49" charset="-120"/>
              <a:ea typeface="華康娃娃體" pitchFamily="49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(</a:t>
            </a:r>
            <a:r>
              <a:rPr lang="zh-TW" altLang="en-US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六</a:t>
            </a:r>
            <a:r>
              <a:rPr lang="en-US" altLang="zh-TW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)</a:t>
            </a:r>
            <a:r>
              <a:rPr lang="zh-TW" altLang="en-US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古典音樂的影響</a:t>
            </a:r>
            <a:endParaRPr lang="en-US" altLang="zh-TW" sz="4000" b="1" dirty="0" smtClean="0">
              <a:solidFill>
                <a:srgbClr val="6600CC"/>
              </a:solidFill>
              <a:latin typeface="華康娃娃體" pitchFamily="49" charset="-120"/>
              <a:ea typeface="華康娃娃體" pitchFamily="49" charset="-120"/>
              <a:cs typeface="文鼎海報體" pitchFamily="49" charset="-120"/>
            </a:endParaRPr>
          </a:p>
          <a:p>
            <a:endParaRPr lang="zh-TW" altLang="en-US" dirty="0">
              <a:latin typeface="華康娃娃體" pitchFamily="49" charset="-120"/>
              <a:ea typeface="華康娃娃體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68" y="2564904"/>
            <a:ext cx="2941304" cy="239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3366FF"/>
                </a:solidFill>
                <a:latin typeface="華康布丁體" pitchFamily="49" charset="-120"/>
                <a:ea typeface="華康布丁體" pitchFamily="49" charset="-120"/>
              </a:rPr>
              <a:t>三</a:t>
            </a:r>
            <a:r>
              <a:rPr lang="zh-TW" altLang="en-US" dirty="0">
                <a:solidFill>
                  <a:srgbClr val="3366FF"/>
                </a:solidFill>
                <a:latin typeface="華康布丁體" pitchFamily="49" charset="-120"/>
                <a:ea typeface="華康布丁體" pitchFamily="49" charset="-120"/>
              </a:rPr>
              <a:t>、</a:t>
            </a:r>
            <a:r>
              <a:rPr lang="zh-TW" altLang="en-US" dirty="0" smtClean="0">
                <a:solidFill>
                  <a:srgbClr val="3366FF"/>
                </a:solidFill>
                <a:latin typeface="華康布丁體" pitchFamily="49" charset="-120"/>
                <a:ea typeface="華康布丁體" pitchFamily="49" charset="-120"/>
              </a:rPr>
              <a:t>研究內容</a:t>
            </a:r>
            <a:endParaRPr lang="zh-TW" altLang="en-US" dirty="0">
              <a:solidFill>
                <a:srgbClr val="3366FF"/>
              </a:solidFill>
              <a:latin typeface="華康布丁體" pitchFamily="49" charset="-120"/>
              <a:ea typeface="華康布丁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(</a:t>
            </a:r>
            <a:r>
              <a:rPr lang="zh-TW" altLang="en-US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一</a:t>
            </a:r>
            <a:r>
              <a:rPr lang="en-US" altLang="zh-TW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)</a:t>
            </a:r>
            <a:r>
              <a:rPr lang="zh-TW" altLang="en-US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什麼是古典音樂</a:t>
            </a:r>
            <a:r>
              <a:rPr lang="en-US" altLang="zh-TW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？</a:t>
            </a:r>
          </a:p>
          <a:p>
            <a:pPr marL="0" indent="628650"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「古典音樂」一詞英文中有「古典的」、「正統派的」之意。一般說的古典音樂，即是指西洋古典音樂，它是一種音樂類別的名稱。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628650"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對於其時代範圍的界定一直有著不同的說法，最狹義的解釋是把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世紀下半葉至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世紀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年代，以海頓、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莫札特、貝多芬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為代表的「維也納古典樂派」的作品指為「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Classical Music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」；最廣義的解釋則是從羅馬帝國的逐漸崩潰，到所謂的「文藝復興」，以及其中的「中古世紀時期」，直到後來的巴洛克時期、維也納古典樂派、浪漫主義時期、民族樂派、印象主義至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世紀末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世紀初出現的樂派，統稱為「古典音樂」。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4663"/>
            <a:ext cx="1440160" cy="18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472608"/>
          </a:xfrm>
        </p:spPr>
        <p:txBody>
          <a:bodyPr>
            <a:normAutofit fontScale="85000" lnSpcReduction="10000"/>
          </a:bodyPr>
          <a:lstStyle/>
          <a:p>
            <a:pPr marL="0" indent="714375"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古典主義所代表的藝術形式，延續了古希臘羅馬的嚴謹、完美性，是有規範而理性的，講求形式上種種「美感」的限制：平衡、和諧、嚴謹和典雅。目前古典這個字除了代表著風格，也代表著一個歷史時代、藝術的審美觀，以及文學或音樂藝術所追求的理念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714375"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「古典樂派時期」的音樂，與之前的巴洛克時期，以及之後的浪漫樂派時期相比較，的確給人相當明顯的差異。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714375"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古典樂派的音樂通常都給聆聽者一種單純、明朗、優美、均衡的印象，這和巴洛克時期極度單純的音樂與不少的裝飾音，以及浪漫時期強調作曲家個人請感的宣洩與華麗繁多的音色，是很不一樣的。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714375"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採用奏鳴曲式則是古典樂派音樂最典型的象徵。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77272"/>
            <a:ext cx="7848872" cy="5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692696"/>
            <a:ext cx="8136904" cy="5400600"/>
          </a:xfrm>
        </p:spPr>
        <p:txBody>
          <a:bodyPr>
            <a:normAutofit/>
          </a:bodyPr>
          <a:lstStyle/>
          <a:p>
            <a:pPr marL="0" indent="809625"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古典音樂是一種富於表現力的風格，極難與極易之間的愉快媒介，都是非常輝煌悅耳的，而且十分的自然流暢。通俗易懂的旋律，使鑑賞家和平民都能從中得到滿足，也正是古典音樂的魅力所在。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9040"/>
            <a:ext cx="2576483" cy="24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7"/>
            <a:ext cx="8147248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(</a:t>
            </a:r>
            <a:r>
              <a:rPr lang="zh-TW" altLang="en-US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二</a:t>
            </a:r>
            <a:r>
              <a:rPr lang="en-US" altLang="zh-TW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)</a:t>
            </a:r>
            <a:r>
              <a:rPr lang="zh-TW" altLang="en-US" sz="4000" b="1" dirty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古典音樂的</a:t>
            </a:r>
            <a:r>
              <a:rPr lang="zh-TW" altLang="en-US" sz="4000" b="1" dirty="0" smtClean="0">
                <a:solidFill>
                  <a:srgbClr val="6600CC"/>
                </a:solidFill>
                <a:latin typeface="華康娃娃體" pitchFamily="49" charset="-120"/>
                <a:ea typeface="華康娃娃體" pitchFamily="49" charset="-120"/>
                <a:cs typeface="文鼎海報體" pitchFamily="49" charset="-120"/>
              </a:rPr>
              <a:t>發展</a:t>
            </a:r>
            <a:endParaRPr lang="en-US" altLang="zh-TW" sz="4000" b="1" dirty="0">
              <a:solidFill>
                <a:srgbClr val="6600CC"/>
              </a:solidFill>
              <a:latin typeface="華康娃娃體" pitchFamily="49" charset="-120"/>
              <a:ea typeface="華康娃娃體" pitchFamily="49" charset="-120"/>
              <a:cs typeface="文鼎海報體" pitchFamily="49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 </a:t>
            </a:r>
            <a:r>
              <a:rPr lang="zh-TW" altLang="en-US" sz="4000" b="1" dirty="0" smtClean="0">
                <a:latin typeface="華康古印體" pitchFamily="49" charset="-120"/>
                <a:ea typeface="華康古印體" pitchFamily="49" charset="-120"/>
                <a:cs typeface="文鼎海報體" pitchFamily="49" charset="-120"/>
              </a:rPr>
              <a:t>  </a:t>
            </a:r>
            <a:r>
              <a:rPr lang="en-US" altLang="zh-TW" sz="28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1.</a:t>
            </a:r>
            <a:r>
              <a:rPr lang="zh-TW" altLang="en-US" sz="28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古代</a:t>
            </a:r>
            <a:r>
              <a:rPr lang="en-US" altLang="zh-TW" sz="28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：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音樂的源起～基督音樂的興起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許多的文明古國，都有自己的音樂傳說。雖無法考證音樂是由何人在何時創始，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但至少在數千年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前，已有了音樂。古希臘時期，已有了音高的概念，定了不同特性的調式。被羅馬帝國征服後，音樂逐漸失去了重要性。 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941168"/>
            <a:ext cx="273630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6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52928" cy="568863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2.</a:t>
            </a:r>
            <a:r>
              <a:rPr lang="zh-TW" altLang="en-US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中世紀：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基督教音樂興起～文藝復興，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約西元</a:t>
            </a: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年～</a:t>
            </a: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1450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中世紀時期在音樂上的發展：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indent="628650" algn="l">
              <a:lnSpc>
                <a:spcPts val="2900"/>
              </a:lnSpc>
            </a:pP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基督教音樂，流傳到歐洲各地。西元六世紀末葉，葛麗果聖歌誕生了，揉合了猶太、敘利亞、希臘、羅馬</a:t>
            </a: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無和聲、對位、伴奏</a:t>
            </a: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indent="628650" algn="l">
              <a:lnSpc>
                <a:spcPts val="2900"/>
              </a:lnSpc>
            </a:pP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一般的世俗音樂在中世紀時期日漸發達，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indent="628650" algn="l">
              <a:lnSpc>
                <a:spcPts val="2900"/>
              </a:lnSpc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興起於騎士之間。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indent="628650">
              <a:lnSpc>
                <a:spcPts val="2900"/>
              </a:lnSpc>
            </a:pP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記譜法尚未發明前，需仰賴口耳相傳，準確度較低。直到西元九世紀，天主教音樂家發明「紐姆樂譜」，不能完全記下旋律。十世紀左右，發明了可記錄音高低的四線譜，十二世紀又發明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ts val="2900"/>
              </a:lnSpc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了音符，逐漸成了今天五線譜的基礎。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indent="628650" algn="l">
              <a:lnSpc>
                <a:spcPts val="2900"/>
              </a:lnSpc>
            </a:pP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圖片 3" descr="no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908720"/>
            <a:ext cx="1620180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04664"/>
            <a:ext cx="8229600" cy="6192688"/>
          </a:xfrm>
        </p:spPr>
        <p:txBody>
          <a:bodyPr vert="horz">
            <a:normAutofit/>
          </a:bodyPr>
          <a:lstStyle/>
          <a:p>
            <a:pPr marL="0" indent="628650">
              <a:lnSpc>
                <a:spcPts val="2900"/>
              </a:lnSpc>
              <a:buNone/>
            </a:pPr>
            <a:r>
              <a:rPr lang="en-US" altLang="zh-TW" sz="28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3.</a:t>
            </a:r>
            <a:r>
              <a:rPr lang="zh-TW" altLang="en-US" sz="2800" b="1" dirty="0" smtClean="0">
                <a:solidFill>
                  <a:srgbClr val="663300"/>
                </a:solidFill>
                <a:latin typeface="華康古印體" pitchFamily="49" charset="-120"/>
                <a:ea typeface="華康古印體" pitchFamily="49" charset="-120"/>
              </a:rPr>
              <a:t>文藝復興時期：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1450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年～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1600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628650">
              <a:lnSpc>
                <a:spcPts val="2900"/>
              </a:lnSpc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文藝復興時期，人們開始根據科學來觀察有關人類和大自然的事物。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628650">
              <a:lnSpc>
                <a:spcPts val="2900"/>
              </a:lnSpc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音樂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發展：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628650">
              <a:lnSpc>
                <a:spcPts val="2900"/>
              </a:lnSpc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複音音樂的盛行：在原來的旋律之外再加上其他的旋律，形成了「複音音樂」，也有人將文藝復興時期稱為「複音音樂時代」。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628650">
              <a:lnSpc>
                <a:spcPts val="2900"/>
              </a:lnSpc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樂譜印刷的發明：樂譜在印刷術發明之前須靠人工來抄寫，不利於音樂的普及。樂譜印刷術發明後，百姓也能擁有樂譜對音樂的傳承，有深遠的影響。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628650">
              <a:lnSpc>
                <a:spcPts val="2900"/>
              </a:lnSpc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器樂曲的興起：宗教音樂大多寫不附樂器的純聲曲。在此時期，宗教音樂和世俗音樂成為兩股同時並行的主流，再加上樂器日漸完善，所以已清楚地顯示出器樂。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628650">
              <a:lnSpc>
                <a:spcPts val="2900"/>
              </a:lnSpc>
              <a:buNone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2782241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744</TotalTime>
  <Words>3134</Words>
  <Application>Microsoft Office PowerPoint</Application>
  <PresentationFormat>如螢幕大小 (4:3)</PresentationFormat>
  <Paragraphs>124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古典音樂之旅</vt:lpstr>
      <vt:lpstr>一、研究動機</vt:lpstr>
      <vt:lpstr>二、研究大綱</vt:lpstr>
      <vt:lpstr>三、研究內容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(四)古典音樂常用曲式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四、研究心得</vt:lpstr>
      <vt:lpstr>五、參考書目</vt:lpstr>
      <vt:lpstr>六、參考網址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181</cp:revision>
  <dcterms:created xsi:type="dcterms:W3CDTF">2012-10-12T02:42:58Z</dcterms:created>
  <dcterms:modified xsi:type="dcterms:W3CDTF">2012-12-28T00:43:30Z</dcterms:modified>
</cp:coreProperties>
</file>