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9"/>
  </p:notesMasterIdLst>
  <p:sldIdLst>
    <p:sldId id="256" r:id="rId2"/>
    <p:sldId id="266" r:id="rId3"/>
    <p:sldId id="257" r:id="rId4"/>
    <p:sldId id="258" r:id="rId5"/>
    <p:sldId id="314" r:id="rId6"/>
    <p:sldId id="259" r:id="rId7"/>
    <p:sldId id="316" r:id="rId8"/>
    <p:sldId id="260" r:id="rId9"/>
    <p:sldId id="327" r:id="rId10"/>
    <p:sldId id="269" r:id="rId11"/>
    <p:sldId id="270" r:id="rId12"/>
    <p:sldId id="271" r:id="rId13"/>
    <p:sldId id="328" r:id="rId14"/>
    <p:sldId id="329" r:id="rId15"/>
    <p:sldId id="330" r:id="rId16"/>
    <p:sldId id="331" r:id="rId17"/>
    <p:sldId id="332" r:id="rId18"/>
    <p:sldId id="333" r:id="rId19"/>
    <p:sldId id="318" r:id="rId20"/>
    <p:sldId id="319" r:id="rId21"/>
    <p:sldId id="320" r:id="rId22"/>
    <p:sldId id="334" r:id="rId23"/>
    <p:sldId id="335" r:id="rId24"/>
    <p:sldId id="336" r:id="rId25"/>
    <p:sldId id="322" r:id="rId26"/>
    <p:sldId id="276" r:id="rId27"/>
    <p:sldId id="288" r:id="rId28"/>
    <p:sldId id="277" r:id="rId29"/>
    <p:sldId id="291" r:id="rId30"/>
    <p:sldId id="292" r:id="rId31"/>
    <p:sldId id="293" r:id="rId32"/>
    <p:sldId id="296" r:id="rId33"/>
    <p:sldId id="278" r:id="rId34"/>
    <p:sldId id="279" r:id="rId35"/>
    <p:sldId id="295" r:id="rId36"/>
    <p:sldId id="325" r:id="rId37"/>
    <p:sldId id="326" r:id="rId38"/>
    <p:sldId id="337" r:id="rId39"/>
    <p:sldId id="338" r:id="rId40"/>
    <p:sldId id="300" r:id="rId41"/>
    <p:sldId id="339" r:id="rId42"/>
    <p:sldId id="340" r:id="rId43"/>
    <p:sldId id="341" r:id="rId44"/>
    <p:sldId id="342" r:id="rId45"/>
    <p:sldId id="343" r:id="rId46"/>
    <p:sldId id="344" r:id="rId47"/>
    <p:sldId id="309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660"/>
  </p:normalViewPr>
  <p:slideViewPr>
    <p:cSldViewPr>
      <p:cViewPr>
        <p:scale>
          <a:sx n="70" d="100"/>
          <a:sy n="70" d="100"/>
        </p:scale>
        <p:origin x="-5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4993"/>
  <ax:ocxPr ax:name="_cy" ax:value="10799"/>
  <ax:ocxPr ax:name="FlashVars" ax:value=""/>
  <ax:ocxPr ax:name="Movie" ax:value="http://www.youtube.com/v/HGvuoQIMUfk"/>
  <ax:ocxPr ax:name="Src" ax:value="http://www.youtube.com/v/HGvuoQIMUfk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4F62D-09A3-48D8-B382-A0C63CE3B862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40F5-AB42-41F7-B28E-394441E79A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0F5-AB42-41F7-B28E-394441E79A6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Xt</a:t>
            </a:r>
            <a:r>
              <a:rPr lang="en-US" altLang="zh-TW" dirty="0" smtClean="0"/>
              <a:t> t </a:t>
            </a:r>
            <a:r>
              <a:rPr lang="en-US" altLang="zh-TW" dirty="0" err="1" smtClean="0"/>
              <a:t>tt</a:t>
            </a:r>
            <a:r>
              <a:rPr lang="en-US" altLang="zh-TW" dirty="0" smtClean="0"/>
              <a:t> t </a:t>
            </a:r>
            <a:r>
              <a:rPr lang="en-US" altLang="zh-TW" dirty="0" err="1" smtClean="0"/>
              <a:t>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tttttaasSSGGGZGT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0F5-AB42-41F7-B28E-394441E79A6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不要望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0F5-AB42-41F7-B28E-394441E79A60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60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6FE7E3-75AE-4141-A9EF-CC716D3FA994}" type="datetimeFigureOut">
              <a:rPr lang="zh-TW" altLang="en-US" smtClean="0"/>
              <a:pPr/>
              <a:t>2010/6/3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A13F20-E2D9-4050-92A7-F483ADBDE7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6000" b="0" kern="1200" spc="50" dirty="0">
          <a:ln w="12700">
            <a:noFill/>
            <a:prstDash val="solid"/>
          </a:ln>
          <a:solidFill>
            <a:srgbClr val="C00000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標楷體" pitchFamily="65" charset="-120"/>
          <a:ea typeface="標楷體" pitchFamily="65" charset="-120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rgbClr val="FFC000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youtube.com/wat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zh-tw/%E9%9F%93%E5%9C%8B%E6%B3%A1%E8%8F%9C" TargetMode="External"/><Relationship Id="rId2" Type="http://schemas.openxmlformats.org/officeDocument/2006/relationships/hyperlink" Target="http://www.korea.ac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.knowledge.yahoo.com/question/question?qid=100911130491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韓國泡菜大不同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6100534" cy="883733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FFC000"/>
                </a:solidFill>
              </a:rPr>
              <a:t>研究者：林庭宇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pic>
        <p:nvPicPr>
          <p:cNvPr id="24577" name="Picture 1" descr="C:\Users\kk\Desktop\ap_F23_20081125071349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51" y="3000372"/>
            <a:ext cx="867006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57158" y="2332037"/>
            <a:ext cx="8786842" cy="4525963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FFC000"/>
                </a:solidFill>
              </a:rPr>
              <a:t>大白菜除了含有維生素</a:t>
            </a:r>
            <a:r>
              <a:rPr lang="en-US" sz="2800" dirty="0" smtClean="0">
                <a:solidFill>
                  <a:srgbClr val="FFC000"/>
                </a:solidFill>
              </a:rPr>
              <a:t>C</a:t>
            </a:r>
            <a:r>
              <a:rPr lang="zh-TW" altLang="en-US" sz="2800" dirty="0" smtClean="0">
                <a:solidFill>
                  <a:srgbClr val="FFC000"/>
                </a:solidFill>
              </a:rPr>
              <a:t>、鈣、磷、鐵以外，還含有一定量的蛋白質、脂肪、糖。</a:t>
            </a:r>
            <a:endParaRPr lang="en-US" altLang="zh-TW" sz="2800" dirty="0" smtClean="0">
              <a:solidFill>
                <a:srgbClr val="FFC000"/>
              </a:solidFill>
            </a:endParaRPr>
          </a:p>
          <a:p>
            <a:r>
              <a:rPr lang="zh-TW" altLang="en-US" sz="2800" dirty="0" smtClean="0">
                <a:solidFill>
                  <a:srgbClr val="FFC000"/>
                </a:solidFill>
              </a:rPr>
              <a:t>大白菜的鈣和維生素</a:t>
            </a:r>
            <a:r>
              <a:rPr lang="en-US" sz="2800" dirty="0" smtClean="0">
                <a:solidFill>
                  <a:srgbClr val="FFC000"/>
                </a:solidFill>
              </a:rPr>
              <a:t>C</a:t>
            </a:r>
            <a:r>
              <a:rPr lang="zh-TW" altLang="en-US" sz="2800" dirty="0" smtClean="0">
                <a:solidFill>
                  <a:srgbClr val="FFC000"/>
                </a:solidFill>
              </a:rPr>
              <a:t>的含量與同季節的諸如蘋果、梨等主要水果相比要高出</a:t>
            </a:r>
            <a:r>
              <a:rPr lang="en-US" sz="2800" dirty="0" smtClean="0">
                <a:solidFill>
                  <a:srgbClr val="FFC000"/>
                </a:solidFill>
              </a:rPr>
              <a:t>5</a:t>
            </a:r>
            <a:r>
              <a:rPr lang="zh-TW" altLang="en-US" sz="2800" dirty="0" smtClean="0">
                <a:solidFill>
                  <a:srgbClr val="FFC000"/>
                </a:solidFill>
              </a:rPr>
              <a:t>倍，維他命</a:t>
            </a:r>
            <a:r>
              <a:rPr lang="en-US" sz="2800" dirty="0" smtClean="0">
                <a:solidFill>
                  <a:srgbClr val="FFC000"/>
                </a:solidFill>
              </a:rPr>
              <a:t>B2</a:t>
            </a:r>
            <a:r>
              <a:rPr lang="zh-TW" altLang="en-US" sz="2800" dirty="0" smtClean="0">
                <a:solidFill>
                  <a:srgbClr val="FFC000"/>
                </a:solidFill>
              </a:rPr>
              <a:t>高出</a:t>
            </a:r>
            <a:r>
              <a:rPr lang="en-US" sz="2800" dirty="0" smtClean="0">
                <a:solidFill>
                  <a:srgbClr val="FFC000"/>
                </a:solidFill>
              </a:rPr>
              <a:t>3</a:t>
            </a:r>
            <a:r>
              <a:rPr lang="zh-TW" altLang="en-US" sz="2800" dirty="0" smtClean="0">
                <a:solidFill>
                  <a:srgbClr val="FFC000"/>
                </a:solidFill>
              </a:rPr>
              <a:t>～</a:t>
            </a:r>
            <a:r>
              <a:rPr lang="en-US" sz="2800" dirty="0" smtClean="0">
                <a:solidFill>
                  <a:srgbClr val="FFC000"/>
                </a:solidFill>
              </a:rPr>
              <a:t>4</a:t>
            </a:r>
            <a:r>
              <a:rPr lang="zh-TW" altLang="en-US" sz="2800" dirty="0" smtClean="0">
                <a:solidFill>
                  <a:srgbClr val="FFC000"/>
                </a:solidFill>
              </a:rPr>
              <a:t>倍以上</a:t>
            </a:r>
            <a:r>
              <a:rPr lang="en-US" sz="2800" dirty="0" smtClean="0">
                <a:solidFill>
                  <a:srgbClr val="FFC000"/>
                </a:solidFill>
              </a:rPr>
              <a:t>!</a:t>
            </a:r>
          </a:p>
          <a:p>
            <a:r>
              <a:rPr lang="zh-TW" altLang="en-US" sz="2800" dirty="0" smtClean="0">
                <a:solidFill>
                  <a:srgbClr val="FFC000"/>
                </a:solidFill>
              </a:rPr>
              <a:t>成人每天食用</a:t>
            </a:r>
            <a:r>
              <a:rPr lang="en-US" sz="2800" dirty="0" smtClean="0">
                <a:solidFill>
                  <a:srgbClr val="FFC000"/>
                </a:solidFill>
              </a:rPr>
              <a:t>300</a:t>
            </a:r>
            <a:r>
              <a:rPr lang="zh-TW" altLang="en-US" sz="2800" dirty="0" smtClean="0">
                <a:solidFill>
                  <a:srgbClr val="FFC000"/>
                </a:solidFill>
              </a:rPr>
              <a:t>～</a:t>
            </a:r>
            <a:r>
              <a:rPr lang="en-US" sz="2800" dirty="0" smtClean="0">
                <a:solidFill>
                  <a:srgbClr val="FFC000"/>
                </a:solidFill>
              </a:rPr>
              <a:t>400</a:t>
            </a:r>
            <a:r>
              <a:rPr lang="zh-TW" altLang="en-US" sz="2800" dirty="0" smtClean="0">
                <a:solidFill>
                  <a:srgbClr val="FFC000"/>
                </a:solidFill>
              </a:rPr>
              <a:t>克大白菜，就可以滿足人體維生素的需要。</a:t>
            </a:r>
            <a:endParaRPr lang="en-US" altLang="zh-TW" sz="2800" dirty="0" smtClean="0">
              <a:solidFill>
                <a:srgbClr val="FFC000"/>
              </a:solidFill>
            </a:endParaRPr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8" name="ll_6" descr="http://tw.f14.yahoofs.com/myper/HybRBsuCFRCvVRRau7iJWlRo/blog/ap_20071125013134176.jpg?TTA2EBMB2Tswgo0s"/>
          <p:cNvPicPr/>
          <p:nvPr/>
        </p:nvPicPr>
        <p:blipFill>
          <a:blip r:embed="rId2" cstate="print"/>
          <a:srcRect l="8901" t="8014" r="9424" b="8362"/>
          <a:stretch>
            <a:fillRect/>
          </a:stretch>
        </p:blipFill>
        <p:spPr bwMode="auto">
          <a:xfrm>
            <a:off x="5929322" y="5357826"/>
            <a:ext cx="2428860" cy="12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2"/>
          <p:cNvSpPr txBox="1">
            <a:spLocks/>
          </p:cNvSpPr>
          <p:nvPr/>
        </p:nvSpPr>
        <p:spPr>
          <a:xfrm>
            <a:off x="0" y="428604"/>
            <a:ext cx="9144000" cy="178595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700" b="1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韓式大白菜泡菜</a:t>
            </a:r>
            <a:r>
              <a:rPr kumimoji="0" lang="zh-CN" altLang="zh-TW" sz="6700" b="1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CN" altLang="zh-TW" sz="6700" b="1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6700" b="1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的營養成分</a:t>
            </a:r>
            <a:endParaRPr kumimoji="0" lang="zh-TW" altLang="en-US" sz="6000" b="0" i="0" u="none" strike="noStrike" kern="1200" cap="none" spc="50" normalizeH="0" baseline="0" noProof="0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00034" y="2500306"/>
            <a:ext cx="8143932" cy="285991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蘿蔔中含有豐富的澱粉和辣油，能促進胃腸蠕動、幫助消化，</a:t>
            </a:r>
            <a:r>
              <a:rPr lang="zh-TW" altLang="en-US" dirty="0" smtClean="0">
                <a:solidFill>
                  <a:srgbClr val="FFC000"/>
                </a:solidFill>
              </a:rPr>
              <a:t>並</a:t>
            </a:r>
            <a:r>
              <a:rPr lang="zh-TW" altLang="en-US" dirty="0" smtClean="0">
                <a:solidFill>
                  <a:srgbClr val="FFC000"/>
                </a:solidFill>
              </a:rPr>
              <a:t>且</a:t>
            </a:r>
            <a:r>
              <a:rPr lang="zh-TW" altLang="en-US" dirty="0" smtClean="0">
                <a:solidFill>
                  <a:srgbClr val="FFC000"/>
                </a:solidFill>
              </a:rPr>
              <a:t>增進</a:t>
            </a:r>
            <a:r>
              <a:rPr lang="zh-TW" altLang="en-US" dirty="0" smtClean="0">
                <a:solidFill>
                  <a:srgbClr val="FFC000"/>
                </a:solidFill>
              </a:rPr>
              <a:t>食慾。蘿蔔味</a:t>
            </a:r>
            <a:r>
              <a:rPr lang="zh-TW" altLang="en-US" dirty="0" smtClean="0">
                <a:solidFill>
                  <a:srgbClr val="FFC000"/>
                </a:solidFill>
              </a:rPr>
              <a:t>辛辣甘甜，</a:t>
            </a:r>
            <a:r>
              <a:rPr lang="zh-TW" altLang="en-US" dirty="0" smtClean="0">
                <a:solidFill>
                  <a:srgbClr val="FFC000"/>
                </a:solidFill>
              </a:rPr>
              <a:t>性偏寒涼，具有消食、化痰、通氣等功效，而且生、熟皆可食用</a:t>
            </a:r>
            <a:r>
              <a:rPr lang="zh-TW" altLang="en-US" dirty="0" smtClean="0">
                <a:solidFill>
                  <a:srgbClr val="FFC000"/>
                </a:solidFill>
              </a:rPr>
              <a:t>。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韓式蘿蔔泡菜的營養成分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4000528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FFC000"/>
                </a:solidFill>
              </a:rPr>
              <a:t>加入蘋果與梨子醃製的水果泡菜，具有獨特的</a:t>
            </a:r>
            <a:r>
              <a:rPr lang="zh-TW" altLang="en-US" sz="3200" dirty="0" smtClean="0">
                <a:solidFill>
                  <a:srgbClr val="FFC000"/>
                </a:solidFill>
              </a:rPr>
              <a:t>香氣而且增加</a:t>
            </a:r>
            <a:r>
              <a:rPr lang="zh-TW" altLang="en-US" sz="3200" dirty="0" smtClean="0">
                <a:solidFill>
                  <a:srgbClr val="FFC000"/>
                </a:solidFill>
              </a:rPr>
              <a:t>了不同的風味，其中含有豐富的維生素</a:t>
            </a:r>
            <a:r>
              <a:rPr lang="en-US" sz="3200" dirty="0" smtClean="0">
                <a:solidFill>
                  <a:srgbClr val="FFC000"/>
                </a:solidFill>
              </a:rPr>
              <a:t>A</a:t>
            </a:r>
            <a:r>
              <a:rPr lang="zh-TW" altLang="en-US" sz="3200" dirty="0" smtClean="0">
                <a:solidFill>
                  <a:srgbClr val="FFC000"/>
                </a:solidFill>
              </a:rPr>
              <a:t>、</a:t>
            </a:r>
            <a:r>
              <a:rPr lang="en-US" sz="3200" dirty="0" smtClean="0">
                <a:solidFill>
                  <a:srgbClr val="FFC000"/>
                </a:solidFill>
              </a:rPr>
              <a:t>B</a:t>
            </a:r>
            <a:r>
              <a:rPr lang="zh-TW" altLang="en-US" sz="3200" dirty="0" smtClean="0">
                <a:solidFill>
                  <a:srgbClr val="FFC000"/>
                </a:solidFill>
              </a:rPr>
              <a:t>、</a:t>
            </a:r>
            <a:r>
              <a:rPr lang="en-US" sz="3200" dirty="0" smtClean="0">
                <a:solidFill>
                  <a:srgbClr val="FFC000"/>
                </a:solidFill>
              </a:rPr>
              <a:t>C</a:t>
            </a:r>
            <a:r>
              <a:rPr lang="zh-TW" altLang="en-US" sz="3200" dirty="0" smtClean="0">
                <a:solidFill>
                  <a:srgbClr val="FFC000"/>
                </a:solidFill>
              </a:rPr>
              <a:t>和纖維質。</a:t>
            </a:r>
            <a:endParaRPr lang="en-US" altLang="zh-TW" sz="3200" dirty="0" smtClean="0">
              <a:solidFill>
                <a:srgbClr val="FFC000"/>
              </a:solidFill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</a:rPr>
              <a:t>同時水果也提供了人體必需的礦物質及鐵質，在體內經代謝後產生的鹼性物質，可以幫助維持體內的酸鹼平衡，且熱量值低，為維持身材之健康食品。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76000" cy="142876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韓式水果大白菜泡菜的營養成分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韓國泡菜的優點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3500462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 smtClean="0">
                <a:solidFill>
                  <a:srgbClr val="FFC000"/>
                </a:solidFill>
              </a:rPr>
              <a:t>泡菜能幫助預防成人病，對肥胖、高血壓、糖尿病、消化系統癌症的預防也有效果。</a:t>
            </a:r>
          </a:p>
          <a:p>
            <a:pPr lvl="0"/>
            <a:r>
              <a:rPr lang="zh-TW" altLang="en-US" sz="3200" dirty="0" smtClean="0">
                <a:solidFill>
                  <a:srgbClr val="FFC000"/>
                </a:solidFill>
              </a:rPr>
              <a:t>泡菜促進腸胃內的蛋白質</a:t>
            </a:r>
            <a:r>
              <a:rPr lang="zh-TW" altLang="en-US" sz="3200" dirty="0" smtClean="0">
                <a:solidFill>
                  <a:srgbClr val="FFC000"/>
                </a:solidFill>
              </a:rPr>
              <a:t>分解並</a:t>
            </a:r>
            <a:r>
              <a:rPr lang="zh-TW" altLang="en-US" sz="3200" dirty="0" smtClean="0">
                <a:solidFill>
                  <a:srgbClr val="FFC000"/>
                </a:solidFill>
              </a:rPr>
              <a:t>使腸內微生物的分佈維持正常。而且因為蔬菜類的液汁和食鹽的複合作用，而有淨化腸胃的作用。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76867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6000" b="1" dirty="0" smtClean="0"/>
              <a:t>韓國泡菜的效能</a:t>
            </a:r>
            <a:r>
              <a:rPr lang="en-US" altLang="zh-TW" sz="6000" b="1" dirty="0" smtClean="0"/>
              <a:t>--</a:t>
            </a:r>
            <a:r>
              <a:rPr 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優點</a:t>
            </a:r>
            <a:endParaRPr lang="zh-TW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 smtClean="0">
                <a:solidFill>
                  <a:srgbClr val="FFC000"/>
                </a:solidFill>
              </a:rPr>
              <a:t>發酵過程中產生的乳酸菌能抑制有害菌，而且在隨著發酵的成熟產生酸味的乳酸菌，不但能使泡菜更具美味，還能夠抑制腸內的其他菌的孳生。</a:t>
            </a:r>
          </a:p>
          <a:p>
            <a:pPr lvl="0"/>
            <a:r>
              <a:rPr lang="zh-TW" altLang="en-US" sz="3200" dirty="0" smtClean="0">
                <a:solidFill>
                  <a:srgbClr val="FFC000"/>
                </a:solidFill>
              </a:rPr>
              <a:t>泡菜能夠預防過分攝取肉類或酸性食品時，因血液的酸性化導致的酸中毒。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71558"/>
          </a:xfrm>
        </p:spPr>
        <p:txBody>
          <a:bodyPr>
            <a:noAutofit/>
          </a:bodyPr>
          <a:lstStyle/>
          <a:p>
            <a:pPr algn="ctr"/>
            <a:r>
              <a:rPr lang="zh-TW" altLang="zh-TW" sz="6000" b="1" dirty="0" smtClean="0"/>
              <a:t>韓國泡菜的效能</a:t>
            </a:r>
            <a:r>
              <a:rPr lang="en-US" altLang="zh-TW" sz="6000" b="1" dirty="0" smtClean="0"/>
              <a:t>--</a:t>
            </a:r>
            <a:r>
              <a:rPr 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優點</a:t>
            </a:r>
            <a:endParaRPr lang="zh-TW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泡菜中添加的辣椒可以促進腸胃蠕動，而蒜頭可以促進新陳代謝。</a:t>
            </a:r>
            <a:endParaRPr lang="en-US" altLang="zh-TW" sz="3200" dirty="0" smtClean="0">
              <a:solidFill>
                <a:srgbClr val="FFC000"/>
              </a:solidFill>
            </a:endParaRPr>
          </a:p>
          <a:p>
            <a:pPr lvl="0"/>
            <a:r>
              <a:rPr lang="zh-TW" altLang="en-US" sz="3200" dirty="0" smtClean="0">
                <a:solidFill>
                  <a:srgbClr val="FFC000"/>
                </a:solidFill>
              </a:rPr>
              <a:t>美國雜誌「健康」於</a:t>
            </a:r>
            <a:r>
              <a:rPr lang="en-US" altLang="zh-TW" sz="3200" dirty="0" smtClean="0">
                <a:solidFill>
                  <a:srgbClr val="FFC000"/>
                </a:solidFill>
              </a:rPr>
              <a:t>2009</a:t>
            </a:r>
            <a:r>
              <a:rPr lang="zh-TW" altLang="en-US" sz="3200" dirty="0" smtClean="0">
                <a:solidFill>
                  <a:srgbClr val="FFC000"/>
                </a:solidFill>
              </a:rPr>
              <a:t>年</a:t>
            </a:r>
            <a:r>
              <a:rPr lang="en-US" sz="3200" dirty="0" smtClean="0">
                <a:solidFill>
                  <a:srgbClr val="FFC000"/>
                </a:solidFill>
              </a:rPr>
              <a:t>3</a:t>
            </a:r>
            <a:r>
              <a:rPr lang="zh-TW" altLang="en-US" sz="3200" dirty="0" smtClean="0">
                <a:solidFill>
                  <a:srgbClr val="FFC000"/>
                </a:solidFill>
              </a:rPr>
              <a:t>月號中，將泡菜列為世界最健康的五大食物之一。</a:t>
            </a:r>
          </a:p>
          <a:p>
            <a:pPr lvl="0"/>
            <a:r>
              <a:rPr lang="zh-TW" altLang="zh-TW" dirty="0" smtClean="0">
                <a:solidFill>
                  <a:srgbClr val="FFC000"/>
                </a:solidFill>
              </a:rPr>
              <a:t>南韓曾有學術論文指出，醃漬後在攝氏</a:t>
            </a:r>
            <a:r>
              <a:rPr lang="en-US" altLang="zh-TW" dirty="0" smtClean="0">
                <a:solidFill>
                  <a:srgbClr val="FFC000"/>
                </a:solidFill>
              </a:rPr>
              <a:t>5</a:t>
            </a:r>
            <a:r>
              <a:rPr lang="zh-TW" altLang="zh-TW" dirty="0" smtClean="0">
                <a:solidFill>
                  <a:srgbClr val="FFC000"/>
                </a:solidFill>
              </a:rPr>
              <a:t>度環境下發酵</a:t>
            </a:r>
            <a:r>
              <a:rPr lang="en-US" altLang="zh-TW" dirty="0" smtClean="0">
                <a:solidFill>
                  <a:srgbClr val="FFC000"/>
                </a:solidFill>
              </a:rPr>
              <a:t>2~3</a:t>
            </a:r>
            <a:r>
              <a:rPr lang="zh-TW" altLang="zh-TW" dirty="0" smtClean="0">
                <a:solidFill>
                  <a:srgbClr val="FFC000"/>
                </a:solidFill>
              </a:rPr>
              <a:t>週的泡菜，抗癌和抗老化效益較好。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pPr lvl="0"/>
            <a:endParaRPr lang="zh-TW" altLang="en-US" sz="3500" dirty="0" smtClean="0">
              <a:solidFill>
                <a:srgbClr val="FFC000"/>
              </a:solidFill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zh-TW" altLang="zh-TW" sz="6000" b="1" dirty="0" smtClean="0"/>
              <a:t>韓國泡菜的效能</a:t>
            </a:r>
            <a:r>
              <a:rPr lang="en-US" altLang="zh-TW" sz="6000" b="1" dirty="0" smtClean="0"/>
              <a:t>--</a:t>
            </a:r>
            <a:r>
              <a:rPr 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</a:t>
            </a:r>
            <a:endParaRPr lang="zh-TW" altLang="en-US" sz="6000" b="1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sz="3100" dirty="0" smtClean="0">
                <a:solidFill>
                  <a:srgbClr val="FFC000"/>
                </a:solidFill>
              </a:rPr>
              <a:t>「世界腸胃病學」雜誌刊出標題為「泡菜與豆瓣醬是胃癌的危險因子」的報告中指出，泡菜及其他辣漬食品，與韓國人最常罹患的胃癌有關。</a:t>
            </a:r>
          </a:p>
          <a:p>
            <a:r>
              <a:rPr lang="zh-TW" altLang="en-US" sz="3100" dirty="0" smtClean="0">
                <a:solidFill>
                  <a:srgbClr val="FFC000"/>
                </a:solidFill>
              </a:rPr>
              <a:t>根</a:t>
            </a:r>
            <a:r>
              <a:rPr lang="zh-TW" altLang="zh-TW" sz="3100" dirty="0" smtClean="0">
                <a:solidFill>
                  <a:srgbClr val="FFC000"/>
                </a:solidFill>
              </a:rPr>
              <a:t>據</a:t>
            </a:r>
            <a:r>
              <a:rPr lang="zh-TW" altLang="zh-TW" sz="3100" dirty="0" smtClean="0">
                <a:solidFill>
                  <a:srgbClr val="FFC000"/>
                </a:solidFill>
              </a:rPr>
              <a:t>科學家研究，韓國泡菜含有致癌性的亞硝酸鹽，不適合長期食用。在整個冬季都以泡菜為唯一菜肴、且又缺水的地區，食道癌的發病率也比較高。</a:t>
            </a:r>
          </a:p>
          <a:p>
            <a:r>
              <a:rPr lang="zh-TW" altLang="zh-TW" sz="3100" dirty="0" smtClean="0">
                <a:solidFill>
                  <a:srgbClr val="FFC000"/>
                </a:solidFill>
              </a:rPr>
              <a:t>韓、日人罹患胃癌比率較美國人高十倍。忠北大學預防醫學系的研究人員說︰「口味非常、非常重的泡菜饕客，罹患胃癌的機率超過</a:t>
            </a:r>
            <a:r>
              <a:rPr lang="en-US" altLang="zh-TW" sz="3100" dirty="0" smtClean="0">
                <a:solidFill>
                  <a:srgbClr val="FFC000"/>
                </a:solidFill>
              </a:rPr>
              <a:t>50</a:t>
            </a:r>
            <a:r>
              <a:rPr lang="zh-TW" altLang="zh-TW" sz="3100" dirty="0" smtClean="0">
                <a:solidFill>
                  <a:srgbClr val="FFC000"/>
                </a:solidFill>
              </a:rPr>
              <a:t>％」。</a:t>
            </a:r>
            <a:endParaRPr lang="zh-TW" altLang="en-US" sz="3100" dirty="0" smtClean="0">
              <a:solidFill>
                <a:srgbClr val="FFC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altLang="zh-TW" sz="4800" b="1" dirty="0" smtClean="0">
                <a:solidFill>
                  <a:srgbClr val="FFC000"/>
                </a:solidFill>
              </a:rPr>
              <a:t/>
            </a:r>
            <a:br>
              <a:rPr altLang="zh-TW" sz="4800" b="1" dirty="0" smtClean="0">
                <a:solidFill>
                  <a:srgbClr val="FFC000"/>
                </a:solidFill>
              </a:rPr>
            </a:br>
            <a:r>
              <a:rPr lang="zh-TW" altLang="zh-TW" sz="6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韓國泡菜的作法</a:t>
            </a:r>
            <a:r>
              <a:rPr lang="zh-TW" altLang="en-US" sz="4800" b="1" dirty="0" smtClean="0">
                <a:solidFill>
                  <a:srgbClr val="FFC000"/>
                </a:solidFill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</a:rPr>
            </a:b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大白菜泡菜</a:t>
            </a:r>
            <a:endParaRPr lang="zh-TW" altLang="en-US" sz="36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材料：</a:t>
            </a:r>
            <a:r>
              <a:rPr lang="zh-TW" altLang="en-US" dirty="0" smtClean="0">
                <a:solidFill>
                  <a:srgbClr val="FFC000"/>
                </a:solidFill>
              </a:rPr>
              <a:t>辣椒醬、蘿蔔絲、蒜、乾蔥頭、洋蔥、辣椒、草菇乾、辣椒乾、水梨</a:t>
            </a:r>
          </a:p>
          <a:p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做法</a:t>
            </a:r>
            <a:r>
              <a:rPr lang="en-US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1. </a:t>
            </a:r>
            <a:r>
              <a:rPr lang="zh-TW" altLang="en-US" dirty="0" smtClean="0">
                <a:solidFill>
                  <a:srgbClr val="FFC000"/>
                </a:solidFill>
              </a:rPr>
              <a:t>將整顆大白菜對剖為兩半。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2. </a:t>
            </a:r>
            <a:r>
              <a:rPr lang="zh-TW" altLang="en-US" dirty="0" smtClean="0">
                <a:solidFill>
                  <a:srgbClr val="FFC000"/>
                </a:solidFill>
              </a:rPr>
              <a:t>把辣椒醬混合蒜、乾蔥頭、洋蔥、辣椒、草菇乾、辣椒乾、磨碎的梨和蘿蔔絲等配料。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3. </a:t>
            </a:r>
            <a:r>
              <a:rPr lang="zh-TW" altLang="en-US" dirty="0" smtClean="0">
                <a:solidFill>
                  <a:srgbClr val="FFC000"/>
                </a:solidFill>
              </a:rPr>
              <a:t>再加上魚露、拍碎的蝦仁及其他海產，均勻地塗抹在每片大白菜上面。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4. </a:t>
            </a:r>
            <a:r>
              <a:rPr lang="zh-TW" altLang="en-US" dirty="0" smtClean="0">
                <a:solidFill>
                  <a:srgbClr val="FFC000"/>
                </a:solidFill>
              </a:rPr>
              <a:t>然後一層一層放入泡菜缸裡貯存就可以了。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rgbClr val="FFC000"/>
                </a:solidFill>
              </a:rPr>
              <a:t/>
            </a:r>
            <a:br>
              <a:rPr lang="zh-TW" altLang="en-US" sz="4400" dirty="0" smtClean="0">
                <a:solidFill>
                  <a:srgbClr val="FFC000"/>
                </a:solidFill>
              </a:rPr>
            </a:br>
            <a:endParaRPr lang="zh-TW" altLang="en-US" sz="4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71472" y="1600200"/>
            <a:ext cx="835824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大白菜泡菜</a:t>
            </a:r>
            <a:endParaRPr lang="en-US" altLang="zh-TW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做法2：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1. </a:t>
            </a:r>
            <a:r>
              <a:rPr lang="zh-TW" altLang="en-US" dirty="0" smtClean="0">
                <a:solidFill>
                  <a:srgbClr val="FFC000"/>
                </a:solidFill>
              </a:rPr>
              <a:t>山東大白菜切大塊後用粗鹽和水醃兩小時。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2. </a:t>
            </a:r>
            <a:r>
              <a:rPr lang="zh-TW" altLang="en-US" dirty="0" smtClean="0">
                <a:solidFill>
                  <a:srgbClr val="FFC000"/>
                </a:solidFill>
              </a:rPr>
              <a:t>等到變軟之後，加上洋蔥泥、蒜泥、韓式辣椒粉、魚露、糖、鹽、麵粉糊，用手大力攪拌均勻。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C000"/>
                </a:solidFill>
              </a:rPr>
              <a:t>3. </a:t>
            </a:r>
            <a:r>
              <a:rPr lang="zh-TW" altLang="en-US" dirty="0" smtClean="0">
                <a:solidFill>
                  <a:srgbClr val="FFC000"/>
                </a:solidFill>
              </a:rPr>
              <a:t>然後罐裝密封放入冰箱三天後就可以吃了。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43042" y="285728"/>
            <a:ext cx="650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6000" spc="5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韓國泡菜的作法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l_1" descr="http://f23.yahoofs.com/myper/tNu.JFuVHxYOdfnqP0I-/blog/ap_F23_20081125064410912.jpg?TTAqaAMB7AQDGyx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357454"/>
            <a:ext cx="40004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l_0" descr="http://f23.yahoofs.com/myper/tNu.JFuVHxYOdfnqP0I-/blog/ap_F23_20081125064346387.jpg?TTAqaAMBaAqmQcx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2357430"/>
            <a:ext cx="4572032" cy="2569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7158" y="1714488"/>
            <a:ext cx="8586790" cy="4525963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FFC000"/>
                </a:solidFill>
              </a:rPr>
              <a:t>媽媽在韓國出生成長，也把吃泡菜的習慣帶來台灣，泡菜幾乎是我們家天天少不了的美味。</a:t>
            </a:r>
            <a:endParaRPr lang="en-US" altLang="zh-TW" sz="3200" dirty="0" smtClean="0">
              <a:solidFill>
                <a:srgbClr val="FFC000"/>
              </a:solidFill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</a:rPr>
              <a:t>有時韓國的外婆還會託人送來美味的泡菜，讓媽媽一解鄉愁。</a:t>
            </a:r>
            <a:endParaRPr lang="en-US" altLang="zh-TW" sz="3200" dirty="0" smtClean="0">
              <a:solidFill>
                <a:srgbClr val="FFC000"/>
              </a:solidFill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</a:rPr>
              <a:t>而我喜歡在正餐時吃白飯配泡菜，泡菜酸酸辣辣的口感，讓我胃口大開，所以我想深入的研究泡菜。</a:t>
            </a: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76000" cy="1143000"/>
          </a:xfrm>
        </p:spPr>
        <p:txBody>
          <a:bodyPr>
            <a:normAutofit/>
          </a:bodyPr>
          <a:lstStyle/>
          <a:p>
            <a:pPr algn="ctr"/>
            <a:r>
              <a:rPr 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研究動機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l_3" descr="http://f23.yahoofs.com/myper/tNu.JFuVHxYOdfnqP0I-/blog/ap_F23_20081125064441274.jpg?TTAqaAMBxSQ.G05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28335"/>
            <a:ext cx="4038600" cy="22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l_2" descr="http://f23.yahoofs.com/myper/tNu.JFuVHxYOdfnqP0I-/blog/ap_F23_20081125064518393.jpg?TTAqaAMBYvR15uBs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8335"/>
            <a:ext cx="4038600" cy="22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l_4" descr="http://f23.yahoofs.com/myper/tNu.JFuVHxYOdfnqP0I-/blog/ap_F23_20081125064543869.jpg?TTAqaAMBvCbwESv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4038600" cy="22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l_5" descr="http://f23.yahoofs.com/myper/tNu.JFuVHxYOdfnqP0I-/blog/ap_F23_20081125064615981.jpg?TTAqaAMBwZlTpJsk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4038600" cy="226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1862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蘿蔔塊泡菜</a:t>
            </a:r>
            <a:endParaRPr lang="en-US" altLang="zh-TW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材料：</a:t>
            </a:r>
            <a:r>
              <a:rPr lang="zh-TW" altLang="en-US" sz="2800" dirty="0" smtClean="0">
                <a:solidFill>
                  <a:srgbClr val="FFC000"/>
                </a:solidFill>
              </a:rPr>
              <a:t>蘿蔔、米湯、蝦醬、辣椒粉、蒜泥、生薑</a:t>
            </a:r>
          </a:p>
          <a:p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做法</a:t>
            </a:r>
            <a:r>
              <a:rPr lang="en-US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zh-TW" altLang="en-US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1. </a:t>
            </a:r>
            <a:r>
              <a:rPr lang="zh-TW" altLang="en-US" sz="2800" dirty="0" smtClean="0">
                <a:solidFill>
                  <a:srgbClr val="FFC000"/>
                </a:solidFill>
              </a:rPr>
              <a:t>將蘿蔔切成</a:t>
            </a:r>
            <a:r>
              <a:rPr lang="en-US" altLang="zh-TW" sz="2800" dirty="0" smtClean="0">
                <a:solidFill>
                  <a:srgbClr val="FFC000"/>
                </a:solidFill>
              </a:rPr>
              <a:t>2x3</a:t>
            </a:r>
            <a:r>
              <a:rPr lang="zh-TW" altLang="en-US" sz="2800" dirty="0" smtClean="0">
                <a:solidFill>
                  <a:srgbClr val="FFC000"/>
                </a:solidFill>
              </a:rPr>
              <a:t>公分的塊狀後</a:t>
            </a:r>
            <a:endParaRPr lang="en-US" altLang="zh-TW" sz="2800" dirty="0" smtClean="0">
              <a:solidFill>
                <a:srgbClr val="FFC000"/>
              </a:solidFill>
            </a:endParaRPr>
          </a:p>
          <a:p>
            <a:pPr marL="514350" lvl="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2. </a:t>
            </a:r>
            <a:r>
              <a:rPr lang="zh-TW" altLang="en-US" sz="2800" dirty="0" smtClean="0">
                <a:solidFill>
                  <a:srgbClr val="FFC000"/>
                </a:solidFill>
              </a:rPr>
              <a:t>蘿蔔葉與蘿蔔分別切好後洗淨</a:t>
            </a:r>
            <a:endParaRPr lang="en-US" altLang="zh-TW" sz="2800" dirty="0" smtClean="0">
              <a:solidFill>
                <a:srgbClr val="FFC000"/>
              </a:solidFill>
            </a:endParaRPr>
          </a:p>
          <a:p>
            <a:pPr marL="514350" lvl="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3. </a:t>
            </a:r>
            <a:r>
              <a:rPr lang="zh-TW" altLang="en-US" sz="2800" dirty="0" smtClean="0">
                <a:solidFill>
                  <a:srgbClr val="FFC000"/>
                </a:solidFill>
              </a:rPr>
              <a:t>灑入粗鹽醃製脫水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4. </a:t>
            </a:r>
            <a:r>
              <a:rPr lang="zh-TW" altLang="en-US" sz="2800" dirty="0" smtClean="0">
                <a:solidFill>
                  <a:srgbClr val="FFC000"/>
                </a:solidFill>
              </a:rPr>
              <a:t>在米湯中放入蝦醬、辣椒粉、搗碎的蔥和蒜後，一起攪拌均勻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14480" y="428604"/>
            <a:ext cx="5615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spc="5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韓國泡菜的作法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643050"/>
            <a:ext cx="8401080" cy="4191016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zh-TW" altLang="en-US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蘿蔔塊泡菜</a:t>
            </a:r>
            <a:endParaRPr lang="en-US" altLang="zh-TW" sz="2800" b="1" dirty="0" smtClean="0">
              <a:solidFill>
                <a:srgbClr val="FFC000"/>
              </a:solidFill>
            </a:endParaRPr>
          </a:p>
          <a:p>
            <a:pPr marL="51435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5. </a:t>
            </a:r>
            <a:r>
              <a:rPr lang="zh-TW" altLang="en-US" sz="2800" dirty="0" smtClean="0">
                <a:solidFill>
                  <a:srgbClr val="FFC000"/>
                </a:solidFill>
              </a:rPr>
              <a:t>撈出醃好的蘿蔔，並放入準備好的佐料中，與配料攪拌均勻到蘿蔔變成紅色。</a:t>
            </a:r>
            <a:r>
              <a:rPr lang="en-US" altLang="en-US" sz="2800" dirty="0" smtClean="0">
                <a:solidFill>
                  <a:srgbClr val="FFC000"/>
                </a:solidFill>
              </a:rPr>
              <a:t>  </a:t>
            </a:r>
          </a:p>
          <a:p>
            <a:pPr marL="51435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6. </a:t>
            </a:r>
            <a:r>
              <a:rPr lang="zh-TW" altLang="en-US" sz="2800" dirty="0" smtClean="0">
                <a:solidFill>
                  <a:srgbClr val="FFC000"/>
                </a:solidFill>
              </a:rPr>
              <a:t>將蘿蔔放入泡菜缸內，上面覆蓋醃好的蘿蔔葉與莖</a:t>
            </a:r>
          </a:p>
          <a:p>
            <a:pPr marL="51435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7. </a:t>
            </a:r>
            <a:r>
              <a:rPr lang="zh-TW" altLang="en-US" sz="2800" dirty="0" smtClean="0">
                <a:solidFill>
                  <a:srgbClr val="FFC000"/>
                </a:solidFill>
              </a:rPr>
              <a:t>壓緊蘿蔔泡菜後，將缸子放置在陰涼處進行發酵。</a:t>
            </a:r>
          </a:p>
          <a:p>
            <a:pPr marL="514350" indent="-514350">
              <a:buNone/>
            </a:pPr>
            <a:r>
              <a:rPr lang="en-US" altLang="zh-TW" sz="2800" dirty="0" smtClean="0">
                <a:solidFill>
                  <a:srgbClr val="FFC000"/>
                </a:solidFill>
              </a:rPr>
              <a:t>8. </a:t>
            </a:r>
            <a:r>
              <a:rPr lang="zh-TW" altLang="en-US" sz="2800" dirty="0" smtClean="0">
                <a:solidFill>
                  <a:srgbClr val="FFC000"/>
                </a:solidFill>
              </a:rPr>
              <a:t>把蘿蔔切成小方塊後醃製而成的泡菜。發酵程度較高的蘿蔔塊泡菜可以增進食慾。</a:t>
            </a:r>
          </a:p>
          <a:p>
            <a:pPr marL="514350" indent="-514350">
              <a:buNone/>
            </a:pPr>
            <a:r>
              <a:rPr lang="en-US" altLang="en-US" sz="2800" dirty="0" smtClean="0">
                <a:solidFill>
                  <a:srgbClr val="FFC000"/>
                </a:solidFill>
              </a:rPr>
              <a:t>     </a:t>
            </a:r>
            <a:endParaRPr lang="zh-TW" alt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1785918" y="428604"/>
            <a:ext cx="5615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spc="5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韓國泡菜的作法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庭宇自製泡菜</a:t>
            </a:r>
            <a:endParaRPr lang="en-US" altLang="zh-TW" sz="3200" dirty="0" smtClean="0">
              <a:solidFill>
                <a:srgbClr val="FFC000"/>
              </a:solidFill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</a:rPr>
              <a:t>蒐集各種韓國泡菜做法，並跟著媽媽試做幾次後，於是我開始研究如何做出健康好吃的韓國泡菜，並且親手調製獨家口味的韓國泡菜。</a:t>
            </a:r>
          </a:p>
          <a:p>
            <a:r>
              <a:rPr lang="zh-TW" altLang="en-US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材料：</a:t>
            </a:r>
            <a:r>
              <a:rPr lang="zh-TW" altLang="en-US" sz="3200" dirty="0" smtClean="0">
                <a:solidFill>
                  <a:srgbClr val="FFC000"/>
                </a:solidFill>
              </a:rPr>
              <a:t>適量大白菜、蒜頭少許、適量辣椒粉、清水、蝦醬少許 、鹽巴、新高梨</a:t>
            </a:r>
          </a:p>
          <a:p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器材</a:t>
            </a:r>
            <a:r>
              <a:rPr lang="zh-TW" altLang="en-US" sz="3200" dirty="0" smtClean="0">
                <a:solidFill>
                  <a:srgbClr val="FFC000"/>
                </a:solidFill>
              </a:rPr>
              <a:t>：鍋子、溫度計、磅秤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85918" y="428604"/>
            <a:ext cx="5615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6000" spc="5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韓國泡菜的作法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影片</a:t>
            </a:r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357158" y="5500702"/>
            <a:ext cx="8229600" cy="10429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hlinkClick r:id="rId4"/>
              </a:rPr>
              <a:t>http://www.youtube.com/watch#!v=PDSeipfkWe4&amp;feature=related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controls>
      <p:control spid="1026" name="ShockwaveFlash1" r:id="rId2" imgW="5397144" imgH="3887771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製作過程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內容版面配置區 10" descr="步驟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4429156" cy="4357718"/>
          </a:xfrm>
        </p:spPr>
      </p:pic>
      <p:pic>
        <p:nvPicPr>
          <p:cNvPr id="12" name="內容版面配置區 11" descr="步驟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498292"/>
            <a:ext cx="4334969" cy="4359600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製作過程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DSCN34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557" y="2214554"/>
            <a:ext cx="3888000" cy="2916000"/>
          </a:xfrm>
        </p:spPr>
      </p:pic>
      <p:pic>
        <p:nvPicPr>
          <p:cNvPr id="6" name="內容版面配置區 5" descr="DSCN34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3888000" cy="2916000"/>
          </a:xfrm>
        </p:spPr>
      </p:pic>
      <p:sp>
        <p:nvSpPr>
          <p:cNvPr id="7" name="文字方塊 6"/>
          <p:cNvSpPr txBox="1"/>
          <p:nvPr/>
        </p:nvSpPr>
        <p:spPr>
          <a:xfrm>
            <a:off x="3643306" y="542926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展示刀工</a:t>
            </a:r>
            <a:endParaRPr lang="zh-TW" altLang="en-US" sz="2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</a:rPr>
              <a:t>製作過程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L:\泡菜\泡菜picture port\新增資料夾\DSCN3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857652" cy="2786082"/>
          </a:xfrm>
          <a:prstGeom prst="rect">
            <a:avLst/>
          </a:prstGeom>
          <a:noFill/>
        </p:spPr>
      </p:pic>
      <p:pic>
        <p:nvPicPr>
          <p:cNvPr id="9" name="內容版面配置區 8" descr="步驟四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857364"/>
            <a:ext cx="3857652" cy="2786082"/>
          </a:xfrm>
        </p:spPr>
      </p:pic>
      <p:sp>
        <p:nvSpPr>
          <p:cNvPr id="8" name="文字方塊 7"/>
          <p:cNvSpPr txBox="1"/>
          <p:nvPr/>
        </p:nvSpPr>
        <p:spPr>
          <a:xfrm>
            <a:off x="0" y="4857760"/>
            <a:ext cx="435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步驟三：把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大白菜剝成一片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片，才能均勻沾到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醬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汁</a:t>
            </a:r>
            <a:r>
              <a:rPr lang="zh-TW" altLang="en-US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43372" y="4857760"/>
            <a:ext cx="500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步驟四：把蘿蔔放進碗裡，加一些鹽，除了提升鹹味，也能夠幫助蘿蔔脫水。</a:t>
            </a:r>
            <a:endParaRPr lang="zh-TW" altLang="en-US" sz="2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</a:rPr>
              <a:t>製作過程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2" name="內容版面配置區 11" descr="DSCN3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4807" y="2285992"/>
            <a:ext cx="3960000" cy="2970000"/>
          </a:xfrm>
        </p:spPr>
      </p:pic>
      <p:pic>
        <p:nvPicPr>
          <p:cNvPr id="14" name="內容版面配置區 13" descr="DSCN34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3960000" cy="2970000"/>
          </a:xfrm>
        </p:spPr>
      </p:pic>
      <p:sp>
        <p:nvSpPr>
          <p:cNvPr id="7" name="文字方塊 6"/>
          <p:cNvSpPr txBox="1"/>
          <p:nvPr/>
        </p:nvSpPr>
        <p:spPr>
          <a:xfrm>
            <a:off x="3500430" y="557214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加鹽脫水搓揉</a:t>
            </a:r>
            <a:endParaRPr lang="zh-TW" altLang="en-US" sz="2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6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研究目的</a:t>
            </a:r>
            <a:endParaRPr lang="zh-TW" altLang="en-US" sz="67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pPr marL="514350" indent="-514350"/>
            <a:r>
              <a:rPr lang="zh-TW" altLang="en-US" sz="3600" dirty="0" smtClean="0">
                <a:solidFill>
                  <a:srgbClr val="FFC000"/>
                </a:solidFill>
              </a:rPr>
              <a:t>簡介韓國泡菜</a:t>
            </a:r>
          </a:p>
          <a:p>
            <a:pPr marL="514350" indent="-514350"/>
            <a:r>
              <a:rPr lang="zh-TW" altLang="en-US" sz="3600" dirty="0" smtClean="0">
                <a:solidFill>
                  <a:srgbClr val="FFC000"/>
                </a:solidFill>
              </a:rPr>
              <a:t>了解韓國泡菜的種類</a:t>
            </a:r>
          </a:p>
          <a:p>
            <a:pPr marL="514350" indent="-514350"/>
            <a:r>
              <a:rPr lang="zh-TW" altLang="en-US" sz="3600" dirty="0" smtClean="0">
                <a:solidFill>
                  <a:srgbClr val="FFC000"/>
                </a:solidFill>
              </a:rPr>
              <a:t>了解韓國泡菜的營養成分</a:t>
            </a:r>
          </a:p>
          <a:p>
            <a:pPr marL="514350" indent="-514350"/>
            <a:r>
              <a:rPr lang="zh-TW" altLang="en-US" sz="3600" dirty="0" smtClean="0">
                <a:solidFill>
                  <a:srgbClr val="FFC000"/>
                </a:solidFill>
              </a:rPr>
              <a:t>了解韓國泡菜的好處及吃太多的壞處</a:t>
            </a:r>
            <a:endParaRPr lang="en-US" altLang="zh-TW" sz="3600" dirty="0" smtClean="0">
              <a:solidFill>
                <a:srgbClr val="FFC000"/>
              </a:solidFill>
            </a:endParaRPr>
          </a:p>
          <a:p>
            <a:pPr marL="514350" indent="-514350"/>
            <a:r>
              <a:rPr lang="zh-TW" altLang="en-US" sz="3600" dirty="0" smtClean="0">
                <a:solidFill>
                  <a:srgbClr val="FFC000"/>
                </a:solidFill>
              </a:rPr>
              <a:t>了解做出美味泡菜的方法。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</a:rPr>
              <a:t>秘密武器</a:t>
            </a:r>
            <a:r>
              <a:rPr lang="zh-TW" altLang="zh-TW" sz="6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加入水梨</a:t>
            </a:r>
            <a:r>
              <a:rPr lang="zh-TW" altLang="zh-TW" sz="6000" b="1" dirty="0" smtClean="0">
                <a:solidFill>
                  <a:srgbClr val="FF0000"/>
                </a:solidFill>
              </a:rPr>
              <a:t>)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8" name="內容版面配置區 7" descr="DSCN347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3571875" cy="476091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</a:rPr>
              <a:t>準備就緒加入辣椒等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 descr="DSCN3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3600000" cy="2700000"/>
          </a:xfrm>
        </p:spPr>
      </p:pic>
      <p:pic>
        <p:nvPicPr>
          <p:cNvPr id="6" name="內容版面配置區 5" descr="DSCN34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3600000" cy="2700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</a:rPr>
              <a:t>加入蔥薑蒜水梨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 descr="DSCN3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3960000" cy="2970000"/>
          </a:xfrm>
        </p:spPr>
      </p:pic>
      <p:pic>
        <p:nvPicPr>
          <p:cNvPr id="6" name="內容版面配置區 5" descr="DSCN34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3960000" cy="297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776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</a:rPr>
              <a:t>裝罐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 descr="步驟五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911231" cy="5214974"/>
          </a:xfrm>
        </p:spPr>
      </p:pic>
      <p:pic>
        <p:nvPicPr>
          <p:cNvPr id="6" name="內容版面配置區 5" descr="步驟六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14422"/>
            <a:ext cx="3912300" cy="52164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PH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值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廣用試紙(步驟七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357298"/>
            <a:ext cx="5643602" cy="4000528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1785918" y="5429264"/>
            <a:ext cx="5715040" cy="100013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</a:rPr>
              <a:t>三天後</a:t>
            </a:r>
            <a:r>
              <a:rPr lang="en-US" altLang="zh-TW" sz="3200" dirty="0" smtClean="0">
                <a:solidFill>
                  <a:srgbClr val="FFC000"/>
                </a:solidFill>
              </a:rPr>
              <a:t>PH</a:t>
            </a:r>
            <a:r>
              <a:rPr lang="zh-TW" altLang="en-US" sz="3200" dirty="0" smtClean="0">
                <a:solidFill>
                  <a:srgbClr val="FFC000"/>
                </a:solidFill>
              </a:rPr>
              <a:t>值約</a:t>
            </a:r>
            <a:r>
              <a:rPr lang="en-US" altLang="zh-TW" sz="3200" dirty="0" smtClean="0">
                <a:solidFill>
                  <a:srgbClr val="FFC000"/>
                </a:solidFill>
              </a:rPr>
              <a:t>5.5</a:t>
            </a:r>
          </a:p>
          <a:p>
            <a:r>
              <a:rPr lang="en-US" altLang="zh-TW" sz="3200" dirty="0" smtClean="0">
                <a:solidFill>
                  <a:srgbClr val="FFC000"/>
                </a:solidFill>
              </a:rPr>
              <a:t>2</a:t>
            </a:r>
            <a:r>
              <a:rPr lang="zh-TW" altLang="en-US" sz="3200" dirty="0" smtClean="0"/>
              <a:t>週</a:t>
            </a:r>
            <a:r>
              <a:rPr lang="zh-TW" altLang="en-US" sz="3200" dirty="0" smtClean="0">
                <a:solidFill>
                  <a:srgbClr val="FFC000"/>
                </a:solidFill>
              </a:rPr>
              <a:t>後</a:t>
            </a:r>
            <a:r>
              <a:rPr lang="en-US" altLang="zh-TW" sz="3200" dirty="0" smtClean="0">
                <a:solidFill>
                  <a:srgbClr val="FFC000"/>
                </a:solidFill>
              </a:rPr>
              <a:t>PH</a:t>
            </a:r>
            <a:r>
              <a:rPr lang="zh-TW" altLang="en-US" sz="3200" dirty="0" smtClean="0">
                <a:solidFill>
                  <a:srgbClr val="FFC000"/>
                </a:solidFill>
              </a:rPr>
              <a:t>值可到</a:t>
            </a:r>
            <a:r>
              <a:rPr lang="en-US" altLang="zh-TW" sz="3200" dirty="0" smtClean="0">
                <a:solidFill>
                  <a:srgbClr val="FFC000"/>
                </a:solidFill>
              </a:rPr>
              <a:t>4.6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28794" y="35004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PH5.5</a:t>
            </a:r>
            <a:endParaRPr lang="zh-TW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成品裝罐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DSCN34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960000" cy="2970000"/>
          </a:xfrm>
        </p:spPr>
      </p:pic>
      <p:pic>
        <p:nvPicPr>
          <p:cNvPr id="6" name="內容版面配置區 5" descr="DSCN3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3590582" cy="2970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b="1" dirty="0" smtClean="0">
                <a:solidFill>
                  <a:srgbClr val="FF0000"/>
                </a:solidFill>
              </a:rPr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/>
              <a:t>鹽醃過的白菜上添加辣椒粉、蒜、薑、蔥、蘿蔔等調味品，置放一段時間後使之發酵，辣辣的韓國泡菜就算完成了。它是韓國最常見、最出名的傳統食物。</a:t>
            </a:r>
          </a:p>
          <a:p>
            <a:pPr lvl="0"/>
            <a:r>
              <a:rPr lang="zh-TW" altLang="en-US" dirty="0" smtClean="0"/>
              <a:t>根據主材料和製作方式不同，韓國泡菜的種類大約有三百多種，最常見的種類有大白菜泡菜、蘿蔔泡菜</a:t>
            </a:r>
            <a:r>
              <a:rPr lang="zh-TW" altLang="zh-TW" dirty="0" smtClean="0"/>
              <a:t>、水果泡菜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b="1" dirty="0" smtClean="0">
                <a:solidFill>
                  <a:srgbClr val="FF0000"/>
                </a:solidFill>
              </a:rPr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en-US" dirty="0" smtClean="0"/>
              <a:t>韓國泡菜有淨化腸胃、可防止血液酸化和預防成人病的功效。不過，因為含有致癌性的亞硝酸鹽，長期食用時也得預防罹患食道癌或胃癌。</a:t>
            </a:r>
          </a:p>
          <a:p>
            <a:pPr lvl="0"/>
            <a:r>
              <a:rPr lang="zh-TW" altLang="en-US" dirty="0" smtClean="0"/>
              <a:t>製作泡菜時，要讓大白菜適當脫水，不然吃起來會水水的、沒有脆度。鹽跟辣椒粉也是適當即可，過鹹或過辣都會影響泡菜的風味。而泡菜的最佳貯存溫度是低於攝氏五度，否則味道容易變奇怪。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心得</a:t>
            </a:r>
            <a:endParaRPr lang="zh-TW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4282" y="1524000"/>
            <a:ext cx="8643998" cy="4572000"/>
          </a:xfrm>
        </p:spPr>
        <p:txBody>
          <a:bodyPr>
            <a:noAutofit/>
          </a:bodyPr>
          <a:lstStyle/>
          <a:p>
            <a:r>
              <a:rPr lang="zh-TW" altLang="zh-TW" sz="3600" dirty="0" smtClean="0">
                <a:solidFill>
                  <a:srgbClr val="FFC000"/>
                </a:solidFill>
              </a:rPr>
              <a:t>原本我覺得製作泡菜很簡單，沒想到一動手做，事情就整個改觀了。出師不利的我為了把大白菜切成兩半，差點兒就把自己的手指給切斷。後來</a:t>
            </a:r>
            <a:r>
              <a:rPr lang="zh-TW" altLang="zh-TW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開始加鹽巴時，一會兒因為放得太多而太鹹，一會兒又因脫水時間太而整缸報銷</a:t>
            </a:r>
            <a:r>
              <a:rPr lang="zh-TW" altLang="zh-TW" sz="3600" dirty="0" smtClean="0">
                <a:solidFill>
                  <a:srgbClr val="FFC000"/>
                </a:solidFill>
              </a:rPr>
              <a:t>。然而經過和爸媽討論，我們才發現</a:t>
            </a:r>
            <a:r>
              <a:rPr lang="zh-TW" altLang="zh-TW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泡菜脫水的時間以大概一個小時左右較合適</a:t>
            </a:r>
            <a:r>
              <a:rPr lang="zh-TW" altLang="zh-TW" sz="3600" dirty="0" smtClean="0">
                <a:solidFill>
                  <a:srgbClr val="FFC000"/>
                </a:solidFill>
              </a:rPr>
              <a:t>，慢慢口味顏色也比較接近成功的地步。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心得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solidFill>
                  <a:srgbClr val="FFC000"/>
                </a:solidFill>
              </a:rPr>
              <a:t>我覺得這次的泡菜專題報告雖然過程繁複，但卻十分值得，因為</a:t>
            </a:r>
            <a:r>
              <a:rPr lang="zh-TW" altLang="zh-TW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我終於知道如何製作韓國的民族象徵–泡菜了</a:t>
            </a:r>
            <a:r>
              <a:rPr lang="zh-TW" altLang="zh-TW" sz="4000" dirty="0" smtClean="0">
                <a:solidFill>
                  <a:srgbClr val="FFC000"/>
                </a:solidFill>
              </a:rPr>
              <a:t>。這次的經驗真是讓我獲益匪淺、收穫良多啊！</a:t>
            </a:r>
            <a:endParaRPr lang="zh-TW" altLang="en-US" sz="4000" dirty="0" smtClean="0">
              <a:solidFill>
                <a:srgbClr val="FFC000"/>
              </a:solidFill>
            </a:endParaRPr>
          </a:p>
          <a:p>
            <a:endParaRPr lang="zh-TW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14512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研究主題與方向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zh-TW" altLang="en-US" sz="4000" dirty="0" smtClean="0">
                <a:solidFill>
                  <a:srgbClr val="FFC000"/>
                </a:solidFill>
              </a:rPr>
              <a:t>韓國泡菜是什麼？</a:t>
            </a:r>
          </a:p>
          <a:p>
            <a:pPr lvl="0"/>
            <a:r>
              <a:rPr lang="zh-TW" altLang="en-US" sz="4000" dirty="0" smtClean="0">
                <a:solidFill>
                  <a:srgbClr val="FFC000"/>
                </a:solidFill>
              </a:rPr>
              <a:t>韓國泡菜的種類有哪些？</a:t>
            </a:r>
          </a:p>
          <a:p>
            <a:pPr lvl="0"/>
            <a:r>
              <a:rPr lang="zh-TW" altLang="en-US" sz="4000" dirty="0" smtClean="0">
                <a:solidFill>
                  <a:srgbClr val="FFC000"/>
                </a:solidFill>
              </a:rPr>
              <a:t>韓國泡菜的營養與效能有哪些？</a:t>
            </a:r>
          </a:p>
          <a:p>
            <a:pPr lvl="0"/>
            <a:r>
              <a:rPr lang="zh-TW" altLang="en-US" sz="4000" dirty="0" smtClean="0">
                <a:solidFill>
                  <a:srgbClr val="FFC000"/>
                </a:solidFill>
              </a:rPr>
              <a:t>怎樣做出美味可口的韓國泡菜？</a:t>
            </a:r>
          </a:p>
          <a:p>
            <a:endParaRPr lang="zh-TW" alt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參考資料</a:t>
            </a:r>
            <a:endParaRPr lang="zh-TW" altLang="en-US" b="1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u="sng" dirty="0" smtClean="0">
                <a:solidFill>
                  <a:srgbClr val="FFC000"/>
                </a:solidFill>
                <a:latin typeface="+mj-ea"/>
                <a:ea typeface="+mj-ea"/>
                <a:hlinkClick r:id="rId2"/>
              </a:rPr>
              <a:t> </a:t>
            </a:r>
            <a:r>
              <a:rPr lang="en-US" sz="4400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hlinkClick r:id="rId2"/>
              </a:rPr>
              <a:t>http://www.korea.ac.kr/</a:t>
            </a:r>
            <a:r>
              <a:rPr lang="zh-TW" altLang="en-US" sz="44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高麗大學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solidFill>
                  <a:srgbClr val="FFC000"/>
                </a:solidFill>
                <a:latin typeface="+mj-ea"/>
                <a:ea typeface="+mj-ea"/>
                <a:hlinkClick r:id="rId3"/>
              </a:rPr>
              <a:t>wiki</a:t>
            </a:r>
            <a:r>
              <a:rPr lang="en-US" sz="4400" u="sng" dirty="0" err="1" smtClean="0">
                <a:solidFill>
                  <a:srgbClr val="FFC000"/>
                </a:solidFill>
                <a:latin typeface="+mj-ea"/>
                <a:ea typeface="+mj-ea"/>
                <a:hlinkClick r:id="rId3"/>
              </a:rPr>
              <a:t>百科全書</a:t>
            </a:r>
            <a:endParaRPr lang="en-US" sz="4400" u="sng" dirty="0" smtClean="0">
              <a:solidFill>
                <a:srgbClr val="FFC000"/>
              </a:solidFill>
              <a:latin typeface="+mj-ea"/>
              <a:ea typeface="+mj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4400" u="sng" dirty="0" smtClean="0">
                <a:solidFill>
                  <a:srgbClr val="FFC000"/>
                </a:solidFill>
                <a:latin typeface="+mj-ea"/>
                <a:ea typeface="+mj-ea"/>
                <a:hlinkClick r:id="rId4"/>
              </a:rPr>
              <a:t>yahoo</a:t>
            </a:r>
            <a:r>
              <a:rPr lang="zh-TW" altLang="en-US" sz="4400" u="sng" dirty="0" smtClean="0">
                <a:solidFill>
                  <a:srgbClr val="FFC000"/>
                </a:solidFill>
                <a:latin typeface="+mj-ea"/>
                <a:ea typeface="+mj-ea"/>
                <a:hlinkClick r:id="rId4"/>
              </a:rPr>
              <a:t>奇摩知識網</a:t>
            </a:r>
            <a:endParaRPr lang="zh-TW" altLang="en-US" sz="44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有獎徵答</a:t>
            </a:r>
            <a:r>
              <a:rPr altLang="zh-TW" b="1" dirty="0" smtClean="0">
                <a:solidFill>
                  <a:srgbClr val="FFC000"/>
                </a:solidFill>
              </a:rPr>
              <a:t>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</a:rPr>
              <a:t>大白菜是在什麼時候傳入韓國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?</a:t>
            </a:r>
          </a:p>
          <a:p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宋朝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朝鮮中期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(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明朝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幕府時代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鎌倉時代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明治維新</a:t>
            </a:r>
            <a:endParaRPr lang="en-US" altLang="zh-TW" sz="36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解答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</a:rPr>
              <a:t>答案是</a:t>
            </a:r>
            <a:r>
              <a:rPr lang="en-US" altLang="zh-TW" sz="3600" dirty="0" smtClean="0">
                <a:solidFill>
                  <a:srgbClr val="FFC000"/>
                </a:solidFill>
              </a:rPr>
              <a:t>2</a:t>
            </a:r>
          </a:p>
          <a:p>
            <a:r>
              <a:rPr lang="zh-TW" altLang="en-US" sz="3600" dirty="0" smtClean="0">
                <a:solidFill>
                  <a:srgbClr val="FFC000"/>
                </a:solidFill>
              </a:rPr>
              <a:t>朝鮮中期</a:t>
            </a:r>
            <a:r>
              <a:rPr lang="en-US" altLang="zh-TW" sz="3600" dirty="0" smtClean="0">
                <a:solidFill>
                  <a:srgbClr val="FFC000"/>
                </a:solidFill>
              </a:rPr>
              <a:t>(</a:t>
            </a:r>
            <a:r>
              <a:rPr lang="zh-TW" altLang="en-US" sz="3600" dirty="0" smtClean="0">
                <a:solidFill>
                  <a:srgbClr val="FFC000"/>
                </a:solidFill>
              </a:rPr>
              <a:t>明朝</a:t>
            </a:r>
            <a:r>
              <a:rPr lang="en-US" altLang="zh-TW" sz="3600" dirty="0" smtClean="0">
                <a:solidFill>
                  <a:srgbClr val="FFC000"/>
                </a:solidFill>
              </a:rPr>
              <a:t>)</a:t>
            </a:r>
            <a:r>
              <a:rPr lang="zh-TW" altLang="en-US" sz="3600" dirty="0" smtClean="0">
                <a:solidFill>
                  <a:srgbClr val="FFC000"/>
                </a:solidFill>
              </a:rPr>
              <a:t>因為韓國以前都是用蘿蔔乾當泡菜，這時的泡菜又名沉菜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有獎徵答</a:t>
            </a:r>
            <a:r>
              <a:rPr altLang="zh-TW" b="1" dirty="0" smtClean="0">
                <a:solidFill>
                  <a:srgbClr val="FFC000"/>
                </a:solidFill>
              </a:rPr>
              <a:t>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</a:rPr>
              <a:t>最能達到療效的泡菜是在攝氏</a:t>
            </a:r>
            <a:r>
              <a:rPr lang="en-US" sz="3600" b="1" dirty="0" smtClean="0">
                <a:solidFill>
                  <a:srgbClr val="FFC000"/>
                </a:solidFill>
              </a:rPr>
              <a:t>5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度環境下發酵幾週的泡菜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?</a:t>
            </a:r>
          </a:p>
          <a:p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一週五週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七週到八週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二到三週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zh-TW" alt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解答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C000"/>
                </a:solidFill>
              </a:rPr>
              <a:t>答案是</a:t>
            </a:r>
            <a:r>
              <a:rPr lang="en-US" altLang="zh-TW" sz="4400" dirty="0" smtClean="0">
                <a:solidFill>
                  <a:srgbClr val="FFC000"/>
                </a:solidFill>
              </a:rPr>
              <a:t>3</a:t>
            </a:r>
          </a:p>
          <a:p>
            <a:r>
              <a:rPr lang="zh-TW" altLang="en-US" sz="4400" dirty="0" smtClean="0">
                <a:solidFill>
                  <a:srgbClr val="FFC000"/>
                </a:solidFill>
              </a:rPr>
              <a:t>二到三週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有獎徵答</a:t>
            </a:r>
            <a:r>
              <a:rPr altLang="zh-TW" b="1" dirty="0" smtClean="0">
                <a:solidFill>
                  <a:srgbClr val="FFC000"/>
                </a:solidFill>
              </a:rPr>
              <a:t>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3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C000"/>
                </a:solidFill>
              </a:rPr>
              <a:t>泡菜中最常放的水果是哪兩種</a:t>
            </a:r>
            <a:r>
              <a:rPr lang="en-US" altLang="zh-TW" sz="4400" b="1" dirty="0" smtClean="0">
                <a:solidFill>
                  <a:srgbClr val="FFC000"/>
                </a:solidFill>
              </a:rPr>
              <a:t>?</a:t>
            </a:r>
            <a:endParaRPr lang="zh-TW" altLang="en-US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答案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C000"/>
                </a:solidFill>
              </a:rPr>
              <a:t>梨和蘋果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652" y="1643058"/>
            <a:ext cx="77760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謝謝收看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143108" y="3071842"/>
            <a:ext cx="5429288" cy="4572000"/>
          </a:xfrm>
        </p:spPr>
        <p:txBody>
          <a:bodyPr>
            <a:normAutofit/>
          </a:bodyPr>
          <a:lstStyle/>
          <a:p>
            <a:r>
              <a:rPr lang="ko-KR" altLang="en-US" sz="6600" dirty="0" smtClean="0"/>
              <a:t>감사합니다</a:t>
            </a:r>
            <a:endParaRPr lang="en-US" altLang="ko-KR" sz="6600" dirty="0" smtClean="0"/>
          </a:p>
          <a:p>
            <a:r>
              <a:rPr lang="zh-TW" altLang="en-US" sz="6000" dirty="0" smtClean="0"/>
              <a:t>刊撒憨米搭</a:t>
            </a:r>
            <a:endParaRPr lang="en-US" altLang="zh-TW" sz="6000" dirty="0" smtClean="0"/>
          </a:p>
          <a:p>
            <a:pPr>
              <a:buNone/>
            </a:pPr>
            <a:endParaRPr lang="zh-TW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k\Desktop\Chonggak_Kim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312" y="2500306"/>
            <a:ext cx="506689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字方塊 5"/>
          <p:cNvSpPr txBox="1"/>
          <p:nvPr/>
        </p:nvSpPr>
        <p:spPr>
          <a:xfrm>
            <a:off x="2357422" y="1000108"/>
            <a:ext cx="41434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 algn="ctr"/>
            <a:r>
              <a:rPr lang="zh-TW" altLang="en-US" sz="6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研究內容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85786" y="785794"/>
            <a:ext cx="7358114" cy="1357322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韓國泡菜小檔案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泡菜是用鹽醃過的</a:t>
            </a:r>
            <a:r>
              <a:rPr lang="zh-TW" altLang="en-US" dirty="0" smtClean="0"/>
              <a:t>白菜或蘿蔔添加</a:t>
            </a:r>
            <a:r>
              <a:rPr lang="zh-TW" altLang="en-US" dirty="0" smtClean="0">
                <a:solidFill>
                  <a:srgbClr val="FFC000"/>
                </a:solidFill>
              </a:rPr>
              <a:t>辣椒粉、蒜、薑、蔥、等調味品，置放一段時間後，使之</a:t>
            </a:r>
            <a:r>
              <a:rPr lang="zh-TW" altLang="en-US" dirty="0" smtClean="0"/>
              <a:t>發酵。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是最常見的一種韓國傳統食物。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endParaRPr lang="zh-TW" alt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</a:t>
            </a:r>
            <a:endParaRPr lang="zh-TW" alt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zh-TW" altLang="en-US" dirty="0" smtClean="0">
              <a:solidFill>
                <a:srgbClr val="FFC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韓國泡菜小檔案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泡菜的特點是</a:t>
            </a:r>
            <a:r>
              <a:rPr lang="zh-TW" altLang="en-US" dirty="0" smtClean="0"/>
              <a:t>辣、 鹹，</a:t>
            </a:r>
            <a:r>
              <a:rPr lang="zh-TW" altLang="en-US" dirty="0" smtClean="0">
                <a:solidFill>
                  <a:srgbClr val="FFC000"/>
                </a:solidFill>
              </a:rPr>
              <a:t>韓國人餐餐必備的食物。</a:t>
            </a:r>
          </a:p>
          <a:p>
            <a:r>
              <a:rPr lang="zh-TW" altLang="en-US" dirty="0" smtClean="0">
                <a:solidFill>
                  <a:srgbClr val="FFC000"/>
                </a:solidFill>
              </a:rPr>
              <a:t>古時，泡菜是以蘿蔔為主原料的泡蘿蔔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zh-TW" altLang="en-US" i="1" dirty="0" smtClean="0">
                <a:solidFill>
                  <a:srgbClr val="FF0000"/>
                </a:solidFill>
              </a:rPr>
              <a:t>朝鮮時代中期</a:t>
            </a:r>
            <a:r>
              <a:rPr lang="en-US" altLang="zh-TW" i="1" dirty="0" smtClean="0">
                <a:solidFill>
                  <a:srgbClr val="FF0000"/>
                </a:solidFill>
              </a:rPr>
              <a:t>(</a:t>
            </a:r>
            <a:r>
              <a:rPr lang="zh-TW" altLang="en-US" i="1" dirty="0" smtClean="0">
                <a:solidFill>
                  <a:srgbClr val="FF0000"/>
                </a:solidFill>
              </a:rPr>
              <a:t>明朝</a:t>
            </a:r>
            <a:r>
              <a:rPr lang="en-US" altLang="zh-TW" i="1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C000"/>
                </a:solidFill>
              </a:rPr>
              <a:t>，白菜和辣椒傳入韓國，大白菜和辣椒為主的泡菜才普及。</a:t>
            </a:r>
            <a:endParaRPr lang="en-US" altLang="zh-TW" dirty="0" smtClean="0">
              <a:solidFill>
                <a:srgbClr val="FFC000"/>
              </a:solidFill>
            </a:endParaRPr>
          </a:p>
          <a:p>
            <a:r>
              <a:rPr lang="zh-TW" altLang="en-US" dirty="0" smtClean="0">
                <a:solidFill>
                  <a:srgbClr val="FFC000"/>
                </a:solidFill>
              </a:rPr>
              <a:t>辣椒由美洲傳入韓國前，韓國泡菜最初稱為「沉菜」。沉菜使用的主要食材大白菜並非韓國土產，大白菜是在中國明代時期傳入朝鮮。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韓國泡菜的種類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根據季節和地區的不同，在味道上也有不同</a:t>
            </a:r>
          </a:p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泡菜的種類及做法根據主材料和製作方式不同，在味道上也各有不同。</a:t>
            </a:r>
          </a:p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製作泡菜的主材料約有</a:t>
            </a:r>
            <a:r>
              <a:rPr lang="en-US" dirty="0" smtClean="0">
                <a:solidFill>
                  <a:srgbClr val="FFC000"/>
                </a:solidFill>
              </a:rPr>
              <a:t>300</a:t>
            </a:r>
            <a:r>
              <a:rPr lang="zh-TW" altLang="en-US" dirty="0" smtClean="0">
                <a:solidFill>
                  <a:srgbClr val="FFC000"/>
                </a:solidFill>
              </a:rPr>
              <a:t>多種，以韓國南方的泡菜為例，其水分較少，魚醬用得較多，也較鹹。</a:t>
            </a:r>
          </a:p>
          <a:p>
            <a:pPr lvl="0"/>
            <a:r>
              <a:rPr lang="zh-TW" altLang="en-US" dirty="0" smtClean="0">
                <a:solidFill>
                  <a:srgbClr val="FFC000"/>
                </a:solidFill>
              </a:rPr>
              <a:t>一般常吃的韓國泡菜種類有</a:t>
            </a:r>
            <a:r>
              <a:rPr lang="en-US" dirty="0" smtClean="0">
                <a:solidFill>
                  <a:srgbClr val="FFC000"/>
                </a:solidFill>
              </a:rPr>
              <a:t>30</a:t>
            </a:r>
            <a:r>
              <a:rPr lang="zh-TW" altLang="en-US" dirty="0" smtClean="0">
                <a:solidFill>
                  <a:srgbClr val="FFC000"/>
                </a:solidFill>
              </a:rPr>
              <a:t>幾種，除了常見的大白菜、黃瓜、蘿蔔等蔬菜類之外，還有肉類和海鮮類的泡菜。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6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最常見的幾種泡菜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480837_1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9144000" cy="450059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1955</Words>
  <Application>Microsoft Office PowerPoint</Application>
  <PresentationFormat>如螢幕大小 (4:3)</PresentationFormat>
  <Paragraphs>159</Paragraphs>
  <Slides>47</Slides>
  <Notes>3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鳳舞九天</vt:lpstr>
      <vt:lpstr>韓國泡菜大不同</vt:lpstr>
      <vt:lpstr>研究動機</vt:lpstr>
      <vt:lpstr>研究目的</vt:lpstr>
      <vt:lpstr>研究主題與方向</vt:lpstr>
      <vt:lpstr>投影片 5</vt:lpstr>
      <vt:lpstr>韓國泡菜小檔案</vt:lpstr>
      <vt:lpstr>韓國泡菜小檔案</vt:lpstr>
      <vt:lpstr>韓國泡菜的種類</vt:lpstr>
      <vt:lpstr>最常見的幾種泡菜</vt:lpstr>
      <vt:lpstr>投影片 10</vt:lpstr>
      <vt:lpstr>韓式蘿蔔泡菜的營養成分</vt:lpstr>
      <vt:lpstr>韓式水果大白菜泡菜的營養成分</vt:lpstr>
      <vt:lpstr>韓國泡菜的優點</vt:lpstr>
      <vt:lpstr>韓國泡菜的效能--優點</vt:lpstr>
      <vt:lpstr>韓國泡菜的效能--優點</vt:lpstr>
      <vt:lpstr>韓國泡菜的效能--缺點</vt:lpstr>
      <vt:lpstr> 韓國泡菜的作法 </vt:lpstr>
      <vt:lpstr> </vt:lpstr>
      <vt:lpstr>投影片 19</vt:lpstr>
      <vt:lpstr>投影片 20</vt:lpstr>
      <vt:lpstr>投影片 21</vt:lpstr>
      <vt:lpstr>投影片 22</vt:lpstr>
      <vt:lpstr>投影片 23</vt:lpstr>
      <vt:lpstr>投影片 24</vt:lpstr>
      <vt:lpstr>影片</vt:lpstr>
      <vt:lpstr>製作過程</vt:lpstr>
      <vt:lpstr>製作過程</vt:lpstr>
      <vt:lpstr>製作過程</vt:lpstr>
      <vt:lpstr>製作過程</vt:lpstr>
      <vt:lpstr>秘密武器(加入水梨)</vt:lpstr>
      <vt:lpstr>準備就緒加入辣椒等</vt:lpstr>
      <vt:lpstr>加入蔥薑蒜水梨</vt:lpstr>
      <vt:lpstr>裝罐</vt:lpstr>
      <vt:lpstr>PH值</vt:lpstr>
      <vt:lpstr>成品裝罐</vt:lpstr>
      <vt:lpstr>結論</vt:lpstr>
      <vt:lpstr>結論</vt:lpstr>
      <vt:lpstr>心得</vt:lpstr>
      <vt:lpstr>心得</vt:lpstr>
      <vt:lpstr>參考資料</vt:lpstr>
      <vt:lpstr>有獎徵答1</vt:lpstr>
      <vt:lpstr>解答</vt:lpstr>
      <vt:lpstr>有獎徵答2</vt:lpstr>
      <vt:lpstr>解答</vt:lpstr>
      <vt:lpstr>有獎徵答3</vt:lpstr>
      <vt:lpstr>答案</vt:lpstr>
      <vt:lpstr>謝謝收看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韓國泡菜大不同</dc:title>
  <dc:creator>kk</dc:creator>
  <cp:lastModifiedBy>class</cp:lastModifiedBy>
  <cp:revision>115</cp:revision>
  <dcterms:created xsi:type="dcterms:W3CDTF">2010-05-18T14:28:23Z</dcterms:created>
  <dcterms:modified xsi:type="dcterms:W3CDTF">2010-06-03T05:25:30Z</dcterms:modified>
</cp:coreProperties>
</file>