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58" r:id="rId4"/>
    <p:sldId id="260" r:id="rId5"/>
    <p:sldId id="262" r:id="rId6"/>
    <p:sldId id="277" r:id="rId7"/>
    <p:sldId id="281" r:id="rId8"/>
    <p:sldId id="282" r:id="rId9"/>
    <p:sldId id="264" r:id="rId10"/>
    <p:sldId id="283" r:id="rId11"/>
    <p:sldId id="265" r:id="rId12"/>
    <p:sldId id="276" r:id="rId13"/>
    <p:sldId id="267" r:id="rId14"/>
    <p:sldId id="268" r:id="rId15"/>
    <p:sldId id="266" r:id="rId16"/>
    <p:sldId id="291" r:id="rId17"/>
    <p:sldId id="269" r:id="rId18"/>
    <p:sldId id="285" r:id="rId19"/>
    <p:sldId id="270" r:id="rId20"/>
    <p:sldId id="271" r:id="rId21"/>
    <p:sldId id="272" r:id="rId22"/>
    <p:sldId id="284" r:id="rId23"/>
    <p:sldId id="274" r:id="rId24"/>
    <p:sldId id="275" r:id="rId25"/>
    <p:sldId id="286" r:id="rId26"/>
    <p:sldId id="288" r:id="rId27"/>
    <p:sldId id="289" r:id="rId28"/>
    <p:sldId id="287" r:id="rId29"/>
    <p:sldId id="290" r:id="rId3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40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40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40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40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FF00"/>
    <a:srgbClr val="19B742"/>
    <a:srgbClr val="0000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8" autoAdjust="0"/>
    <p:restoredTop sz="94602" autoAdjust="0"/>
  </p:normalViewPr>
  <p:slideViewPr>
    <p:cSldViewPr>
      <p:cViewPr varScale="1">
        <p:scale>
          <a:sx n="69" d="100"/>
          <a:sy n="69" d="100"/>
        </p:scale>
        <p:origin x="-5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DE40CCC-1EB6-4785-AC44-59344EA58BE1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7B992-1E32-434D-88DF-190758E771F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11452-5191-4513-BF98-0F249935BAD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5FB0C9-8B0E-49D0-9454-722B40A96DC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71210-244F-4729-98EF-F3A33C0EDF2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1D81D-A00B-4B1B-9D85-E0948BC18E7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5CA98-BA53-40AD-9152-24445B4FE08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0BFF5-2EB2-42A4-A37F-A892CEC0078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8F961-3B3B-4AD6-AB4E-FC9B1158536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69C9-CD11-4183-A49D-89C279FEDE9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C37C5-BF4A-40C2-A708-1F471A37B3F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93562-B939-44C6-9A1E-C8B30582E44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1BB51882-85B7-4D9D-A19D-4AEA038B197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標楷體" pitchFamily="65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標楷體" pitchFamily="65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標楷體" pitchFamily="65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標楷體" pitchFamily="65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kumimoji="1" sz="28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kumimoji="1" sz="2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w.wrs.yahoo.com/_ylt=A3eg8_ls7N9KxXkAJ3Nt1gt.;_ylu=X3oDMTBqMjRpazg1BHBvcwMxMARzZWMDc3IEdnRpZAM-/SIG=1jjtjn0a3/EXP=1256275436/**http:/tw.image.search.yahoo.com/images/view?back=http://tw.image.search.yahoo.com/search/images?p=%E6%BF%BE%E6%B0%B4&amp;ei=UTF-8&amp;fr=yfp&amp;fr2=tab-web&amp;w=500&amp;h=500&amp;imgurl=www.gison.com.tw/cn/product/l-image1/gp-815h1.jpg&amp;rurl=http://www.gison.com.tw/cn/product/P0000000192-3-8--Air-Preparation-Units-3-in-2.htm&amp;size=46k&amp;name=gp+815h1+jpg&amp;p=%E6%BF%BE%E6%B0%B4&amp;oid=af5daa286e62f740&amp;fr2=tab-web&amp;no=10&amp;tt=10264&amp;sigr=12k636jpf&amp;sigi=11hljt3fh&amp;sigb=12v2eh6bc&amp;type=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forum.yam.org.tw/women/backinfo/recreation/nature/ga05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14346" y="4429132"/>
            <a:ext cx="6400800" cy="99854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6000" dirty="0" smtClean="0">
                <a:solidFill>
                  <a:srgbClr val="FFFF00"/>
                </a:solidFill>
              </a:rPr>
              <a:t>許</a:t>
            </a:r>
            <a:r>
              <a:rPr lang="zh-TW" altLang="en-US" sz="6000" dirty="0">
                <a:solidFill>
                  <a:srgbClr val="FFFF00"/>
                </a:solidFill>
              </a:rPr>
              <a:t>丞</a:t>
            </a:r>
            <a:r>
              <a:rPr lang="zh-TW" altLang="en-US" sz="6000" dirty="0" smtClean="0">
                <a:solidFill>
                  <a:srgbClr val="FFFF00"/>
                </a:solidFill>
              </a:rPr>
              <a:t>文  張維文</a:t>
            </a:r>
            <a:endParaRPr lang="zh-TW" altLang="en-US" sz="6000" dirty="0">
              <a:solidFill>
                <a:srgbClr val="FFFF00"/>
              </a:solidFill>
            </a:endParaRPr>
          </a:p>
        </p:txBody>
      </p:sp>
      <p:pic>
        <p:nvPicPr>
          <p:cNvPr id="2065" name="Picture 17" descr="進入標準尺寸的圖片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88913"/>
            <a:ext cx="2382832" cy="2382831"/>
          </a:xfrm>
          <a:prstGeom prst="rect">
            <a:avLst/>
          </a:prstGeom>
          <a:noFill/>
        </p:spPr>
      </p:pic>
      <p:pic>
        <p:nvPicPr>
          <p:cNvPr id="2068" name="Picture 20" descr="DSC068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14495">
            <a:off x="5706811" y="4263011"/>
            <a:ext cx="3146934" cy="2178071"/>
          </a:xfrm>
          <a:prstGeom prst="rect">
            <a:avLst/>
          </a:prstGeom>
          <a:noFill/>
        </p:spPr>
      </p:pic>
      <p:sp>
        <p:nvSpPr>
          <p:cNvPr id="2069" name="WordArt 21"/>
          <p:cNvSpPr>
            <a:spLocks noChangeArrowheads="1" noChangeShapeType="1" noTextEdit="1"/>
          </p:cNvSpPr>
          <p:nvPr/>
        </p:nvSpPr>
        <p:spPr bwMode="auto">
          <a:xfrm>
            <a:off x="2285984" y="1285860"/>
            <a:ext cx="6215106" cy="278608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zh-TW" alt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新細明體"/>
                <a:ea typeface="新細明體"/>
              </a:rPr>
              <a:t>濾世界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17600" indent="-1117600" algn="ctr"/>
            <a:r>
              <a:rPr lang="zh-TW" altLang="en-US" sz="5400" b="1" dirty="0" smtClean="0">
                <a:solidFill>
                  <a:srgbClr val="FF3300"/>
                </a:solidFill>
              </a:rPr>
              <a:t>濾水器</a:t>
            </a:r>
            <a:r>
              <a:rPr lang="zh-TW" altLang="en-US" sz="5400" b="1" dirty="0">
                <a:solidFill>
                  <a:srgbClr val="FF3300"/>
                </a:solidFill>
              </a:rPr>
              <a:t>的原理及</a:t>
            </a:r>
            <a:r>
              <a:rPr lang="zh-TW" altLang="en-US" sz="5400" b="1" dirty="0" smtClean="0">
                <a:solidFill>
                  <a:srgbClr val="FF3300"/>
                </a:solidFill>
              </a:rPr>
              <a:t>構造</a:t>
            </a:r>
            <a:endParaRPr lang="zh-TW" altLang="en-US" sz="40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905000"/>
            <a:ext cx="8715436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zh-TW" sz="4000" b="1" dirty="0" smtClean="0">
                <a:solidFill>
                  <a:srgbClr val="66FF66"/>
                </a:solidFill>
              </a:rPr>
              <a:t>活性碳</a:t>
            </a:r>
            <a:r>
              <a:rPr lang="zh-TW" altLang="zh-TW" sz="4000" dirty="0">
                <a:solidFill>
                  <a:srgbClr val="FFFF00"/>
                </a:solidFill>
              </a:rPr>
              <a:t>可</a:t>
            </a:r>
            <a:r>
              <a:rPr lang="zh-TW" altLang="en-US" sz="4000" dirty="0">
                <a:solidFill>
                  <a:srgbClr val="FFFF00"/>
                </a:solidFill>
              </a:rPr>
              <a:t>以</a:t>
            </a:r>
            <a:r>
              <a:rPr lang="zh-TW" altLang="en-US" sz="4000" dirty="0">
                <a:solidFill>
                  <a:srgbClr val="C00000"/>
                </a:solidFill>
              </a:rPr>
              <a:t>將水裡的</a:t>
            </a:r>
            <a:r>
              <a:rPr lang="zh-TW" altLang="zh-TW" sz="4000" dirty="0">
                <a:solidFill>
                  <a:srgbClr val="C00000"/>
                </a:solidFill>
              </a:rPr>
              <a:t>氯及細菌除掉</a:t>
            </a:r>
            <a:r>
              <a:rPr lang="zh-TW" altLang="zh-TW" sz="4000" dirty="0">
                <a:solidFill>
                  <a:srgbClr val="FFFF00"/>
                </a:solidFill>
              </a:rPr>
              <a:t>，且</a:t>
            </a:r>
            <a:r>
              <a:rPr lang="zh-TW" altLang="zh-TW" sz="4000" u="sng" dirty="0">
                <a:solidFill>
                  <a:srgbClr val="FFFF00"/>
                </a:solidFill>
              </a:rPr>
              <a:t>粉末狀之活性碳效果較顆粒狀要好</a:t>
            </a:r>
            <a:r>
              <a:rPr lang="zh-TW" altLang="zh-TW" sz="4000" dirty="0" smtClean="0">
                <a:solidFill>
                  <a:srgbClr val="FFFF00"/>
                </a:solidFill>
              </a:rPr>
              <a:t>；</a:t>
            </a:r>
            <a:endParaRPr lang="en-US" altLang="zh-TW" sz="40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zh-TW" altLang="zh-TW" sz="4000" b="1" dirty="0">
                <a:solidFill>
                  <a:srgbClr val="66FF66"/>
                </a:solidFill>
              </a:rPr>
              <a:t>矽藻土</a:t>
            </a:r>
            <a:r>
              <a:rPr lang="zh-TW" altLang="zh-TW" sz="4000" dirty="0">
                <a:solidFill>
                  <a:srgbClr val="FFFF00"/>
                </a:solidFill>
              </a:rPr>
              <a:t>則因材質堅韌細密，</a:t>
            </a:r>
            <a:r>
              <a:rPr lang="zh-TW" altLang="zh-TW" sz="4000" dirty="0">
                <a:solidFill>
                  <a:srgbClr val="C00000"/>
                </a:solidFill>
              </a:rPr>
              <a:t>可過濾微小粒子及細菌</a:t>
            </a:r>
            <a:r>
              <a:rPr lang="zh-TW" altLang="zh-TW" sz="4000" dirty="0">
                <a:solidFill>
                  <a:srgbClr val="FFFF00"/>
                </a:solidFill>
              </a:rPr>
              <a:t>，但由於</a:t>
            </a:r>
            <a:r>
              <a:rPr lang="zh-TW" altLang="en-US" sz="4000" dirty="0">
                <a:solidFill>
                  <a:srgbClr val="FFFF00"/>
                </a:solidFill>
              </a:rPr>
              <a:t>空隙</a:t>
            </a:r>
            <a:r>
              <a:rPr lang="zh-TW" altLang="zh-TW" sz="4000" dirty="0">
                <a:solidFill>
                  <a:srgbClr val="FFFF00"/>
                </a:solidFill>
              </a:rPr>
              <a:t>小，</a:t>
            </a:r>
            <a:r>
              <a:rPr lang="zh-TW" altLang="zh-TW" sz="4000" u="sng" dirty="0">
                <a:solidFill>
                  <a:srgbClr val="FFFF00"/>
                </a:solidFill>
              </a:rPr>
              <a:t>過濾速度較慢</a:t>
            </a:r>
            <a:r>
              <a:rPr lang="zh-TW" altLang="zh-TW" sz="4000" dirty="0" smtClean="0">
                <a:solidFill>
                  <a:srgbClr val="FFFF00"/>
                </a:solidFill>
              </a:rPr>
              <a:t>；</a:t>
            </a:r>
            <a:endParaRPr lang="en-US" altLang="zh-TW" sz="40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zh-TW" altLang="zh-TW" sz="4000" b="1" dirty="0">
                <a:solidFill>
                  <a:srgbClr val="66FF66"/>
                </a:solidFill>
              </a:rPr>
              <a:t>過濾布</a:t>
            </a:r>
            <a:r>
              <a:rPr lang="zh-TW" altLang="zh-TW" sz="4000" dirty="0">
                <a:solidFill>
                  <a:srgbClr val="FFFF00"/>
                </a:solidFill>
              </a:rPr>
              <a:t>則是由棉布或特殊濾布纏繞</a:t>
            </a:r>
            <a:r>
              <a:rPr lang="zh-TW" altLang="en-US" sz="4000" dirty="0">
                <a:solidFill>
                  <a:srgbClr val="FFFF00"/>
                </a:solidFill>
              </a:rPr>
              <a:t>製作</a:t>
            </a:r>
            <a:r>
              <a:rPr lang="zh-TW" altLang="zh-TW" sz="4000" dirty="0">
                <a:solidFill>
                  <a:srgbClr val="FFFF00"/>
                </a:solidFill>
              </a:rPr>
              <a:t>而成，</a:t>
            </a:r>
            <a:r>
              <a:rPr lang="zh-TW" altLang="zh-TW" sz="4000" dirty="0">
                <a:solidFill>
                  <a:srgbClr val="C00000"/>
                </a:solidFill>
              </a:rPr>
              <a:t>利用微小的</a:t>
            </a:r>
            <a:r>
              <a:rPr lang="zh-TW" altLang="en-US" sz="4000" dirty="0">
                <a:solidFill>
                  <a:srgbClr val="C00000"/>
                </a:solidFill>
              </a:rPr>
              <a:t>空隙</a:t>
            </a:r>
            <a:r>
              <a:rPr lang="zh-TW" altLang="zh-TW" sz="4000" dirty="0">
                <a:solidFill>
                  <a:srgbClr val="C00000"/>
                </a:solidFill>
              </a:rPr>
              <a:t>來</a:t>
            </a:r>
            <a:r>
              <a:rPr lang="zh-TW" altLang="en-US" sz="4000" dirty="0">
                <a:solidFill>
                  <a:srgbClr val="C00000"/>
                </a:solidFill>
              </a:rPr>
              <a:t>去除</a:t>
            </a:r>
            <a:r>
              <a:rPr lang="zh-TW" altLang="zh-TW" sz="4000" dirty="0">
                <a:solidFill>
                  <a:srgbClr val="C00000"/>
                </a:solidFill>
              </a:rPr>
              <a:t>雜質</a:t>
            </a:r>
            <a:r>
              <a:rPr lang="zh-TW" altLang="zh-TW" sz="4000" dirty="0">
                <a:solidFill>
                  <a:srgbClr val="FFFF00"/>
                </a:solidFill>
              </a:rPr>
              <a:t>。</a:t>
            </a:r>
            <a:endParaRPr lang="en-US" altLang="zh-TW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92100"/>
            <a:ext cx="8472518" cy="1384300"/>
          </a:xfrm>
        </p:spPr>
        <p:txBody>
          <a:bodyPr/>
          <a:lstStyle/>
          <a:p>
            <a:r>
              <a:rPr lang="zh-TW" altLang="en-US" sz="4000" b="1" dirty="0" smtClean="0"/>
              <a:t>  </a:t>
            </a:r>
            <a:r>
              <a:rPr lang="zh-TW" altLang="en-US" b="1" dirty="0" smtClean="0">
                <a:solidFill>
                  <a:srgbClr val="FF3300"/>
                </a:solidFill>
              </a:rPr>
              <a:t>觀察過濾後的水和可喝的水差別</a:t>
            </a:r>
            <a:r>
              <a:rPr lang="zh-TW" altLang="en-US" b="1" dirty="0" smtClean="0"/>
              <a:t> </a:t>
            </a:r>
            <a:endParaRPr lang="zh-TW" altLang="en-US" b="1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sz="4400" dirty="0" smtClean="0">
                <a:solidFill>
                  <a:srgbClr val="FFFF00"/>
                </a:solidFill>
              </a:rPr>
              <a:t> 我們</a:t>
            </a:r>
            <a:r>
              <a:rPr lang="zh-TW" altLang="en-US" sz="4400" dirty="0">
                <a:solidFill>
                  <a:srgbClr val="FFFF00"/>
                </a:solidFill>
              </a:rPr>
              <a:t>濾過的水雖然比原本的沙泥混合水乾淨多了，</a:t>
            </a:r>
            <a:r>
              <a:rPr lang="zh-TW" altLang="en-US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但離可以飲用的標準還差得遠</a:t>
            </a:r>
            <a:r>
              <a:rPr lang="zh-TW" altLang="en-US" sz="4400" dirty="0">
                <a:solidFill>
                  <a:srgbClr val="FFFF00"/>
                </a:solidFill>
              </a:rPr>
              <a:t>。因為</a:t>
            </a:r>
            <a:r>
              <a:rPr lang="zh-TW" altLang="en-US" sz="4400" u="sng" dirty="0">
                <a:solidFill>
                  <a:srgbClr val="FFFF00"/>
                </a:solidFill>
              </a:rPr>
              <a:t>我們濾出的水是土黃色偏透明</a:t>
            </a:r>
            <a:r>
              <a:rPr lang="zh-TW" altLang="en-US" sz="4400" dirty="0">
                <a:solidFill>
                  <a:srgbClr val="FFFF00"/>
                </a:solidFill>
              </a:rPr>
              <a:t>的，可喝的水應該是</a:t>
            </a:r>
            <a:r>
              <a:rPr lang="zh-TW" altLang="en-US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透明純淨</a:t>
            </a:r>
            <a:r>
              <a:rPr lang="zh-TW" altLang="en-US" sz="4400" dirty="0">
                <a:solidFill>
                  <a:srgbClr val="FFFF00"/>
                </a:solidFill>
              </a:rPr>
              <a:t>的</a:t>
            </a:r>
            <a:r>
              <a:rPr lang="zh-TW" altLang="en-US" sz="4400" dirty="0" smtClean="0">
                <a:solidFill>
                  <a:srgbClr val="FFFF00"/>
                </a:solidFill>
              </a:rPr>
              <a:t>。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5" name="Rectangle 21"/>
          <p:cNvSpPr>
            <a:spLocks noGrp="1" noChangeArrowheads="1"/>
          </p:cNvSpPr>
          <p:nvPr>
            <p:ph type="body" sz="half" idx="2"/>
          </p:nvPr>
        </p:nvSpPr>
        <p:spPr>
          <a:xfrm>
            <a:off x="5143504" y="2786058"/>
            <a:ext cx="3614734" cy="1714512"/>
          </a:xfrm>
        </p:spPr>
        <p:txBody>
          <a:bodyPr/>
          <a:lstStyle/>
          <a:p>
            <a:pPr algn="just">
              <a:buNone/>
            </a:pPr>
            <a:r>
              <a:rPr lang="zh-TW" altLang="en-US" sz="4000" dirty="0" smtClean="0">
                <a:solidFill>
                  <a:srgbClr val="FFFF00"/>
                </a:solidFill>
              </a:rPr>
              <a:t>  這</a:t>
            </a:r>
            <a:r>
              <a:rPr lang="zh-TW" altLang="en-US" sz="4000" dirty="0">
                <a:solidFill>
                  <a:srgbClr val="FFFF00"/>
                </a:solidFill>
              </a:rPr>
              <a:t>是我們所使用的濾水裝置</a:t>
            </a:r>
          </a:p>
        </p:txBody>
      </p:sp>
      <p:pic>
        <p:nvPicPr>
          <p:cNvPr id="52247" name="Picture 23" descr="DSC0686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571480"/>
            <a:ext cx="4286280" cy="564360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-1179513"/>
            <a:ext cx="8229600" cy="1384301"/>
          </a:xfrm>
        </p:spPr>
        <p:txBody>
          <a:bodyPr/>
          <a:lstStyle/>
          <a:p>
            <a:r>
              <a:rPr lang="en-US" altLang="zh-TW"/>
              <a:t> </a:t>
            </a: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5286380" y="785794"/>
            <a:ext cx="3636993" cy="5381641"/>
          </a:xfrm>
        </p:spPr>
        <p:txBody>
          <a:bodyPr/>
          <a:lstStyle/>
          <a:p>
            <a:pPr>
              <a:buNone/>
            </a:pPr>
            <a:r>
              <a:rPr lang="zh-TW" altLang="en-US" sz="3600" dirty="0" smtClean="0">
                <a:solidFill>
                  <a:srgbClr val="FFFF00"/>
                </a:solidFill>
              </a:rPr>
              <a:t>  左邊</a:t>
            </a:r>
            <a:r>
              <a:rPr lang="zh-TW" altLang="en-US" sz="3600" dirty="0">
                <a:solidFill>
                  <a:srgbClr val="FFFF00"/>
                </a:solidFill>
              </a:rPr>
              <a:t>黃色標籤燒杯是沒濾過的水，右邊白色標籤的是使用濾水器濾過的水。由此可見，濾水器可以將大部分的雜質過濾掉。 </a:t>
            </a:r>
          </a:p>
        </p:txBody>
      </p:sp>
      <p:pic>
        <p:nvPicPr>
          <p:cNvPr id="37899" name="Picture 11" descr="DSC0688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642918"/>
            <a:ext cx="4643470" cy="5500726"/>
          </a:xfrm>
          <a:noFill/>
          <a:ln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  <p:bldP spid="3789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-1108075"/>
            <a:ext cx="8229600" cy="1384300"/>
          </a:xfrm>
        </p:spPr>
        <p:txBody>
          <a:bodyPr/>
          <a:lstStyle/>
          <a:p>
            <a:r>
              <a:rPr lang="en-US" altLang="zh-TW"/>
              <a:t>  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86380" y="1142984"/>
            <a:ext cx="3714776" cy="4714908"/>
          </a:xfrm>
        </p:spPr>
        <p:txBody>
          <a:bodyPr/>
          <a:lstStyle/>
          <a:p>
            <a:pPr>
              <a:buNone/>
            </a:pPr>
            <a:r>
              <a:rPr lang="zh-TW" altLang="en-US" sz="4000" b="1" dirty="0" smtClean="0">
                <a:solidFill>
                  <a:srgbClr val="FFFF00"/>
                </a:solidFill>
              </a:rPr>
              <a:t>  </a:t>
            </a:r>
            <a:r>
              <a:rPr lang="zh-TW" altLang="en-US" sz="4000" dirty="0" smtClean="0">
                <a:solidFill>
                  <a:srgbClr val="FFFF00"/>
                </a:solidFill>
              </a:rPr>
              <a:t>錐</a:t>
            </a:r>
            <a:r>
              <a:rPr lang="zh-TW" altLang="en-US" sz="4000" dirty="0">
                <a:solidFill>
                  <a:srgbClr val="FFFF00"/>
                </a:solidFill>
              </a:rPr>
              <a:t>型瓶是第二次濾過的，可以知道濾水器把沙子、雜質都去除掉了，變土黃色偏透明。 </a:t>
            </a:r>
          </a:p>
        </p:txBody>
      </p:sp>
      <p:pic>
        <p:nvPicPr>
          <p:cNvPr id="40967" name="Picture 7" descr="DSC070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7" y="714356"/>
            <a:ext cx="4857784" cy="5429288"/>
          </a:xfrm>
          <a:noFill/>
          <a:ln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-1684338"/>
            <a:ext cx="8229600" cy="1384300"/>
          </a:xfrm>
        </p:spPr>
        <p:txBody>
          <a:bodyPr/>
          <a:lstStyle/>
          <a:p>
            <a:r>
              <a:rPr lang="en-US" altLang="zh-TW"/>
              <a:t>  </a:t>
            </a:r>
          </a:p>
        </p:txBody>
      </p:sp>
      <p:sp>
        <p:nvSpPr>
          <p:cNvPr id="30740" name="Rectangle 20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357298"/>
            <a:ext cx="4038600" cy="3881444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4000" dirty="0"/>
              <a:t>  </a:t>
            </a:r>
            <a:r>
              <a:rPr lang="zh-TW" altLang="en-US" sz="4000" dirty="0">
                <a:solidFill>
                  <a:srgbClr val="FFFF00"/>
                </a:solidFill>
              </a:rPr>
              <a:t>這是自製的濾水器，但將乾淨的水倒入沙泥混合液中濾過後卻更髒，所以失敗了。</a:t>
            </a:r>
          </a:p>
        </p:txBody>
      </p:sp>
      <p:pic>
        <p:nvPicPr>
          <p:cNvPr id="30741" name="Picture 21" descr="DSC0678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1" y="428604"/>
            <a:ext cx="4500595" cy="5857916"/>
          </a:xfrm>
          <a:noFill/>
          <a:ln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4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10252841" cy="599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827213"/>
            <a:ext cx="8229600" cy="1384300"/>
          </a:xfrm>
        </p:spPr>
        <p:txBody>
          <a:bodyPr/>
          <a:lstStyle/>
          <a:p>
            <a:r>
              <a:rPr lang="en-US" altLang="zh-TW" dirty="0"/>
              <a:t>   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00694" y="785794"/>
            <a:ext cx="3494117" cy="3879857"/>
          </a:xfrm>
        </p:spPr>
        <p:txBody>
          <a:bodyPr/>
          <a:lstStyle/>
          <a:p>
            <a:pPr>
              <a:buNone/>
            </a:pPr>
            <a:r>
              <a:rPr lang="zh-TW" altLang="en-US" sz="4000" b="1" dirty="0" smtClean="0">
                <a:solidFill>
                  <a:srgbClr val="FFFF00"/>
                </a:solidFill>
              </a:rPr>
              <a:t>  </a:t>
            </a:r>
            <a:r>
              <a:rPr lang="zh-TW" altLang="en-US" sz="4000" dirty="0" smtClean="0">
                <a:solidFill>
                  <a:srgbClr val="FFFF00"/>
                </a:solidFill>
              </a:rPr>
              <a:t>黑色</a:t>
            </a:r>
            <a:r>
              <a:rPr lang="zh-TW" altLang="zh-TW" sz="4000" dirty="0">
                <a:solidFill>
                  <a:srgbClr val="FFFF00"/>
                </a:solidFill>
              </a:rPr>
              <a:t>顆粒狀物品</a:t>
            </a:r>
            <a:r>
              <a:rPr lang="zh-TW" altLang="en-US" sz="4000" dirty="0" smtClean="0">
                <a:solidFill>
                  <a:srgbClr val="FFFF00"/>
                </a:solidFill>
              </a:rPr>
              <a:t>就是活性碳。但</a:t>
            </a:r>
            <a:r>
              <a:rPr lang="zh-TW" altLang="en-US" sz="4000" dirty="0">
                <a:solidFill>
                  <a:srgbClr val="FFFF00"/>
                </a:solidFill>
              </a:rPr>
              <a:t>我們找不出該</a:t>
            </a:r>
            <a:r>
              <a:rPr lang="zh-TW" altLang="en-US" sz="4000" dirty="0" smtClean="0">
                <a:solidFill>
                  <a:srgbClr val="FFFF00"/>
                </a:solidFill>
              </a:rPr>
              <a:t>怎麼將它拿出包裝後又順利使用它將</a:t>
            </a:r>
            <a:r>
              <a:rPr lang="zh-TW" altLang="en-US" sz="4000" dirty="0">
                <a:solidFill>
                  <a:srgbClr val="FFFF00"/>
                </a:solidFill>
              </a:rPr>
              <a:t>水</a:t>
            </a:r>
            <a:r>
              <a:rPr lang="zh-TW" altLang="en-US" sz="4000" dirty="0" smtClean="0">
                <a:solidFill>
                  <a:srgbClr val="FFFF00"/>
                </a:solidFill>
              </a:rPr>
              <a:t>濾乾淨</a:t>
            </a:r>
            <a:r>
              <a:rPr lang="zh-TW" altLang="en-US" sz="4000" b="1" dirty="0" smtClean="0">
                <a:solidFill>
                  <a:srgbClr val="FFFF00"/>
                </a:solidFill>
              </a:rPr>
              <a:t> 。</a:t>
            </a:r>
            <a:endParaRPr lang="zh-TW" altLang="en-US" sz="4000" b="1" dirty="0">
              <a:solidFill>
                <a:srgbClr val="FFFF00"/>
              </a:solidFill>
            </a:endParaRPr>
          </a:p>
        </p:txBody>
      </p:sp>
      <p:pic>
        <p:nvPicPr>
          <p:cNvPr id="43015" name="Picture 7" descr="DSC070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7" y="571480"/>
            <a:ext cx="4929222" cy="5715040"/>
          </a:xfrm>
          <a:noFill/>
          <a:ln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472" y="2214554"/>
            <a:ext cx="8229600" cy="1384300"/>
          </a:xfrm>
        </p:spPr>
        <p:txBody>
          <a:bodyPr/>
          <a:lstStyle/>
          <a:p>
            <a:pPr algn="ctr"/>
            <a:r>
              <a:rPr lang="zh-TW" altLang="en-US" sz="11000" b="1" dirty="0" smtClean="0"/>
              <a:t>結    論</a:t>
            </a:r>
            <a:endParaRPr lang="zh-TW" altLang="en-US" sz="1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85728"/>
            <a:ext cx="8229600" cy="1384300"/>
          </a:xfrm>
        </p:spPr>
        <p:txBody>
          <a:bodyPr/>
          <a:lstStyle/>
          <a:p>
            <a:pPr marL="1117600" indent="-1117600" algn="ctr"/>
            <a:r>
              <a:rPr lang="zh-TW" altLang="en-US" sz="8000" b="1" dirty="0">
                <a:solidFill>
                  <a:srgbClr val="FF3300"/>
                </a:solidFill>
              </a:rPr>
              <a:t>為什麼要濾水？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905000"/>
            <a:ext cx="8501122" cy="4114800"/>
          </a:xfrm>
        </p:spPr>
        <p:txBody>
          <a:bodyPr/>
          <a:lstStyle/>
          <a:p>
            <a:pPr>
              <a:buNone/>
            </a:pPr>
            <a:r>
              <a:rPr lang="zh-TW" altLang="en-US" sz="4000" b="1" dirty="0" smtClean="0">
                <a:solidFill>
                  <a:srgbClr val="FFFF00"/>
                </a:solidFill>
              </a:rPr>
              <a:t>  </a:t>
            </a:r>
            <a:r>
              <a:rPr lang="zh-TW" altLang="en-US" sz="4400" dirty="0" smtClean="0">
                <a:solidFill>
                  <a:srgbClr val="FFFF00"/>
                </a:solidFill>
              </a:rPr>
              <a:t>因為</a:t>
            </a:r>
            <a:r>
              <a:rPr lang="zh-TW" altLang="en-US" sz="4400" dirty="0">
                <a:solidFill>
                  <a:srgbClr val="FFFF00"/>
                </a:solidFill>
              </a:rPr>
              <a:t>我們的生活中有</a:t>
            </a:r>
            <a:r>
              <a:rPr lang="zh-TW" altLang="en-US" sz="4400" dirty="0" smtClean="0">
                <a:solidFill>
                  <a:srgbClr val="FFFF00"/>
                </a:solidFill>
              </a:rPr>
              <a:t>許多污染弄髒我們</a:t>
            </a:r>
            <a:r>
              <a:rPr lang="zh-TW" altLang="en-US" sz="4400" dirty="0">
                <a:solidFill>
                  <a:srgbClr val="FFFF00"/>
                </a:solidFill>
              </a:rPr>
              <a:t>的水源，使我們喝的</a:t>
            </a:r>
            <a:r>
              <a:rPr lang="zh-TW" altLang="en-US" sz="4400" dirty="0" smtClean="0">
                <a:solidFill>
                  <a:srgbClr val="FFFF00"/>
                </a:solidFill>
              </a:rPr>
              <a:t>水含有會危害健康的物質。因此我們可以藉著濾水程序使</a:t>
            </a:r>
            <a:r>
              <a:rPr lang="zh-TW" altLang="en-US" sz="4400" dirty="0">
                <a:solidFill>
                  <a:srgbClr val="FFFF00"/>
                </a:solidFill>
              </a:rPr>
              <a:t>水</a:t>
            </a:r>
            <a:r>
              <a:rPr lang="zh-TW" altLang="en-US" sz="4400" dirty="0" smtClean="0">
                <a:solidFill>
                  <a:srgbClr val="FFFF00"/>
                </a:solidFill>
              </a:rPr>
              <a:t>變得更乾淨、適合人們飲用。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857364"/>
            <a:ext cx="8286808" cy="468153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TW" dirty="0"/>
              <a:t> </a:t>
            </a:r>
            <a:r>
              <a:rPr lang="zh-TW" altLang="en-US" sz="4000" dirty="0" smtClean="0">
                <a:solidFill>
                  <a:srgbClr val="FFFF00"/>
                </a:solidFill>
              </a:rPr>
              <a:t>我們每天</a:t>
            </a:r>
            <a:r>
              <a:rPr lang="zh-TW" altLang="en-US" sz="4000" dirty="0">
                <a:solidFill>
                  <a:srgbClr val="FFFF00"/>
                </a:solidFill>
              </a:rPr>
              <a:t>要喝</a:t>
            </a:r>
            <a:r>
              <a:rPr lang="zh-TW" altLang="en-US" sz="4000" dirty="0" smtClean="0">
                <a:solidFill>
                  <a:srgbClr val="FFFF00"/>
                </a:solidFill>
              </a:rPr>
              <a:t>許多水，</a:t>
            </a:r>
            <a:r>
              <a:rPr lang="zh-TW" alt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如果喝進身體的水是髒的、裡面有許多的細菌</a:t>
            </a:r>
            <a:r>
              <a:rPr lang="zh-TW" altLang="en-US" sz="4000" dirty="0" smtClean="0">
                <a:solidFill>
                  <a:srgbClr val="FFFF00"/>
                </a:solidFill>
              </a:rPr>
              <a:t>的話</a:t>
            </a:r>
            <a:r>
              <a:rPr lang="zh-TW" altLang="en-US" sz="4000" dirty="0">
                <a:solidFill>
                  <a:srgbClr val="FFFF00"/>
                </a:solidFill>
              </a:rPr>
              <a:t>，我們將會非常容易生病</a:t>
            </a:r>
            <a:r>
              <a:rPr lang="zh-TW" altLang="en-US" sz="4000" dirty="0" smtClean="0">
                <a:solidFill>
                  <a:srgbClr val="FFFF00"/>
                </a:solidFill>
              </a:rPr>
              <a:t>。</a:t>
            </a:r>
            <a:endParaRPr lang="en-US" altLang="zh-TW" sz="40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4000" dirty="0" smtClean="0">
                <a:solidFill>
                  <a:srgbClr val="FFFF00"/>
                </a:solidFill>
              </a:rPr>
              <a:t>為了</a:t>
            </a:r>
            <a:r>
              <a:rPr lang="zh-TW" altLang="en-US" sz="4000" dirty="0">
                <a:solidFill>
                  <a:srgbClr val="FFFF00"/>
                </a:solidFill>
              </a:rPr>
              <a:t>遠離疾病，</a:t>
            </a:r>
            <a:r>
              <a:rPr lang="zh-TW" altLang="en-US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飲用水的清潔與否就變成很重要的事了</a:t>
            </a:r>
            <a:r>
              <a:rPr lang="zh-TW" altLang="en-US" sz="4000" dirty="0">
                <a:solidFill>
                  <a:srgbClr val="FFFF00"/>
                </a:solidFill>
              </a:rPr>
              <a:t>！因此，我們想要在專題研究課做簡易的濾水器，讓髒水可以變乾淨。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8000" b="1" dirty="0">
                <a:solidFill>
                  <a:srgbClr val="FF3300"/>
                </a:solidFill>
              </a:rPr>
              <a:t>研究動機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17600" indent="-1117600" algn="ctr"/>
            <a:r>
              <a:rPr lang="zh-TW" altLang="en-US" sz="6600" b="1" dirty="0">
                <a:solidFill>
                  <a:srgbClr val="FF3300"/>
                </a:solidFill>
              </a:rPr>
              <a:t>濾水器的原理及</a:t>
            </a:r>
            <a:r>
              <a:rPr lang="zh-TW" altLang="en-US" sz="6600" b="1" dirty="0" smtClean="0">
                <a:solidFill>
                  <a:srgbClr val="FF3300"/>
                </a:solidFill>
              </a:rPr>
              <a:t>構造</a:t>
            </a:r>
            <a:endParaRPr lang="zh-TW" altLang="en-US" sz="6600" b="1" dirty="0">
              <a:solidFill>
                <a:srgbClr val="FF33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2000240"/>
            <a:ext cx="8572592" cy="4114800"/>
          </a:xfrm>
        </p:spPr>
        <p:txBody>
          <a:bodyPr/>
          <a:lstStyle/>
          <a:p>
            <a:pPr>
              <a:buNone/>
            </a:pPr>
            <a:r>
              <a:rPr lang="zh-TW" altLang="en-US" sz="4000" b="1" dirty="0" smtClean="0">
                <a:solidFill>
                  <a:srgbClr val="FFFF00"/>
                </a:solidFill>
              </a:rPr>
              <a:t>  </a:t>
            </a:r>
            <a:r>
              <a:rPr lang="zh-TW" altLang="en-US" sz="5400" dirty="0" smtClean="0">
                <a:solidFill>
                  <a:srgbClr val="FFFF00"/>
                </a:solidFill>
              </a:rPr>
              <a:t>濾水器利用</a:t>
            </a:r>
            <a:r>
              <a:rPr lang="zh-TW" altLang="en-US" sz="5400" dirty="0">
                <a:solidFill>
                  <a:srgbClr val="FFFF00"/>
                </a:solidFill>
              </a:rPr>
              <a:t>活性碳、矽藻土、濾布</a:t>
            </a:r>
            <a:r>
              <a:rPr lang="zh-TW" altLang="en-US" sz="5400" dirty="0" smtClean="0">
                <a:solidFill>
                  <a:srgbClr val="FFFF00"/>
                </a:solidFill>
              </a:rPr>
              <a:t>等濾材，將水中的雜質和微小細菌去除掉。</a:t>
            </a:r>
            <a:endParaRPr lang="zh-TW" altLang="en-US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17600" indent="-1117600" algn="ctr"/>
            <a:r>
              <a:rPr lang="zh-TW" altLang="en-US" sz="6600" b="1" dirty="0">
                <a:solidFill>
                  <a:srgbClr val="FF3300"/>
                </a:solidFill>
              </a:rPr>
              <a:t>觀察過濾後的水</a:t>
            </a:r>
            <a:r>
              <a:rPr lang="zh-TW" altLang="en-US" sz="6600" b="1" dirty="0" smtClean="0">
                <a:solidFill>
                  <a:srgbClr val="FF3300"/>
                </a:solidFill>
              </a:rPr>
              <a:t>和</a:t>
            </a:r>
            <a:r>
              <a:rPr lang="en-US" altLang="zh-TW" sz="6600" b="1" dirty="0" smtClean="0">
                <a:solidFill>
                  <a:srgbClr val="FF3300"/>
                </a:solidFill>
              </a:rPr>
              <a:t/>
            </a:r>
            <a:br>
              <a:rPr lang="en-US" altLang="zh-TW" sz="6600" b="1" dirty="0" smtClean="0">
                <a:solidFill>
                  <a:srgbClr val="FF3300"/>
                </a:solidFill>
              </a:rPr>
            </a:br>
            <a:r>
              <a:rPr lang="zh-TW" altLang="en-US" sz="6600" b="1" dirty="0" smtClean="0">
                <a:solidFill>
                  <a:srgbClr val="FF3300"/>
                </a:solidFill>
              </a:rPr>
              <a:t>可飲用水的差別</a:t>
            </a:r>
            <a:endParaRPr lang="zh-TW" altLang="en-US" sz="6600" b="1" dirty="0">
              <a:solidFill>
                <a:srgbClr val="FF33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071678"/>
            <a:ext cx="8443914" cy="4114800"/>
          </a:xfrm>
        </p:spPr>
        <p:txBody>
          <a:bodyPr/>
          <a:lstStyle/>
          <a:p>
            <a:pPr>
              <a:buNone/>
            </a:pPr>
            <a:r>
              <a:rPr lang="zh-TW" altLang="en-US" sz="4000" b="1" dirty="0" smtClean="0">
                <a:solidFill>
                  <a:srgbClr val="FFFF00"/>
                </a:solidFill>
              </a:rPr>
              <a:t>  </a:t>
            </a:r>
            <a:r>
              <a:rPr lang="zh-TW" altLang="en-US" sz="4000" dirty="0" smtClean="0">
                <a:solidFill>
                  <a:srgbClr val="FFFF00"/>
                </a:solidFill>
              </a:rPr>
              <a:t>我們</a:t>
            </a:r>
            <a:r>
              <a:rPr lang="zh-TW" altLang="en-US" sz="4000" dirty="0">
                <a:solidFill>
                  <a:srgbClr val="FFFF00"/>
                </a:solidFill>
              </a:rPr>
              <a:t>濾過的水</a:t>
            </a:r>
            <a:r>
              <a:rPr lang="zh-TW" altLang="en-US" sz="4000" dirty="0" smtClean="0">
                <a:solidFill>
                  <a:srgbClr val="FFFF00"/>
                </a:solidFill>
              </a:rPr>
              <a:t>和可飲用</a:t>
            </a:r>
            <a:r>
              <a:rPr lang="zh-TW" altLang="en-US" sz="4000" dirty="0">
                <a:solidFill>
                  <a:srgbClr val="FFFF00"/>
                </a:solidFill>
              </a:rPr>
              <a:t>的水有很大的</a:t>
            </a:r>
            <a:r>
              <a:rPr lang="zh-TW" altLang="en-US" sz="4000" dirty="0" smtClean="0">
                <a:solidFill>
                  <a:srgbClr val="FFFF00"/>
                </a:solidFill>
              </a:rPr>
              <a:t>差別：我們</a:t>
            </a:r>
            <a:r>
              <a:rPr lang="zh-TW" altLang="en-US" sz="4000" dirty="0">
                <a:solidFill>
                  <a:srgbClr val="FFFF00"/>
                </a:solidFill>
              </a:rPr>
              <a:t>濾的水還是黃黃的，而可以喝的水</a:t>
            </a:r>
            <a:r>
              <a:rPr lang="zh-TW" altLang="en-US" sz="4000" dirty="0" smtClean="0">
                <a:solidFill>
                  <a:srgbClr val="FFFF00"/>
                </a:solidFill>
              </a:rPr>
              <a:t>應該是完全清澈透明的。看來我們的實驗成果和一般的過濾水依然有</a:t>
            </a:r>
            <a:r>
              <a:rPr lang="zh-TW" altLang="en-US" sz="4000" dirty="0">
                <a:solidFill>
                  <a:srgbClr val="FFFF00"/>
                </a:solidFill>
              </a:rPr>
              <a:t>很大的差別，所以，</a:t>
            </a:r>
            <a:r>
              <a:rPr lang="zh-TW" altLang="en-US" sz="4000" dirty="0" smtClean="0">
                <a:solidFill>
                  <a:srgbClr val="FFFF00"/>
                </a:solidFill>
              </a:rPr>
              <a:t>我們的過濾實驗失敗了，因為濾出來的水根本沒人敢喝</a:t>
            </a:r>
            <a:r>
              <a:rPr lang="zh-TW" altLang="en-US" sz="4000" dirty="0">
                <a:solidFill>
                  <a:srgbClr val="FFFF00"/>
                </a:solidFill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85728"/>
            <a:ext cx="8229600" cy="1384300"/>
          </a:xfrm>
        </p:spPr>
        <p:txBody>
          <a:bodyPr/>
          <a:lstStyle/>
          <a:p>
            <a:pPr marL="1117600" indent="-1117600" algn="ctr"/>
            <a:r>
              <a:rPr lang="zh-TW" altLang="en-US" sz="8000" b="1" dirty="0" smtClean="0">
                <a:solidFill>
                  <a:srgbClr val="FF3300"/>
                </a:solidFill>
              </a:rPr>
              <a:t>濾水的奧秘</a:t>
            </a:r>
            <a:endParaRPr lang="zh-TW" altLang="en-US" sz="8000" b="1" dirty="0">
              <a:solidFill>
                <a:srgbClr val="FF330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4488"/>
            <a:ext cx="9001156" cy="4114800"/>
          </a:xfrm>
        </p:spPr>
        <p:txBody>
          <a:bodyPr/>
          <a:lstStyle/>
          <a:p>
            <a:pPr>
              <a:buNone/>
            </a:pPr>
            <a:r>
              <a:rPr lang="zh-TW" altLang="en-US" sz="4000" dirty="0" smtClean="0">
                <a:solidFill>
                  <a:srgbClr val="FFFF00"/>
                </a:solidFill>
              </a:rPr>
              <a:t>  </a:t>
            </a:r>
            <a:r>
              <a:rPr lang="zh-TW" altLang="zh-TW" sz="4000" dirty="0" smtClean="0">
                <a:solidFill>
                  <a:srgbClr val="FFFF00"/>
                </a:solidFill>
              </a:rPr>
              <a:t>如何使用簡易</a:t>
            </a:r>
            <a:r>
              <a:rPr lang="zh-TW" altLang="zh-TW" sz="4000" dirty="0">
                <a:solidFill>
                  <a:srgbClr val="FFFF00"/>
                </a:solidFill>
              </a:rPr>
              <a:t>的器材</a:t>
            </a:r>
            <a:r>
              <a:rPr lang="zh-TW" altLang="zh-TW" sz="4000" dirty="0" smtClean="0">
                <a:solidFill>
                  <a:srgbClr val="FFFF00"/>
                </a:solidFill>
              </a:rPr>
              <a:t>，將</a:t>
            </a:r>
            <a:r>
              <a:rPr lang="zh-TW" altLang="zh-TW" sz="4000" dirty="0">
                <a:solidFill>
                  <a:srgbClr val="FFFF00"/>
                </a:solidFill>
              </a:rPr>
              <a:t>原本不能喝的生水，搖身一變成為喝了也不會有負擔的</a:t>
            </a:r>
            <a:r>
              <a:rPr lang="zh-TW" altLang="zh-TW" sz="4000" dirty="0" smtClean="0">
                <a:solidFill>
                  <a:srgbClr val="FFFF00"/>
                </a:solidFill>
              </a:rPr>
              <a:t>飲用水</a:t>
            </a:r>
            <a:r>
              <a:rPr lang="zh-TW" altLang="en-US" sz="4000" dirty="0" smtClean="0">
                <a:solidFill>
                  <a:srgbClr val="FFFF00"/>
                </a:solidFill>
              </a:rPr>
              <a:t>？</a:t>
            </a:r>
            <a:r>
              <a:rPr lang="zh-TW" altLang="zh-TW" sz="4000" dirty="0" smtClean="0">
                <a:solidFill>
                  <a:srgbClr val="FFFF00"/>
                </a:solidFill>
              </a:rPr>
              <a:t>我們</a:t>
            </a:r>
            <a:r>
              <a:rPr lang="zh-TW" altLang="zh-TW" sz="4000" dirty="0">
                <a:solidFill>
                  <a:srgbClr val="FFFF00"/>
                </a:solidFill>
              </a:rPr>
              <a:t>試</a:t>
            </a:r>
            <a:r>
              <a:rPr lang="zh-TW" altLang="zh-TW" sz="4000" dirty="0" smtClean="0">
                <a:solidFill>
                  <a:srgbClr val="FFFF00"/>
                </a:solidFill>
              </a:rPr>
              <a:t>過很多方法，</a:t>
            </a:r>
            <a:r>
              <a:rPr lang="zh-TW" altLang="en-US" sz="4000" dirty="0" smtClean="0">
                <a:solidFill>
                  <a:srgbClr val="FFFF00"/>
                </a:solidFill>
              </a:rPr>
              <a:t>不僅</a:t>
            </a:r>
            <a:r>
              <a:rPr lang="zh-TW" altLang="zh-TW" sz="4000" dirty="0" smtClean="0">
                <a:solidFill>
                  <a:srgbClr val="FFFF00"/>
                </a:solidFill>
              </a:rPr>
              <a:t>無法</a:t>
            </a:r>
            <a:r>
              <a:rPr lang="zh-TW" altLang="en-US" sz="4000" dirty="0" smtClean="0">
                <a:solidFill>
                  <a:srgbClr val="FFFF00"/>
                </a:solidFill>
              </a:rPr>
              <a:t>使</a:t>
            </a:r>
            <a:r>
              <a:rPr lang="zh-TW" altLang="zh-TW" sz="4000" dirty="0" smtClean="0">
                <a:solidFill>
                  <a:srgbClr val="FFFF00"/>
                </a:solidFill>
              </a:rPr>
              <a:t>水變得更乾淨，</a:t>
            </a:r>
            <a:r>
              <a:rPr lang="zh-TW" altLang="en-US" sz="4000" dirty="0" smtClean="0">
                <a:solidFill>
                  <a:srgbClr val="FFFF00"/>
                </a:solidFill>
              </a:rPr>
              <a:t>卻</a:t>
            </a:r>
            <a:r>
              <a:rPr lang="zh-TW" altLang="zh-TW" sz="4000" dirty="0" smtClean="0">
                <a:solidFill>
                  <a:srgbClr val="FFFF00"/>
                </a:solidFill>
              </a:rPr>
              <a:t>反而</a:t>
            </a:r>
            <a:r>
              <a:rPr lang="zh-TW" altLang="zh-TW" sz="4000" dirty="0">
                <a:solidFill>
                  <a:srgbClr val="FFFF00"/>
                </a:solidFill>
              </a:rPr>
              <a:t>將乾淨的水用髒</a:t>
            </a:r>
            <a:r>
              <a:rPr lang="zh-TW" altLang="zh-TW" sz="4000" dirty="0" smtClean="0">
                <a:solidFill>
                  <a:srgbClr val="FFFF00"/>
                </a:solidFill>
              </a:rPr>
              <a:t>了</a:t>
            </a:r>
            <a:r>
              <a:rPr lang="zh-TW" altLang="en-US" sz="4000" dirty="0" smtClean="0">
                <a:solidFill>
                  <a:srgbClr val="FFFF00"/>
                </a:solidFill>
              </a:rPr>
              <a:t>。</a:t>
            </a:r>
            <a:r>
              <a:rPr lang="zh-TW" altLang="zh-TW" sz="4000" dirty="0" smtClean="0">
                <a:solidFill>
                  <a:srgbClr val="FFFF00"/>
                </a:solidFill>
              </a:rPr>
              <a:t>這</a:t>
            </a:r>
            <a:r>
              <a:rPr lang="zh-TW" altLang="zh-TW" sz="4000" dirty="0">
                <a:solidFill>
                  <a:srgbClr val="FFFF00"/>
                </a:solidFill>
              </a:rPr>
              <a:t>才</a:t>
            </a:r>
            <a:r>
              <a:rPr lang="zh-TW" altLang="zh-TW" sz="4000" dirty="0" smtClean="0">
                <a:solidFill>
                  <a:srgbClr val="FFFF00"/>
                </a:solidFill>
              </a:rPr>
              <a:t>知道製作濾水器</a:t>
            </a:r>
            <a:r>
              <a:rPr lang="zh-TW" altLang="en-US" sz="4000" dirty="0" smtClean="0">
                <a:solidFill>
                  <a:srgbClr val="FFFF00"/>
                </a:solidFill>
              </a:rPr>
              <a:t>一點都</a:t>
            </a:r>
            <a:r>
              <a:rPr lang="zh-TW" altLang="zh-TW" sz="4000" dirty="0" smtClean="0">
                <a:solidFill>
                  <a:srgbClr val="FFFF00"/>
                </a:solidFill>
              </a:rPr>
              <a:t>不簡單。</a:t>
            </a:r>
            <a:r>
              <a:rPr lang="zh-TW" altLang="zh-TW" sz="4000" dirty="0">
                <a:solidFill>
                  <a:srgbClr val="FFFF00"/>
                </a:solidFill>
              </a:rPr>
              <a:t>看來</a:t>
            </a:r>
            <a:r>
              <a:rPr lang="zh-TW" altLang="zh-TW" sz="4000" dirty="0" smtClean="0">
                <a:solidFill>
                  <a:srgbClr val="FFFF00"/>
                </a:solidFill>
              </a:rPr>
              <a:t>這次</a:t>
            </a:r>
            <a:r>
              <a:rPr lang="zh-TW" altLang="zh-TW" sz="4000" dirty="0">
                <a:solidFill>
                  <a:srgbClr val="FFFF00"/>
                </a:solidFill>
              </a:rPr>
              <a:t>所查的</a:t>
            </a:r>
            <a:r>
              <a:rPr lang="zh-TW" altLang="zh-TW" sz="4000" dirty="0" smtClean="0">
                <a:solidFill>
                  <a:srgbClr val="FFFF00"/>
                </a:solidFill>
              </a:rPr>
              <a:t>資料</a:t>
            </a:r>
            <a:r>
              <a:rPr lang="zh-TW" altLang="en-US" sz="4000" dirty="0" smtClean="0">
                <a:solidFill>
                  <a:srgbClr val="FFFF00"/>
                </a:solidFill>
              </a:rPr>
              <a:t>和找的</a:t>
            </a:r>
            <a:r>
              <a:rPr lang="zh-TW" altLang="zh-TW" sz="4000" dirty="0" smtClean="0">
                <a:solidFill>
                  <a:srgbClr val="FFFF00"/>
                </a:solidFill>
              </a:rPr>
              <a:t>材料</a:t>
            </a:r>
            <a:r>
              <a:rPr lang="zh-TW" altLang="en-US" sz="4000" dirty="0" smtClean="0">
                <a:solidFill>
                  <a:srgbClr val="FFFF00"/>
                </a:solidFill>
              </a:rPr>
              <a:t>都</a:t>
            </a:r>
            <a:r>
              <a:rPr lang="zh-TW" altLang="zh-TW" sz="4000" dirty="0" smtClean="0">
                <a:solidFill>
                  <a:srgbClr val="FFFF00"/>
                </a:solidFill>
              </a:rPr>
              <a:t>不夠</a:t>
            </a:r>
            <a:r>
              <a:rPr lang="zh-TW" altLang="en-US" sz="4000" dirty="0" smtClean="0">
                <a:solidFill>
                  <a:srgbClr val="FFFF00"/>
                </a:solidFill>
              </a:rPr>
              <a:t>解開濾水的奧秘</a:t>
            </a:r>
            <a:r>
              <a:rPr lang="zh-TW" altLang="zh-TW" sz="4000" dirty="0" smtClean="0">
                <a:solidFill>
                  <a:srgbClr val="FFFF00"/>
                </a:solidFill>
              </a:rPr>
              <a:t>。</a:t>
            </a:r>
            <a:endParaRPr lang="zh-TW" alt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229600" cy="1384300"/>
          </a:xfrm>
        </p:spPr>
        <p:txBody>
          <a:bodyPr/>
          <a:lstStyle/>
          <a:p>
            <a:pPr marL="1117600" indent="-1117600" algn="ctr"/>
            <a:r>
              <a:rPr lang="zh-TW" altLang="en-US" sz="8000" b="1" dirty="0" smtClean="0">
                <a:solidFill>
                  <a:srgbClr val="FF3300"/>
                </a:solidFill>
              </a:rPr>
              <a:t>心  得</a:t>
            </a:r>
            <a:endParaRPr lang="zh-TW" altLang="en-US" sz="8000" b="1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500174"/>
            <a:ext cx="8786874" cy="4114800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66FF66"/>
                </a:solidFill>
              </a:rPr>
              <a:t>張維文</a:t>
            </a:r>
            <a:endParaRPr lang="zh-TW" altLang="en-US" sz="4000" b="1" dirty="0">
              <a:solidFill>
                <a:srgbClr val="66FF66"/>
              </a:solidFill>
            </a:endParaRPr>
          </a:p>
          <a:p>
            <a:pPr>
              <a:buNone/>
            </a:pPr>
            <a:r>
              <a:rPr lang="zh-TW" altLang="en-US" sz="4000" b="1" dirty="0" smtClean="0">
                <a:solidFill>
                  <a:srgbClr val="FFFF00"/>
                </a:solidFill>
              </a:rPr>
              <a:t>  </a:t>
            </a:r>
            <a:r>
              <a:rPr lang="zh-TW" altLang="en-US" sz="4000" dirty="0" smtClean="0">
                <a:solidFill>
                  <a:srgbClr val="FFFF00"/>
                </a:solidFill>
              </a:rPr>
              <a:t>這次專題研究，</a:t>
            </a:r>
            <a:r>
              <a:rPr lang="zh-TW" altLang="en-US" sz="4000" dirty="0">
                <a:solidFill>
                  <a:srgbClr val="FFFF00"/>
                </a:solidFill>
              </a:rPr>
              <a:t>我了解了濾水器的構造和功能。雖然我們設計的實驗並沒完全的成功，水也沒有濾乾淨</a:t>
            </a:r>
            <a:r>
              <a:rPr lang="zh-TW" altLang="en-US" sz="4000" dirty="0" smtClean="0">
                <a:solidFill>
                  <a:srgbClr val="FFFF00"/>
                </a:solidFill>
              </a:rPr>
              <a:t>，並沒有辦法照原先</a:t>
            </a:r>
            <a:r>
              <a:rPr lang="zh-TW" altLang="en-US" sz="4000" dirty="0">
                <a:solidFill>
                  <a:srgbClr val="FFFF00"/>
                </a:solidFill>
              </a:rPr>
              <a:t>計畫的那樣將髒水濾成可以喝的水。但是，我</a:t>
            </a:r>
            <a:r>
              <a:rPr lang="zh-TW" altLang="en-US" sz="4000" dirty="0" smtClean="0">
                <a:solidFill>
                  <a:srgbClr val="FFFF00"/>
                </a:solidFill>
              </a:rPr>
              <a:t>知道了水</a:t>
            </a:r>
            <a:r>
              <a:rPr lang="zh-TW" altLang="en-US" sz="4000" dirty="0">
                <a:solidFill>
                  <a:srgbClr val="FFFF00"/>
                </a:solidFill>
              </a:rPr>
              <a:t>對人體健康的影響。相信我以後可以從失敗中學習經驗與教訓，下次再來！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17600" indent="-1117600" algn="ctr"/>
            <a:r>
              <a:rPr lang="zh-TW" altLang="en-US" sz="8000" b="1" dirty="0" smtClean="0">
                <a:solidFill>
                  <a:srgbClr val="FF3300"/>
                </a:solidFill>
              </a:rPr>
              <a:t>心  得</a:t>
            </a:r>
            <a:endParaRPr lang="zh-TW" altLang="en-US" sz="8000" b="1" dirty="0">
              <a:solidFill>
                <a:srgbClr val="FF330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571612"/>
            <a:ext cx="8715436" cy="4114800"/>
          </a:xfrm>
        </p:spPr>
        <p:txBody>
          <a:bodyPr/>
          <a:lstStyle/>
          <a:p>
            <a:r>
              <a:rPr lang="zh-TW" altLang="en-US" sz="4000" b="1" dirty="0">
                <a:solidFill>
                  <a:srgbClr val="66FF66"/>
                </a:solidFill>
              </a:rPr>
              <a:t>許丞</a:t>
            </a:r>
            <a:r>
              <a:rPr lang="zh-TW" altLang="en-US" sz="4000" b="1" dirty="0" smtClean="0">
                <a:solidFill>
                  <a:srgbClr val="66FF66"/>
                </a:solidFill>
              </a:rPr>
              <a:t>文</a:t>
            </a:r>
            <a:endParaRPr lang="zh-TW" altLang="en-US" sz="40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TW" altLang="en-US" sz="3600" dirty="0" smtClean="0">
                <a:solidFill>
                  <a:srgbClr val="FFFF00"/>
                </a:solidFill>
              </a:rPr>
              <a:t>  這次</a:t>
            </a:r>
            <a:r>
              <a:rPr lang="zh-TW" altLang="en-US" sz="3600" dirty="0">
                <a:solidFill>
                  <a:srgbClr val="FFFF00"/>
                </a:solidFill>
              </a:rPr>
              <a:t>的實驗讓我了解到濾水器的功能、結構、製作方法</a:t>
            </a:r>
            <a:r>
              <a:rPr lang="en-US" altLang="zh-TW" sz="3600" dirty="0">
                <a:solidFill>
                  <a:srgbClr val="FFFF00"/>
                </a:solidFill>
              </a:rPr>
              <a:t>……</a:t>
            </a:r>
            <a:r>
              <a:rPr lang="zh-TW" altLang="en-US" sz="3600" dirty="0">
                <a:solidFill>
                  <a:srgbClr val="FFFF00"/>
                </a:solidFill>
              </a:rPr>
              <a:t>等，使我對濾水器有了更進一步的認識。雖然這次的實驗因為水不是濾得很乾淨而不算成功。假如以後還有人要以這個主題做研究，還希望能在器材準備和蒐集資料上多下功夫，才有機會做出更精良的濾水器。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63" y="2143125"/>
            <a:ext cx="8229600" cy="1384300"/>
          </a:xfrm>
        </p:spPr>
        <p:txBody>
          <a:bodyPr/>
          <a:lstStyle/>
          <a:p>
            <a:pPr algn="ctr" eaLnBrk="1" hangingPunct="1"/>
            <a:r>
              <a:rPr lang="zh-TW" altLang="en-US" sz="15000" b="1" dirty="0" smtClean="0"/>
              <a:t>有獎徵答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 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TW" sz="5400" dirty="0" smtClean="0"/>
              <a:t>1.</a:t>
            </a:r>
            <a:r>
              <a:rPr lang="zh-TW" altLang="en-US" sz="5400" dirty="0" smtClean="0"/>
              <a:t>請問水在人體中大約佔百分之多少</a:t>
            </a:r>
            <a:r>
              <a:rPr lang="en-US" altLang="zh-TW" sz="5400" dirty="0" smtClean="0"/>
              <a:t>?</a:t>
            </a:r>
          </a:p>
          <a:p>
            <a:pPr eaLnBrk="1" hangingPunct="1">
              <a:buFontTx/>
              <a:buNone/>
              <a:defRPr/>
            </a:pPr>
            <a:endParaRPr lang="en-US" altLang="zh-TW" sz="5400" dirty="0" smtClean="0"/>
          </a:p>
          <a:p>
            <a:pPr eaLnBrk="1" hangingPunct="1">
              <a:buFontTx/>
              <a:buNone/>
              <a:defRPr/>
            </a:pPr>
            <a:r>
              <a:rPr lang="zh-TW" altLang="en-US" sz="5400" b="1" dirty="0" smtClean="0">
                <a:solidFill>
                  <a:srgbClr val="FFC000"/>
                </a:solidFill>
                <a:effectLst/>
                <a:latin typeface="新細明體" pitchFamily="18" charset="-120"/>
                <a:ea typeface="新細明體" pitchFamily="18" charset="-120"/>
              </a:rPr>
              <a:t>答</a:t>
            </a:r>
            <a:r>
              <a:rPr lang="en-US" altLang="zh-TW" sz="5400" b="1" dirty="0" smtClean="0">
                <a:solidFill>
                  <a:srgbClr val="FFC000"/>
                </a:solidFill>
                <a:effectLst/>
                <a:latin typeface="新細明體" pitchFamily="18" charset="-120"/>
                <a:ea typeface="新細明體" pitchFamily="18" charset="-120"/>
              </a:rPr>
              <a:t>:</a:t>
            </a:r>
            <a:r>
              <a:rPr lang="zh-TW" altLang="en-US" sz="5400" b="1" dirty="0" smtClean="0">
                <a:solidFill>
                  <a:srgbClr val="FFC000"/>
                </a:solidFill>
                <a:effectLst/>
                <a:latin typeface="新細明體" pitchFamily="18" charset="-120"/>
                <a:ea typeface="新細明體" pitchFamily="18" charset="-120"/>
              </a:rPr>
              <a:t>百分之七十。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472" y="1357298"/>
            <a:ext cx="8229600" cy="31432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54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2.</a:t>
            </a:r>
            <a:r>
              <a:rPr lang="zh-TW" altLang="en-US" sz="54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濾水器的用途是將髒水裡的哪些物質去除掉</a:t>
            </a:r>
            <a:r>
              <a:rPr lang="en-US" altLang="zh-TW" sz="54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?</a:t>
            </a:r>
            <a:r>
              <a:rPr lang="zh-TW" altLang="en-US" sz="54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請至少說出三種。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282" y="4929188"/>
            <a:ext cx="8715436" cy="1285894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TW" altLang="en-US" sz="5400" b="1" dirty="0" smtClean="0">
                <a:solidFill>
                  <a:srgbClr val="FFC000"/>
                </a:solidFill>
                <a:effectLst/>
                <a:latin typeface="新細明體" pitchFamily="18" charset="-120"/>
                <a:ea typeface="新細明體" pitchFamily="18" charset="-120"/>
              </a:rPr>
              <a:t>答</a:t>
            </a:r>
            <a:r>
              <a:rPr lang="en-US" altLang="zh-TW" sz="5400" b="1" dirty="0" smtClean="0">
                <a:solidFill>
                  <a:srgbClr val="FFC000"/>
                </a:solidFill>
                <a:effectLst/>
                <a:latin typeface="新細明體" pitchFamily="18" charset="-120"/>
                <a:ea typeface="新細明體" pitchFamily="18" charset="-120"/>
              </a:rPr>
              <a:t>:</a:t>
            </a:r>
            <a:r>
              <a:rPr lang="zh-TW" altLang="en-US" sz="5400" b="1" dirty="0" smtClean="0">
                <a:solidFill>
                  <a:srgbClr val="FFC000"/>
                </a:solidFill>
                <a:effectLst/>
                <a:latin typeface="新細明體" pitchFamily="18" charset="-120"/>
                <a:ea typeface="新細明體" pitchFamily="18" charset="-120"/>
              </a:rPr>
              <a:t>雜質、濁度、色度、臭味等物質</a:t>
            </a:r>
            <a:r>
              <a:rPr lang="zh-TW" altLang="en-US" sz="4000" b="1" dirty="0" smtClean="0">
                <a:solidFill>
                  <a:srgbClr val="FFFF00"/>
                </a:solidFill>
                <a:effectLst/>
                <a:latin typeface="新細明體" pitchFamily="18" charset="-120"/>
                <a:ea typeface="新細明體" pitchFamily="18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2382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TW" sz="5400" dirty="0" smtClean="0"/>
              <a:t>3.</a:t>
            </a:r>
            <a:r>
              <a:rPr lang="zh-TW" altLang="en-US" sz="5400" dirty="0" smtClean="0"/>
              <a:t>請問濾水器中三種主要濾材為何</a:t>
            </a:r>
            <a:r>
              <a:rPr lang="en-US" altLang="zh-TW" sz="5400" dirty="0" smtClean="0"/>
              <a:t>?</a:t>
            </a:r>
            <a:endParaRPr lang="zh-TW" altLang="en-US" sz="5400" dirty="0" smtClean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500063" y="4286250"/>
            <a:ext cx="8229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zh-TW" alt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新細明體" pitchFamily="18" charset="-120"/>
              </a:rPr>
              <a:t>答</a:t>
            </a:r>
            <a:r>
              <a:rPr lang="en-US" altLang="zh-TW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新細明體" pitchFamily="18" charset="-120"/>
              </a:rPr>
              <a:t>:</a:t>
            </a:r>
            <a:r>
              <a:rPr lang="zh-TW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活性碳</a:t>
            </a:r>
            <a:r>
              <a:rPr lang="zh-TW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新細明體" pitchFamily="18" charset="-120"/>
              </a:rPr>
              <a:t>、</a:t>
            </a:r>
            <a:r>
              <a:rPr lang="zh-TW" alt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新細明體" pitchFamily="18" charset="-120"/>
              </a:rPr>
              <a:t>矽藻土</a:t>
            </a:r>
            <a:r>
              <a:rPr lang="zh-TW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新細明體" pitchFamily="18" charset="-120"/>
              </a:rPr>
              <a:t>、</a:t>
            </a:r>
            <a:r>
              <a:rPr lang="zh-TW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濾布</a:t>
            </a:r>
            <a:endParaRPr lang="zh-TW" altLang="en-US" sz="54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28596" y="1643050"/>
            <a:ext cx="821537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woPt" dir="t"/>
            </a:scene3d>
            <a:sp3d extrusionH="76200" contourW="25400" prstMaterial="metal">
              <a:extrusionClr>
                <a:srgbClr val="FFC000"/>
              </a:extrusionClr>
              <a:contourClr>
                <a:schemeClr val="bg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-US" altLang="zh-TW" sz="1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</a:t>
            </a:r>
            <a:r>
              <a:rPr lang="en-US" altLang="zh-TW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altLang="zh-TW" sz="1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End</a:t>
            </a:r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342928" y="4071942"/>
            <a:ext cx="8229600" cy="1384300"/>
          </a:xfrm>
        </p:spPr>
        <p:txBody>
          <a:bodyPr/>
          <a:lstStyle/>
          <a:p>
            <a:pPr algn="ctr" eaLnBrk="1" hangingPunct="1"/>
            <a:r>
              <a:rPr lang="zh-TW" altLang="en-US" sz="9600" b="1" dirty="0" smtClean="0"/>
              <a:t>敬請指教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95288" y="220503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12800" indent="-812800">
              <a:spcBef>
                <a:spcPct val="20000"/>
              </a:spcBef>
              <a:buClr>
                <a:schemeClr val="hlink"/>
              </a:buClr>
              <a:buSzPct val="120000"/>
            </a:pPr>
            <a:endParaRPr lang="zh-TW" altLang="zh-TW" sz="32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1384300"/>
          </a:xfrm>
        </p:spPr>
        <p:txBody>
          <a:bodyPr/>
          <a:lstStyle/>
          <a:p>
            <a:pPr algn="ctr"/>
            <a:r>
              <a:rPr lang="zh-TW" altLang="en-US" sz="8000" b="1" dirty="0">
                <a:solidFill>
                  <a:srgbClr val="FF3300"/>
                </a:solidFill>
              </a:rPr>
              <a:t>研究目的</a:t>
            </a: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42844" y="2357430"/>
            <a:ext cx="8786874" cy="208915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TW" dirty="0">
                <a:solidFill>
                  <a:srgbClr val="66FF66"/>
                </a:solidFill>
              </a:rPr>
              <a:t>   </a:t>
            </a:r>
            <a:r>
              <a:rPr lang="zh-TW" altLang="en-US" sz="5400" dirty="0">
                <a:solidFill>
                  <a:srgbClr val="FFFF00"/>
                </a:solidFill>
              </a:rPr>
              <a:t>找出濾水器將髒水變乾淨的原理，並探索其中的奧秘</a:t>
            </a:r>
          </a:p>
          <a:p>
            <a:pPr algn="ctr"/>
            <a:endParaRPr lang="en-US" altLang="zh-TW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2071678"/>
            <a:ext cx="8001056" cy="3524264"/>
          </a:xfrm>
        </p:spPr>
        <p:txBody>
          <a:bodyPr/>
          <a:lstStyle/>
          <a:p>
            <a:pPr marL="812800" indent="-812800">
              <a:buFont typeface="Arial" charset="0"/>
              <a:buChar char="ђ"/>
            </a:pPr>
            <a:r>
              <a:rPr lang="zh-TW" altLang="en-US" sz="5000" dirty="0">
                <a:solidFill>
                  <a:srgbClr val="FFFF00"/>
                </a:solidFill>
              </a:rPr>
              <a:t>為什麼要濾水</a:t>
            </a:r>
          </a:p>
          <a:p>
            <a:pPr marL="812800" indent="-812800">
              <a:buFont typeface="Arial" charset="0"/>
              <a:buChar char="ђ"/>
            </a:pPr>
            <a:r>
              <a:rPr lang="zh-TW" altLang="en-US" sz="5000" dirty="0">
                <a:solidFill>
                  <a:srgbClr val="FFFF00"/>
                </a:solidFill>
              </a:rPr>
              <a:t>濾水器的原理及構造</a:t>
            </a:r>
          </a:p>
          <a:p>
            <a:pPr marL="812800" indent="-812800">
              <a:buFont typeface="Arial" charset="0"/>
              <a:buChar char="ђ"/>
            </a:pPr>
            <a:r>
              <a:rPr lang="zh-TW" altLang="en-US" sz="5000" dirty="0">
                <a:solidFill>
                  <a:srgbClr val="FFFF00"/>
                </a:solidFill>
              </a:rPr>
              <a:t>觀察過濾後的水和可飲用的水差別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zh-TW" altLang="en-US" sz="8000" b="1" dirty="0">
                <a:solidFill>
                  <a:srgbClr val="FF3300"/>
                </a:solidFill>
              </a:rPr>
              <a:t>研究問題與方向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8000" b="1" dirty="0">
                <a:solidFill>
                  <a:srgbClr val="FF3300"/>
                </a:solidFill>
              </a:rPr>
              <a:t>研究器材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04" y="2143116"/>
            <a:ext cx="6000792" cy="4114800"/>
          </a:xfrm>
        </p:spPr>
        <p:txBody>
          <a:bodyPr/>
          <a:lstStyle/>
          <a:p>
            <a:r>
              <a:rPr lang="zh-TW" altLang="en-US" sz="4800" b="1" dirty="0" smtClean="0">
                <a:solidFill>
                  <a:srgbClr val="FFFF00"/>
                </a:solidFill>
              </a:rPr>
              <a:t>瓶子</a:t>
            </a:r>
            <a:r>
              <a:rPr lang="zh-TW" altLang="en-US" sz="4800" b="1" dirty="0">
                <a:solidFill>
                  <a:srgbClr val="FFFF00"/>
                </a:solidFill>
              </a:rPr>
              <a:t>：</a:t>
            </a:r>
            <a:r>
              <a:rPr lang="en-US" altLang="zh-TW" sz="4800" dirty="0">
                <a:solidFill>
                  <a:srgbClr val="FFFF00"/>
                </a:solidFill>
              </a:rPr>
              <a:t>250</a:t>
            </a:r>
            <a:r>
              <a:rPr lang="zh-TW" altLang="en-US" sz="4800" dirty="0">
                <a:solidFill>
                  <a:srgbClr val="FFFF00"/>
                </a:solidFill>
              </a:rPr>
              <a:t>毫升</a:t>
            </a:r>
          </a:p>
          <a:p>
            <a:r>
              <a:rPr lang="zh-TW" altLang="en-US" sz="4800" b="1" dirty="0">
                <a:solidFill>
                  <a:srgbClr val="FFFF00"/>
                </a:solidFill>
              </a:rPr>
              <a:t>泥土：</a:t>
            </a:r>
            <a:r>
              <a:rPr lang="en-US" altLang="zh-TW" sz="4800" dirty="0">
                <a:solidFill>
                  <a:srgbClr val="FFFF00"/>
                </a:solidFill>
              </a:rPr>
              <a:t>350</a:t>
            </a:r>
            <a:r>
              <a:rPr lang="zh-TW" altLang="en-US" sz="4800" dirty="0">
                <a:solidFill>
                  <a:srgbClr val="FFFF00"/>
                </a:solidFill>
              </a:rPr>
              <a:t>公克</a:t>
            </a:r>
          </a:p>
          <a:p>
            <a:r>
              <a:rPr lang="zh-TW" altLang="en-US" sz="4800" b="1" dirty="0">
                <a:solidFill>
                  <a:srgbClr val="FFFF00"/>
                </a:solidFill>
              </a:rPr>
              <a:t>沙子：</a:t>
            </a:r>
            <a:r>
              <a:rPr lang="en-US" altLang="zh-TW" sz="4800" dirty="0">
                <a:solidFill>
                  <a:srgbClr val="FFFF00"/>
                </a:solidFill>
              </a:rPr>
              <a:t>270</a:t>
            </a:r>
            <a:r>
              <a:rPr lang="zh-TW" altLang="en-US" sz="4800" dirty="0">
                <a:solidFill>
                  <a:srgbClr val="FFFF00"/>
                </a:solidFill>
              </a:rPr>
              <a:t>公克</a:t>
            </a:r>
          </a:p>
          <a:p>
            <a:r>
              <a:rPr lang="zh-TW" altLang="en-US" sz="4800" b="1" dirty="0">
                <a:solidFill>
                  <a:srgbClr val="FFFF00"/>
                </a:solidFill>
              </a:rPr>
              <a:t>濾</a:t>
            </a:r>
            <a:r>
              <a:rPr lang="zh-TW" altLang="en-US" sz="4800" b="1" dirty="0" smtClean="0">
                <a:solidFill>
                  <a:srgbClr val="FFFF00"/>
                </a:solidFill>
              </a:rPr>
              <a:t>網：</a:t>
            </a:r>
            <a:r>
              <a:rPr lang="zh-TW" altLang="en-US" sz="4800" dirty="0">
                <a:solidFill>
                  <a:srgbClr val="FFFF00"/>
                </a:solidFill>
              </a:rPr>
              <a:t> </a:t>
            </a:r>
            <a:r>
              <a:rPr lang="en-US" altLang="zh-TW" sz="4800" dirty="0">
                <a:solidFill>
                  <a:srgbClr val="FFFF00"/>
                </a:solidFill>
              </a:rPr>
              <a:t>4</a:t>
            </a:r>
            <a:r>
              <a:rPr lang="zh-TW" altLang="en-US" sz="4800" dirty="0">
                <a:solidFill>
                  <a:srgbClr val="FFFF00"/>
                </a:solidFill>
              </a:rPr>
              <a:t>個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472" y="2214554"/>
            <a:ext cx="8229600" cy="1384300"/>
          </a:xfrm>
        </p:spPr>
        <p:txBody>
          <a:bodyPr/>
          <a:lstStyle/>
          <a:p>
            <a:pPr algn="ctr"/>
            <a:r>
              <a:rPr lang="zh-TW" altLang="en-US" sz="9600" b="1" dirty="0"/>
              <a:t>研究內容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229600" cy="1384300"/>
          </a:xfrm>
        </p:spPr>
        <p:txBody>
          <a:bodyPr/>
          <a:lstStyle/>
          <a:p>
            <a:pPr marL="1117600" indent="-1117600" algn="ctr"/>
            <a:r>
              <a:rPr lang="zh-TW" altLang="en-US" sz="7200" b="1" dirty="0" smtClean="0">
                <a:solidFill>
                  <a:srgbClr val="FF3300"/>
                </a:solidFill>
              </a:rPr>
              <a:t>為什麼</a:t>
            </a:r>
            <a:r>
              <a:rPr lang="zh-TW" altLang="en-US" sz="7200" b="1" dirty="0">
                <a:solidFill>
                  <a:srgbClr val="FF3300"/>
                </a:solidFill>
              </a:rPr>
              <a:t>要濾水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000240"/>
            <a:ext cx="8715436" cy="4114800"/>
          </a:xfrm>
        </p:spPr>
        <p:txBody>
          <a:bodyPr/>
          <a:lstStyle/>
          <a:p>
            <a:pPr marL="812800" indent="-812800">
              <a:lnSpc>
                <a:spcPct val="80000"/>
              </a:lnSpc>
              <a:buFont typeface="Wingdings" pitchFamily="2" charset="2"/>
              <a:buChar char="Ø"/>
            </a:pPr>
            <a:r>
              <a:rPr lang="zh-TW" altLang="zh-TW" sz="3800" dirty="0">
                <a:solidFill>
                  <a:srgbClr val="FFFF00"/>
                </a:solidFill>
              </a:rPr>
              <a:t>我們的體內有很多水</a:t>
            </a:r>
            <a:r>
              <a:rPr lang="en-US" altLang="zh-TW" sz="3800" dirty="0">
                <a:solidFill>
                  <a:srgbClr val="FFFF00"/>
                </a:solidFill>
              </a:rPr>
              <a:t>(</a:t>
            </a:r>
            <a:r>
              <a:rPr lang="zh-TW" altLang="en-US" sz="3800" dirty="0">
                <a:solidFill>
                  <a:srgbClr val="FFFF00"/>
                </a:solidFill>
              </a:rPr>
              <a:t>佔</a:t>
            </a:r>
            <a:r>
              <a:rPr lang="en-US" altLang="zh-TW" sz="3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70</a:t>
            </a:r>
            <a:r>
              <a:rPr lang="zh-TW" altLang="zh-TW" sz="3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％</a:t>
            </a:r>
            <a:r>
              <a:rPr lang="zh-TW" altLang="zh-TW" sz="3800" dirty="0">
                <a:solidFill>
                  <a:srgbClr val="FFFF00"/>
                </a:solidFill>
              </a:rPr>
              <a:t>以上</a:t>
            </a:r>
            <a:r>
              <a:rPr lang="en-US" altLang="zh-TW" sz="3800" dirty="0">
                <a:solidFill>
                  <a:srgbClr val="FFFF00"/>
                </a:solidFill>
              </a:rPr>
              <a:t>)</a:t>
            </a:r>
            <a:r>
              <a:rPr lang="zh-TW" altLang="zh-TW" sz="3800" dirty="0">
                <a:solidFill>
                  <a:srgbClr val="FFFF00"/>
                </a:solidFill>
              </a:rPr>
              <a:t>，</a:t>
            </a:r>
            <a:r>
              <a:rPr lang="zh-TW" altLang="en-US" sz="3800" dirty="0">
                <a:solidFill>
                  <a:srgbClr val="FFFF00"/>
                </a:solidFill>
              </a:rPr>
              <a:t>水雖然可以促進</a:t>
            </a:r>
            <a:r>
              <a:rPr lang="zh-TW" altLang="zh-TW" sz="3800" dirty="0">
                <a:solidFill>
                  <a:srgbClr val="FFFF00"/>
                </a:solidFill>
              </a:rPr>
              <a:t>新陳代謝作用</a:t>
            </a:r>
            <a:r>
              <a:rPr lang="zh-TW" altLang="en-US" sz="3800" dirty="0">
                <a:solidFill>
                  <a:srgbClr val="FFFF00"/>
                </a:solidFill>
              </a:rPr>
              <a:t>，</a:t>
            </a:r>
            <a:r>
              <a:rPr lang="zh-TW" altLang="en-US" sz="3800" u="sng" dirty="0">
                <a:solidFill>
                  <a:srgbClr val="FFFF00"/>
                </a:solidFill>
              </a:rPr>
              <a:t>幫助</a:t>
            </a:r>
            <a:r>
              <a:rPr lang="zh-TW" altLang="zh-TW" sz="3800" u="sng" dirty="0">
                <a:solidFill>
                  <a:srgbClr val="FFFF00"/>
                </a:solidFill>
              </a:rPr>
              <a:t>我們將</a:t>
            </a:r>
            <a:r>
              <a:rPr lang="zh-TW" altLang="en-US" sz="3800" u="sng" dirty="0">
                <a:solidFill>
                  <a:srgbClr val="FFFF00"/>
                </a:solidFill>
              </a:rPr>
              <a:t>體內有害的物質</a:t>
            </a:r>
            <a:r>
              <a:rPr lang="zh-TW" altLang="zh-TW" sz="3800" u="sng" dirty="0">
                <a:solidFill>
                  <a:srgbClr val="FFFF00"/>
                </a:solidFill>
              </a:rPr>
              <a:t>排出體</a:t>
            </a:r>
            <a:r>
              <a:rPr lang="zh-TW" altLang="en-US" sz="3800" u="sng" dirty="0">
                <a:solidFill>
                  <a:srgbClr val="FFFF00"/>
                </a:solidFill>
              </a:rPr>
              <a:t>外</a:t>
            </a:r>
            <a:r>
              <a:rPr lang="zh-TW" altLang="zh-TW" sz="3800" dirty="0" smtClean="0">
                <a:solidFill>
                  <a:srgbClr val="FFFF00"/>
                </a:solidFill>
              </a:rPr>
              <a:t>。</a:t>
            </a:r>
            <a:endParaRPr lang="en-US" altLang="zh-TW" sz="3800" dirty="0" smtClean="0">
              <a:solidFill>
                <a:srgbClr val="FFFF00"/>
              </a:solidFill>
            </a:endParaRPr>
          </a:p>
          <a:p>
            <a:pPr marL="812800" indent="-812800">
              <a:lnSpc>
                <a:spcPct val="80000"/>
              </a:lnSpc>
              <a:buNone/>
            </a:pPr>
            <a:endParaRPr lang="en-US" altLang="zh-TW" sz="3800" dirty="0">
              <a:solidFill>
                <a:srgbClr val="FFFF00"/>
              </a:solidFill>
            </a:endParaRPr>
          </a:p>
          <a:p>
            <a:pPr marL="812800" indent="-812800">
              <a:lnSpc>
                <a:spcPct val="80000"/>
              </a:lnSpc>
              <a:buFont typeface="Wingdings" pitchFamily="2" charset="2"/>
              <a:buChar char="Ø"/>
            </a:pPr>
            <a:r>
              <a:rPr lang="zh-TW" altLang="zh-TW" sz="3800" dirty="0">
                <a:solidFill>
                  <a:srgbClr val="FFFF00"/>
                </a:solidFill>
              </a:rPr>
              <a:t>但是隨著時代科技的進步，</a:t>
            </a:r>
            <a:r>
              <a:rPr lang="zh-TW" altLang="en-US" sz="3800" dirty="0">
                <a:solidFill>
                  <a:srgbClr val="FFFF00"/>
                </a:solidFill>
              </a:rPr>
              <a:t>人們的生活週遭充斥更多的污染，</a:t>
            </a:r>
            <a:r>
              <a:rPr lang="zh-TW" altLang="zh-TW" sz="3800" dirty="0">
                <a:solidFill>
                  <a:srgbClr val="FFFF00"/>
                </a:solidFill>
              </a:rPr>
              <a:t>工廠</a:t>
            </a:r>
            <a:r>
              <a:rPr lang="zh-TW" altLang="en-US" sz="3800" dirty="0">
                <a:solidFill>
                  <a:srgbClr val="FFFF00"/>
                </a:solidFill>
              </a:rPr>
              <a:t>廢</a:t>
            </a:r>
            <a:r>
              <a:rPr lang="zh-TW" altLang="zh-TW" sz="3800" dirty="0">
                <a:solidFill>
                  <a:srgbClr val="FFFF00"/>
                </a:solidFill>
              </a:rPr>
              <a:t>水和各種不同的汙染源侵襲了河流湖泊，</a:t>
            </a:r>
            <a:r>
              <a:rPr lang="zh-TW" altLang="zh-TW" sz="3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使人們很容易因水汙染而產生疾病</a:t>
            </a:r>
            <a:r>
              <a:rPr lang="zh-TW" altLang="en-US" sz="3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、喪失寶貴的健康</a:t>
            </a:r>
            <a:r>
              <a:rPr lang="zh-TW" altLang="zh-TW" sz="3800" dirty="0" smtClean="0">
                <a:solidFill>
                  <a:srgbClr val="FFFF00"/>
                </a:solidFill>
              </a:rPr>
              <a:t>。</a:t>
            </a:r>
            <a:endParaRPr lang="en-US" altLang="zh-TW" sz="3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229600" cy="1384300"/>
          </a:xfrm>
        </p:spPr>
        <p:txBody>
          <a:bodyPr/>
          <a:lstStyle/>
          <a:p>
            <a:pPr marL="1117600" indent="-1117600" algn="ctr"/>
            <a:r>
              <a:rPr lang="zh-TW" altLang="en-US" sz="7200" b="1" dirty="0" smtClean="0">
                <a:solidFill>
                  <a:srgbClr val="FF3300"/>
                </a:solidFill>
              </a:rPr>
              <a:t>為什麼</a:t>
            </a:r>
            <a:r>
              <a:rPr lang="zh-TW" altLang="en-US" sz="7200" b="1" dirty="0">
                <a:solidFill>
                  <a:srgbClr val="FF3300"/>
                </a:solidFill>
              </a:rPr>
              <a:t>要濾水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71678"/>
            <a:ext cx="9144000" cy="2214578"/>
          </a:xfrm>
        </p:spPr>
        <p:txBody>
          <a:bodyPr/>
          <a:lstStyle/>
          <a:p>
            <a:pPr marL="812800" indent="-812800">
              <a:lnSpc>
                <a:spcPct val="80000"/>
              </a:lnSpc>
              <a:buNone/>
            </a:pPr>
            <a:r>
              <a:rPr lang="zh-TW" altLang="en-US" sz="5400" dirty="0" smtClean="0">
                <a:solidFill>
                  <a:srgbClr val="FFFF00"/>
                </a:solidFill>
              </a:rPr>
              <a:t>    </a:t>
            </a:r>
            <a:r>
              <a:rPr lang="zh-TW" altLang="zh-TW" sz="5400" dirty="0" smtClean="0">
                <a:solidFill>
                  <a:srgbClr val="FFFF00"/>
                </a:solidFill>
              </a:rPr>
              <a:t>所以</a:t>
            </a:r>
            <a:r>
              <a:rPr lang="zh-TW" altLang="zh-TW" sz="5400" dirty="0">
                <a:solidFill>
                  <a:srgbClr val="FFFF00"/>
                </a:solidFill>
              </a:rPr>
              <a:t>為了達到飲用乾淨水的目的，</a:t>
            </a:r>
            <a:r>
              <a:rPr lang="zh-TW" altLang="zh-TW" sz="5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適當的將水過濾到適合飲用的程度</a:t>
            </a:r>
            <a:r>
              <a:rPr lang="zh-TW" altLang="zh-TW" sz="5400" dirty="0">
                <a:solidFill>
                  <a:srgbClr val="FFFF00"/>
                </a:solidFill>
              </a:rPr>
              <a:t>，便成了刻不容緩的課題</a:t>
            </a:r>
            <a:r>
              <a:rPr lang="zh-TW" altLang="zh-TW" sz="5400" dirty="0" smtClean="0">
                <a:solidFill>
                  <a:srgbClr val="FFFF00"/>
                </a:solidFill>
              </a:rPr>
              <a:t>。</a:t>
            </a:r>
            <a:r>
              <a:rPr lang="zh-TW" altLang="en-US" sz="5400" dirty="0" smtClean="0"/>
              <a:t>    </a:t>
            </a:r>
            <a:endParaRPr lang="zh-TW" altLang="en-US" sz="54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17600" indent="-1117600" algn="ctr"/>
            <a:r>
              <a:rPr lang="zh-TW" altLang="en-US" sz="5400" b="1" dirty="0" smtClean="0">
                <a:solidFill>
                  <a:srgbClr val="FF3300"/>
                </a:solidFill>
              </a:rPr>
              <a:t>濾水器</a:t>
            </a:r>
            <a:r>
              <a:rPr lang="zh-TW" altLang="en-US" sz="5400" b="1" dirty="0">
                <a:solidFill>
                  <a:srgbClr val="FF3300"/>
                </a:solidFill>
              </a:rPr>
              <a:t>的原理及</a:t>
            </a:r>
            <a:r>
              <a:rPr lang="zh-TW" altLang="en-US" sz="5400" b="1" dirty="0" smtClean="0">
                <a:solidFill>
                  <a:srgbClr val="FF3300"/>
                </a:solidFill>
              </a:rPr>
              <a:t>構造</a:t>
            </a:r>
            <a:endParaRPr lang="zh-TW" altLang="en-US" sz="40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zh-TW" altLang="en-US" sz="4800" dirty="0" smtClean="0">
                <a:solidFill>
                  <a:srgbClr val="FFFF00"/>
                </a:solidFill>
              </a:rPr>
              <a:t> 濾水器</a:t>
            </a:r>
            <a:r>
              <a:rPr lang="zh-TW" altLang="zh-TW" sz="4800" dirty="0">
                <a:solidFill>
                  <a:srgbClr val="FFFF00"/>
                </a:solidFill>
              </a:rPr>
              <a:t>以過濾功能為主，</a:t>
            </a:r>
            <a:r>
              <a:rPr lang="zh-TW" altLang="en-US" sz="4800" dirty="0">
                <a:solidFill>
                  <a:srgbClr val="FFFF00"/>
                </a:solidFill>
              </a:rPr>
              <a:t>能</a:t>
            </a:r>
            <a:r>
              <a:rPr lang="zh-TW" alt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將</a:t>
            </a:r>
            <a:r>
              <a:rPr lang="zh-TW" altLang="en-US"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髒水裡的</a:t>
            </a:r>
            <a:r>
              <a:rPr lang="zh-TW" altLang="en-US" sz="48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雜質、濁度</a:t>
            </a:r>
            <a:r>
              <a:rPr lang="zh-TW" altLang="en-US" sz="48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、</a:t>
            </a:r>
            <a:r>
              <a:rPr lang="zh-TW" altLang="zh-TW" sz="48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部分色度、臭味物質</a:t>
            </a:r>
            <a:r>
              <a:rPr lang="zh-TW" alt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等</a:t>
            </a:r>
            <a:r>
              <a:rPr lang="zh-TW" altLang="en-US"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去除掉</a:t>
            </a:r>
            <a:r>
              <a:rPr lang="zh-TW" altLang="en-US" sz="4800" dirty="0">
                <a:solidFill>
                  <a:srgbClr val="FFFF00"/>
                </a:solidFill>
              </a:rPr>
              <a:t>，它的</a:t>
            </a:r>
            <a:r>
              <a:rPr lang="zh-TW" altLang="zh-TW" sz="4800" dirty="0">
                <a:solidFill>
                  <a:srgbClr val="FFFF00"/>
                </a:solidFill>
              </a:rPr>
              <a:t>過濾材質包括</a:t>
            </a:r>
            <a:r>
              <a:rPr lang="zh-TW" altLang="en-US" sz="4800" dirty="0">
                <a:solidFill>
                  <a:srgbClr val="FFFF00"/>
                </a:solidFill>
              </a:rPr>
              <a:t>濾布</a:t>
            </a:r>
            <a:r>
              <a:rPr lang="en-US" altLang="zh-TW" sz="4800" dirty="0">
                <a:solidFill>
                  <a:srgbClr val="FFFF00"/>
                </a:solidFill>
              </a:rPr>
              <a:t>(</a:t>
            </a:r>
            <a:r>
              <a:rPr lang="zh-TW" altLang="zh-TW" sz="4800" dirty="0">
                <a:solidFill>
                  <a:srgbClr val="FFFF00"/>
                </a:solidFill>
              </a:rPr>
              <a:t>網</a:t>
            </a:r>
            <a:r>
              <a:rPr lang="en-US" altLang="zh-TW" sz="4800" dirty="0">
                <a:solidFill>
                  <a:srgbClr val="FFFF00"/>
                </a:solidFill>
              </a:rPr>
              <a:t>)</a:t>
            </a:r>
            <a:r>
              <a:rPr lang="zh-TW" altLang="en-US" sz="4800" dirty="0">
                <a:solidFill>
                  <a:srgbClr val="FFFF00"/>
                </a:solidFill>
              </a:rPr>
              <a:t>、矽藻土、活性碳等。</a:t>
            </a:r>
          </a:p>
          <a:p>
            <a:pPr>
              <a:lnSpc>
                <a:spcPct val="90000"/>
              </a:lnSpc>
              <a:buNone/>
            </a:pPr>
            <a:endParaRPr lang="en-US" altLang="zh-TW" sz="2800" dirty="0" smtClean="0"/>
          </a:p>
          <a:p>
            <a:pPr>
              <a:lnSpc>
                <a:spcPct val="90000"/>
              </a:lnSpc>
              <a:buNone/>
            </a:pPr>
            <a:r>
              <a:rPr lang="en-US" altLang="zh-TW" sz="2800" dirty="0" smtClean="0"/>
              <a:t>    </a:t>
            </a:r>
            <a:r>
              <a:rPr lang="zh-TW" altLang="en-US" sz="2800" dirty="0" smtClean="0"/>
              <a:t>參考</a:t>
            </a:r>
            <a:r>
              <a:rPr lang="zh-TW" altLang="en-US" sz="2800" dirty="0"/>
              <a:t>資料：</a:t>
            </a:r>
            <a:r>
              <a:rPr lang="zh-TW" altLang="en-US" sz="2800" dirty="0">
                <a:hlinkClick r:id="rId2"/>
              </a:rPr>
              <a:t>主婦聯盟 生活</a:t>
            </a:r>
            <a:r>
              <a:rPr lang="zh-TW" altLang="en-US" sz="2800" dirty="0" smtClean="0">
                <a:hlinkClick r:id="rId2"/>
              </a:rPr>
              <a:t>環</a:t>
            </a:r>
            <a:endParaRPr lang="en-US" altLang="zh-TW" sz="28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標楷體"/>
        <a:cs typeface=""/>
      </a:majorFont>
      <a:minorFont>
        <a:latin typeface="Tahom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455</TotalTime>
  <Words>1051</Words>
  <Application>Microsoft Office PowerPoint</Application>
  <PresentationFormat>如螢幕大小 (4:3)</PresentationFormat>
  <Paragraphs>68</Paragraphs>
  <Slides>29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Ocean</vt:lpstr>
      <vt:lpstr>投影片 1</vt:lpstr>
      <vt:lpstr>研究動機</vt:lpstr>
      <vt:lpstr>研究目的</vt:lpstr>
      <vt:lpstr>研究問題與方向</vt:lpstr>
      <vt:lpstr>研究器材</vt:lpstr>
      <vt:lpstr>研究內容</vt:lpstr>
      <vt:lpstr>為什麼要濾水</vt:lpstr>
      <vt:lpstr>為什麼要濾水</vt:lpstr>
      <vt:lpstr>濾水器的原理及構造</vt:lpstr>
      <vt:lpstr>濾水器的原理及構造</vt:lpstr>
      <vt:lpstr>  觀察過濾後的水和可喝的水差別 </vt:lpstr>
      <vt:lpstr>投影片 12</vt:lpstr>
      <vt:lpstr> </vt:lpstr>
      <vt:lpstr>  </vt:lpstr>
      <vt:lpstr>  </vt:lpstr>
      <vt:lpstr>投影片 16</vt:lpstr>
      <vt:lpstr>   </vt:lpstr>
      <vt:lpstr>結    論</vt:lpstr>
      <vt:lpstr>為什麼要濾水？</vt:lpstr>
      <vt:lpstr>濾水器的原理及構造</vt:lpstr>
      <vt:lpstr>觀察過濾後的水和 可飲用水的差別</vt:lpstr>
      <vt:lpstr>濾水的奧秘</vt:lpstr>
      <vt:lpstr>心  得</vt:lpstr>
      <vt:lpstr>心  得</vt:lpstr>
      <vt:lpstr>有獎徵答</vt:lpstr>
      <vt:lpstr>  </vt:lpstr>
      <vt:lpstr>2.濾水器的用途是將髒水裡的哪些物質去除掉? 請至少說出三種。</vt:lpstr>
      <vt:lpstr>投影片 28</vt:lpstr>
      <vt:lpstr>敬請指教</vt:lpstr>
    </vt:vector>
  </TitlesOfParts>
  <Company>japs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濾水器</dc:title>
  <dc:creator>user</dc:creator>
  <cp:lastModifiedBy>Windows 使用者</cp:lastModifiedBy>
  <cp:revision>22</cp:revision>
  <dcterms:created xsi:type="dcterms:W3CDTF">2009-10-22T04:43:29Z</dcterms:created>
  <dcterms:modified xsi:type="dcterms:W3CDTF">2009-12-30T01:52:00Z</dcterms:modified>
</cp:coreProperties>
</file>