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</p:sldMasterIdLst>
  <p:notesMasterIdLst>
    <p:notesMasterId r:id="rId32"/>
  </p:notesMasterIdLst>
  <p:sldIdLst>
    <p:sldId id="256" r:id="rId3"/>
    <p:sldId id="259" r:id="rId4"/>
    <p:sldId id="257" r:id="rId5"/>
    <p:sldId id="273" r:id="rId6"/>
    <p:sldId id="274" r:id="rId7"/>
    <p:sldId id="260" r:id="rId8"/>
    <p:sldId id="293" r:id="rId9"/>
    <p:sldId id="275" r:id="rId10"/>
    <p:sldId id="277" r:id="rId11"/>
    <p:sldId id="276" r:id="rId12"/>
    <p:sldId id="278" r:id="rId13"/>
    <p:sldId id="279" r:id="rId14"/>
    <p:sldId id="280" r:id="rId15"/>
    <p:sldId id="281" r:id="rId16"/>
    <p:sldId id="284" r:id="rId17"/>
    <p:sldId id="283" r:id="rId18"/>
    <p:sldId id="290" r:id="rId19"/>
    <p:sldId id="291" r:id="rId20"/>
    <p:sldId id="292" r:id="rId21"/>
    <p:sldId id="261" r:id="rId22"/>
    <p:sldId id="262" r:id="rId23"/>
    <p:sldId id="286" r:id="rId24"/>
    <p:sldId id="287" r:id="rId25"/>
    <p:sldId id="263" r:id="rId26"/>
    <p:sldId id="288" r:id="rId27"/>
    <p:sldId id="264" r:id="rId28"/>
    <p:sldId id="271" r:id="rId29"/>
    <p:sldId id="272" r:id="rId30"/>
    <p:sldId id="270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FF33CC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>
        <p:scale>
          <a:sx n="66" d="100"/>
          <a:sy n="66" d="100"/>
        </p:scale>
        <p:origin x="-6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2E83F-C0B5-4E9D-9552-D9BC23AE3272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55709-45D7-42D6-93FC-7AC91588A6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5709-45D7-42D6-93FC-7AC91588A648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5709-45D7-42D6-93FC-7AC91588A648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2009/12/31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童童體(P)" pitchFamily="82" charset="-120"/>
                <a:ea typeface="華康童童體(P)" pitchFamily="82" charset="-120"/>
              </a:rPr>
              <a:t>吳家安、楊子睿製作</a:t>
            </a:r>
            <a:endParaRPr lang="zh-TW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童童體(P)" pitchFamily="82" charset="-120"/>
              <a:ea typeface="華康童童體(P)" pitchFamily="82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明體(P)" pitchFamily="18" charset="-120"/>
                <a:ea typeface="華康超明體(P)" pitchFamily="18" charset="-120"/>
              </a:rPr>
              <a:t>筷槍雙傑</a:t>
            </a:r>
            <a:endParaRPr lang="zh-TW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明體(P)" pitchFamily="18" charset="-120"/>
              <a:ea typeface="華康超明體(P)" pitchFamily="18" charset="-120"/>
            </a:endParaRPr>
          </a:p>
        </p:txBody>
      </p:sp>
      <p:grpSp>
        <p:nvGrpSpPr>
          <p:cNvPr id="16" name="群組 6"/>
          <p:cNvGrpSpPr/>
          <p:nvPr/>
        </p:nvGrpSpPr>
        <p:grpSpPr>
          <a:xfrm>
            <a:off x="7286644" y="5715016"/>
            <a:ext cx="1400181" cy="606745"/>
            <a:chOff x="5214942" y="5286388"/>
            <a:chExt cx="2143140" cy="928694"/>
          </a:xfrm>
        </p:grpSpPr>
        <p:sp>
          <p:nvSpPr>
            <p:cNvPr id="18" name="動作按鈕: 下一項 17">
              <a:hlinkClick r:id="" action="ppaction://hlinkshowjump?jump=nextslide" highlightClick="1"/>
            </p:cNvPr>
            <p:cNvSpPr/>
            <p:nvPr/>
          </p:nvSpPr>
          <p:spPr>
            <a:xfrm>
              <a:off x="5214942" y="5286388"/>
              <a:ext cx="1071570" cy="928694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動作按鈕: 終點 18">
              <a:hlinkClick r:id="" action="ppaction://hlinkshowjump?jump=lastslide" highlightClick="1"/>
            </p:cNvPr>
            <p:cNvSpPr/>
            <p:nvPr/>
          </p:nvSpPr>
          <p:spPr>
            <a:xfrm>
              <a:off x="6286512" y="5286388"/>
              <a:ext cx="1071570" cy="928694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61434 C -0.00799 0.61434 -0.0158 0.61457 0.0125 0.60162 C 0.0408 0.58867 0.14635 0.57388 0.16961 0.53619 C 0.19288 0.4985 0.19062 0.40995 0.15225 0.37549 C 0.11389 0.34104 -0.02327 0.36047 -0.06059 0.32902 C -0.09792 0.29758 -0.09861 0.21711 -0.0717 0.18729 C -0.04479 0.15746 0.09132 0.17549 0.10139 0.14937 C 0.11146 0.12324 0.05 0.077 -0.01129 0.03099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46980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竹筷槍的製作過程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ts val="2500"/>
              </a:lnSpc>
            </a:pP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材料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2500"/>
              </a:lnSpc>
              <a:buFont typeface="Wingdings 2" pitchFamily="18" charset="2"/>
              <a:buNone/>
            </a:pP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</a:rPr>
              <a:t>  竹筷兩雙、大條橡皮筋</a:t>
            </a:r>
            <a:r>
              <a:rPr kumimoji="1" lang="en-US" altLang="zh-TW" b="1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</a:rPr>
              <a:t>條、小條橡皮筋</a:t>
            </a:r>
            <a:r>
              <a:rPr kumimoji="1" lang="en-US" altLang="zh-TW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</a:rPr>
              <a:t>條、刀片一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片、尺一把。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製作過程 </a:t>
            </a:r>
            <a:endParaRPr lang="en-US" altLang="zh-TW" sz="3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將竹筷鋸成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公分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支、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公分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支、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4.5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公分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段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取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段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公分的竹筷，一支放在前方，另外兩支置於第一枝後   方的兩側，並將其固定。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另外再將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公長竹筷段靠在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公分長竹筷段的凹槽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並將其固定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取一隻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公分長竹筷段插入中間空隙中，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並將其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固定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4.5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公分竹筷段置於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公分後面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同樣插入空隙中，並將其固定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取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公分長竹筷段至於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2.5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公分竹筷段後，樣插入中間空隙中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並將其固定。       </a:t>
            </a:r>
            <a:endParaRPr lang="zh-TW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將兩邊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kumimoji="1" lang="zh-TW" altLang="zh-TW" sz="2800" b="1" dirty="0" smtClean="0">
                <a:latin typeface="標楷體" pitchFamily="65" charset="-120"/>
                <a:ea typeface="標楷體" pitchFamily="65" charset="-120"/>
              </a:rPr>
              <a:t>公分長竹筷段交叉結合起來，並將其固定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8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0" name="動作按鈕: 下一項 9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動作按鈕: 終點 10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9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動作按鈕: 起點 5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動作按鈕: 首頁 6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新式竹筷槍</a:t>
            </a:r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5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07" name="內容版面配置區 3"/>
          <p:cNvSpPr>
            <a:spLocks noGrp="1"/>
          </p:cNvSpPr>
          <p:nvPr>
            <p:ph idx="1"/>
          </p:nvPr>
        </p:nvSpPr>
        <p:spPr>
          <a:xfrm>
            <a:off x="214313" y="1714500"/>
            <a:ext cx="8229600" cy="4929188"/>
          </a:xfrm>
        </p:spPr>
        <p:txBody>
          <a:bodyPr/>
          <a:lstStyle/>
          <a:p>
            <a:pPr>
              <a:buNone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優點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射程遠、力量大、準度高。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缺點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攜帶不便、竹筷耗材多。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8" name="圖片 4" descr="DSC070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8576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圖片 5" descr="DSC070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4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5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7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0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2" name="動作按鈕: 下一項 11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動作按鈕: 終點 12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1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動作按鈕: 起點 7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動作按鈕: 首頁 8">
              <a:hlinkClick r:id="rId4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8580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新式竹筷槍</a:t>
            </a:r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5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1" name="內容版面配置區 3"/>
          <p:cNvSpPr>
            <a:spLocks noGrp="1"/>
          </p:cNvSpPr>
          <p:nvPr>
            <p:ph idx="1"/>
          </p:nvPr>
        </p:nvSpPr>
        <p:spPr>
          <a:xfrm>
            <a:off x="214313" y="1714500"/>
            <a:ext cx="8643937" cy="4389438"/>
          </a:xfrm>
        </p:spPr>
        <p:txBody>
          <a:bodyPr/>
          <a:lstStyle/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優點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攜帶方便、耗材少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竹筷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缺點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射程短、力量小、不太堅固。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2" name="圖片 4" descr="DSC070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85762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圖片 5" descr="DSC070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5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7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0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2" name="動作按鈕: 下一項 11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動作按鈕: 終點 12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1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動作按鈕: 起點 7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動作按鈕: 首頁 8">
              <a:hlinkClick r:id="rId4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新式竹筷槍</a:t>
            </a:r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5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214313" y="1714500"/>
            <a:ext cx="8929687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優點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準度高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、極為堅固。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缺點 </a:t>
            </a: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準度低</a:t>
            </a:r>
            <a:r>
              <a:rPr lang="en-US" altLang="zh-TW" sz="39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前</a:t>
            </a:r>
            <a:r>
              <a:rPr lang="en-US" altLang="zh-TW" sz="39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、耗材多</a:t>
            </a:r>
            <a:r>
              <a:rPr lang="en-US" altLang="zh-TW" sz="39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橡皮筋</a:t>
            </a:r>
            <a:r>
              <a:rPr lang="en-US" altLang="zh-TW" sz="39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9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endParaRPr lang="zh-TW" altLang="en-US" dirty="0" smtClean="0"/>
          </a:p>
        </p:txBody>
      </p:sp>
      <p:pic>
        <p:nvPicPr>
          <p:cNvPr id="23556" name="圖片 3" descr="DSC070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857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圖片 4" descr="DSC070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5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7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0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2" name="動作按鈕: 下一項 11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動作按鈕: 終點 12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1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動作按鈕: 起點 7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動作按鈕: 首頁 8">
              <a:hlinkClick r:id="rId4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/>
              <a:t> 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距離測試</a:t>
            </a:r>
            <a:r>
              <a:rPr lang="en-US" altLang="zh-TW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段</a:t>
            </a:r>
            <a:r>
              <a:rPr lang="en-US" altLang="zh-TW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扳</a:t>
            </a:r>
            <a:r>
              <a:rPr lang="zh-TW" altLang="zh-TW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機</a:t>
            </a:r>
            <a:r>
              <a:rPr lang="en-US" altLang="zh-TW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5400" b="1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28596" y="1071546"/>
          <a:ext cx="8358187" cy="5328188"/>
        </p:xfrm>
        <a:graphic>
          <a:graphicData uri="http://schemas.openxmlformats.org/drawingml/2006/table">
            <a:tbl>
              <a:tblPr/>
              <a:tblGrid>
                <a:gridCol w="1857375"/>
                <a:gridCol w="1498600"/>
                <a:gridCol w="1712912"/>
                <a:gridCol w="1644650"/>
                <a:gridCol w="1644650"/>
              </a:tblGrid>
              <a:tr h="1142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       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編號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次數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竹筷槍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一段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竹筷槍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一段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竹筷槍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前段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竹筷槍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後段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8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736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8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475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613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528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582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538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485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602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704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423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491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589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8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761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8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495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506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669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546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527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484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554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77">
                <a:tc rowSpan="2"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平均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四捨五入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80000"/>
                        </a:solidFill>
                        <a:effectLst/>
                        <a:latin typeface="標楷體" pitchFamily="65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8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666</a:t>
                      </a:r>
                      <a:endParaRPr kumimoji="0" lang="zh-TW" altLang="zh-TW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8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標楷體" pitchFamily="65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492</a:t>
                      </a:r>
                      <a:endParaRPr kumimoji="0" lang="zh-TW" altLang="zh-TW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516</a:t>
                      </a:r>
                      <a:endParaRPr kumimoji="0" lang="zh-TW" altLang="zh-TW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588</a:t>
                      </a:r>
                      <a:endParaRPr kumimoji="0" lang="zh-TW" altLang="zh-TW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552</a:t>
                      </a:r>
                      <a:endParaRPr kumimoji="0" lang="zh-TW" altLang="zh-TW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標楷體" pitchFamily="65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標楷體" pitchFamily="65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419" name="Rectangle 11"/>
          <p:cNvSpPr>
            <a:spLocks noChangeArrowheads="1"/>
          </p:cNvSpPr>
          <p:nvPr/>
        </p:nvSpPr>
        <p:spPr bwMode="auto">
          <a:xfrm>
            <a:off x="0" y="6457950"/>
            <a:ext cx="8847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2000">
                <a:latin typeface="標楷體" pitchFamily="65" charset="-120"/>
                <a:cs typeface="Times New Roman" pitchFamily="18" charset="0"/>
              </a:rPr>
              <a:t>                                                       (</a:t>
            </a:r>
            <a:r>
              <a:rPr lang="zh-TW" altLang="en-US" sz="2000">
                <a:latin typeface="標楷體" pitchFamily="65" charset="-120"/>
                <a:cs typeface="Times New Roman" pitchFamily="18" charset="0"/>
              </a:rPr>
              <a:t>單位：公分</a:t>
            </a:r>
            <a:r>
              <a:rPr lang="en-US" altLang="zh-TW" sz="2000">
                <a:latin typeface="標楷體" pitchFamily="65" charset="-120"/>
                <a:cs typeface="Times New Roman" pitchFamily="18" charset="0"/>
              </a:rPr>
              <a:t>)</a:t>
            </a:r>
            <a:r>
              <a:rPr lang="en-US" altLang="zh-TW" sz="2000"/>
              <a:t> 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-32" y="6536055"/>
            <a:ext cx="1857356" cy="321944"/>
            <a:chOff x="3786182" y="5929306"/>
            <a:chExt cx="5357818" cy="928694"/>
          </a:xfrm>
        </p:grpSpPr>
        <p:grpSp>
          <p:nvGrpSpPr>
            <p:cNvPr id="7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3" name="動作按鈕: 下一項 12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" name="動作按鈕: 終點 13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2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動作按鈕: 起點 7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動作按鈕: 首頁 8">
              <a:hlinkClick r:id="rId3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7048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準度測試</a:t>
            </a:r>
          </a:p>
        </p:txBody>
      </p:sp>
      <p:pic>
        <p:nvPicPr>
          <p:cNvPr id="18435" name="Picture 4" descr="靶(正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642938"/>
            <a:ext cx="8715375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143375" y="3643313"/>
            <a:ext cx="107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>
                <a:solidFill>
                  <a:srgbClr val="FF0000"/>
                </a:solidFill>
                <a:latin typeface="MS Gothic" pitchFamily="49" charset="-128"/>
                <a:ea typeface="MS Gothic" pitchFamily="49" charset="-128"/>
              </a:rPr>
              <a:t>超準</a:t>
            </a:r>
            <a:endParaRPr lang="zh-TW" sz="28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143375" y="3143250"/>
            <a:ext cx="1214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>
                <a:solidFill>
                  <a:srgbClr val="C00000"/>
                </a:solidFill>
                <a:latin typeface="MS Gothic" pitchFamily="49" charset="-128"/>
                <a:ea typeface="MS Gothic" pitchFamily="49" charset="-128"/>
              </a:rPr>
              <a:t>很準</a:t>
            </a:r>
            <a:endParaRPr lang="zh-TW" sz="28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362450" y="2714625"/>
            <a:ext cx="352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>
                <a:latin typeface="MS Gothic" pitchFamily="49" charset="-128"/>
                <a:ea typeface="MS Gothic" pitchFamily="49" charset="-128"/>
              </a:rPr>
              <a:t>準</a:t>
            </a:r>
            <a:endParaRPr lang="zh-TW" sz="28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000500" y="2000250"/>
            <a:ext cx="1571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>
                <a:latin typeface="MS Gothic" pitchFamily="49" charset="-128"/>
                <a:ea typeface="MS Gothic" pitchFamily="49" charset="-128"/>
              </a:rPr>
              <a:t>不太準</a:t>
            </a:r>
            <a:endParaRPr lang="zh-TW" sz="28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071938" y="1285875"/>
            <a:ext cx="10001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>
                <a:latin typeface="MS Gothic" pitchFamily="49" charset="-128"/>
                <a:ea typeface="MS Gothic" pitchFamily="49" charset="-128"/>
              </a:rPr>
              <a:t>不準</a:t>
            </a:r>
            <a:endParaRPr lang="zh-TW" sz="28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4000500" y="5357813"/>
            <a:ext cx="1571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>
                <a:latin typeface="MS Gothic" pitchFamily="49" charset="-128"/>
                <a:ea typeface="MS Gothic" pitchFamily="49" charset="-128"/>
              </a:rPr>
              <a:t>不太準</a:t>
            </a:r>
            <a:endParaRPr lang="zh-TW" sz="28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4143375" y="6072188"/>
            <a:ext cx="10001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>
                <a:latin typeface="MS Gothic" pitchFamily="49" charset="-128"/>
                <a:ea typeface="MS Gothic" pitchFamily="49" charset="-128"/>
              </a:rPr>
              <a:t>不準</a:t>
            </a:r>
            <a:endParaRPr lang="zh-TW" sz="28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8443" name="Text Box 7"/>
          <p:cNvSpPr txBox="1">
            <a:spLocks noChangeArrowheads="1"/>
          </p:cNvSpPr>
          <p:nvPr/>
        </p:nvSpPr>
        <p:spPr bwMode="auto">
          <a:xfrm>
            <a:off x="4362450" y="4643438"/>
            <a:ext cx="352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>
                <a:latin typeface="MS Gothic" pitchFamily="49" charset="-128"/>
                <a:ea typeface="MS Gothic" pitchFamily="49" charset="-128"/>
              </a:rPr>
              <a:t>準</a:t>
            </a:r>
            <a:endParaRPr lang="zh-TW" sz="28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8444" name="Text Box 6"/>
          <p:cNvSpPr txBox="1">
            <a:spLocks noChangeArrowheads="1"/>
          </p:cNvSpPr>
          <p:nvPr/>
        </p:nvSpPr>
        <p:spPr bwMode="auto">
          <a:xfrm>
            <a:off x="4143375" y="4143375"/>
            <a:ext cx="1214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>
                <a:solidFill>
                  <a:srgbClr val="C00000"/>
                </a:solidFill>
                <a:latin typeface="MS Gothic" pitchFamily="49" charset="-128"/>
                <a:ea typeface="MS Gothic" pitchFamily="49" charset="-128"/>
              </a:rPr>
              <a:t>很準</a:t>
            </a:r>
            <a:endParaRPr lang="zh-TW" sz="28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786710" y="64886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楊子睿設計</a:t>
            </a:r>
            <a:endParaRPr lang="zh-TW" altLang="en-US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-32" y="6536055"/>
            <a:ext cx="1857356" cy="321944"/>
            <a:chOff x="3786182" y="5929306"/>
            <a:chExt cx="5357818" cy="928694"/>
          </a:xfrm>
        </p:grpSpPr>
        <p:grpSp>
          <p:nvGrpSpPr>
            <p:cNvPr id="1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8" name="群組 9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20" name="動作按鈕: 下一項 19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" name="動作按鈕: 終點 20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9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" name="動作按鈕: 起點 15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動作按鈕: 首頁 16">
              <a:hlinkClick r:id="rId3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準度測試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段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扳</a:t>
            </a:r>
            <a:r>
              <a:rPr lang="zh-TW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機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217" y="1428736"/>
          <a:ext cx="8501063" cy="4654868"/>
        </p:xfrm>
        <a:graphic>
          <a:graphicData uri="http://schemas.openxmlformats.org/drawingml/2006/table">
            <a:tbl>
              <a:tblPr/>
              <a:tblGrid>
                <a:gridCol w="1857375"/>
                <a:gridCol w="1555750"/>
                <a:gridCol w="1741488"/>
                <a:gridCol w="1673225"/>
                <a:gridCol w="1673225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       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編號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次數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竹筷槍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一段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竹筷槍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一段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竹筷槍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前段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竹筷槍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後段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不太準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很準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很準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超準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不太準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很準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很準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很準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超準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很準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很準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很準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很準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rowSpan="2"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平均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四捨五入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很準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準</a:t>
                      </a:r>
                      <a:endParaRPr kumimoji="0" lang="zh-TW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6" name="Rectangle 4"/>
          <p:cNvSpPr>
            <a:spLocks noChangeArrowheads="1"/>
          </p:cNvSpPr>
          <p:nvPr/>
        </p:nvSpPr>
        <p:spPr bwMode="auto">
          <a:xfrm>
            <a:off x="0" y="628652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2000" dirty="0">
                <a:latin typeface="標楷體" pitchFamily="65" charset="-120"/>
                <a:cs typeface="Times New Roman" pitchFamily="18" charset="0"/>
              </a:rPr>
              <a:t>                                          </a:t>
            </a:r>
            <a:r>
              <a:rPr lang="zh-TW" altLang="en-US" sz="2000" dirty="0">
                <a:latin typeface="標楷體" pitchFamily="65" charset="-120"/>
                <a:cs typeface="Times New Roman" pitchFamily="18" charset="0"/>
              </a:rPr>
              <a:t>距離標靶</a:t>
            </a:r>
            <a:r>
              <a:rPr lang="en-US" altLang="zh-TW" sz="2000" dirty="0">
                <a:latin typeface="標楷體" pitchFamily="65" charset="-120"/>
                <a:cs typeface="Times New Roman" pitchFamily="18" charset="0"/>
              </a:rPr>
              <a:t>1</a:t>
            </a:r>
            <a:r>
              <a:rPr lang="zh-TW" altLang="en-US" sz="2000" dirty="0">
                <a:latin typeface="標楷體" pitchFamily="65" charset="-120"/>
                <a:cs typeface="Times New Roman" pitchFamily="18" charset="0"/>
              </a:rPr>
              <a:t>公尺 </a:t>
            </a:r>
            <a:r>
              <a:rPr lang="en-US" altLang="zh-TW" sz="2000" dirty="0">
                <a:latin typeface="標楷體" pitchFamily="65" charset="-120"/>
                <a:cs typeface="Times New Roman" pitchFamily="18" charset="0"/>
              </a:rPr>
              <a:t>(</a:t>
            </a:r>
            <a:r>
              <a:rPr lang="zh-TW" altLang="en-US" sz="2000" dirty="0">
                <a:latin typeface="標楷體" pitchFamily="65" charset="-120"/>
                <a:cs typeface="Times New Roman" pitchFamily="18" charset="0"/>
              </a:rPr>
              <a:t>單位：公分</a:t>
            </a:r>
            <a:r>
              <a:rPr lang="en-US" altLang="zh-TW" sz="2000" dirty="0">
                <a:latin typeface="標楷體" pitchFamily="65" charset="-120"/>
                <a:cs typeface="Times New Roman" pitchFamily="18" charset="0"/>
              </a:rPr>
              <a:t>)</a:t>
            </a:r>
            <a:r>
              <a:rPr lang="en-US" altLang="zh-TW" sz="2000" dirty="0"/>
              <a:t> 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-32" y="6536055"/>
            <a:ext cx="1857356" cy="321944"/>
            <a:chOff x="3786182" y="5929306"/>
            <a:chExt cx="5357818" cy="928694"/>
          </a:xfrm>
        </p:grpSpPr>
        <p:grpSp>
          <p:nvGrpSpPr>
            <p:cNvPr id="6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9" name="群組 9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1" name="動作按鈕: 下一項 10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" name="動作按鈕: 終點 11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0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動作按鈕: 起點 6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動作按鈕: 首頁 7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432" y="457200"/>
            <a:ext cx="8686800" cy="1114412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 smtClean="0"/>
              <a:t>                </a:t>
            </a:r>
            <a:r>
              <a:rPr lang="zh-TW" altLang="en-US" sz="7200" b="1" dirty="0" smtClean="0"/>
              <a:t>舊式竹筷槍</a:t>
            </a:r>
            <a:endParaRPr lang="zh-TW" altLang="en-US" sz="7200" b="1" dirty="0"/>
          </a:p>
        </p:txBody>
      </p:sp>
      <p:pic>
        <p:nvPicPr>
          <p:cNvPr id="9" name="圖片 8" descr="DSC07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857364"/>
            <a:ext cx="5148592" cy="3000396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0" y="1357298"/>
            <a:ext cx="8686800" cy="31146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zh-TW" altLang="en-US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57158" y="2071630"/>
            <a:ext cx="8358246" cy="478637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altLang="zh-TW" sz="5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54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54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優點 </a:t>
            </a:r>
            <a:r>
              <a:rPr kumimoji="0" lang="zh-TW" altLang="en-US" sz="54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距離最遠。</a:t>
            </a:r>
            <a:endParaRPr kumimoji="0" lang="en-US" altLang="zh-TW" sz="540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缺點 </a:t>
            </a:r>
            <a:r>
              <a:rPr lang="zh-TW" altLang="en-US" sz="54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力量不平均，填彈困難。</a:t>
            </a:r>
            <a:endParaRPr lang="en-US" altLang="zh-TW" sz="54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286644" y="6536055"/>
            <a:ext cx="1857356" cy="321944"/>
            <a:chOff x="3786182" y="5929306"/>
            <a:chExt cx="5357818" cy="928694"/>
          </a:xfrm>
        </p:grpSpPr>
        <p:grpSp>
          <p:nvGrpSpPr>
            <p:cNvPr id="7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3" name="群組 9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5" name="動作按鈕: 下一項 14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動作按鈕: 終點 15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4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動作按鈕: 起點 7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動作按鈕: 首頁 9">
              <a:hlinkClick r:id="rId3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b="1" dirty="0" smtClean="0"/>
              <a:t>新式竹筷槍</a:t>
            </a:r>
            <a:endParaRPr lang="zh-TW" altLang="en-US" sz="7200" b="1" dirty="0"/>
          </a:p>
        </p:txBody>
      </p:sp>
      <p:pic>
        <p:nvPicPr>
          <p:cNvPr id="4" name="內容版面配置區 3" descr="DSC07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28736"/>
            <a:ext cx="5286412" cy="3750496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14282" y="1357298"/>
            <a:ext cx="8929718" cy="585791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54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54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優點  </a:t>
            </a:r>
            <a:r>
              <a:rPr kumimoji="0" lang="zh-TW" altLang="en-US" sz="37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力量平均、連發多、手感好、準度準</a:t>
            </a:r>
            <a:endParaRPr kumimoji="0" lang="en-US" altLang="zh-TW" sz="370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7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缺點  </a:t>
            </a:r>
            <a:r>
              <a:rPr lang="zh-TW" altLang="en-US" sz="37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重量重、不簡易、不好做。</a:t>
            </a:r>
            <a:endParaRPr kumimoji="0" lang="zh-TW" altLang="en-US" sz="37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286644" y="6536055"/>
            <a:ext cx="1857356" cy="321944"/>
            <a:chOff x="3786182" y="5929306"/>
            <a:chExt cx="5357818" cy="928694"/>
          </a:xfrm>
        </p:grpSpPr>
        <p:grpSp>
          <p:nvGrpSpPr>
            <p:cNvPr id="1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8" name="群組 9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20" name="動作按鈕: 下一項 19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" name="動作按鈕: 終點 20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9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" name="動作按鈕: 起點 15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動作按鈕: 首頁 16">
              <a:hlinkClick r:id="rId3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/>
              <a:t>       超簡易竹筷槍</a:t>
            </a:r>
            <a:endParaRPr lang="zh-TW" altLang="en-US" sz="7200" dirty="0"/>
          </a:p>
        </p:txBody>
      </p:sp>
      <p:pic>
        <p:nvPicPr>
          <p:cNvPr id="4" name="內容版面配置區 3" descr="DSC07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9" y="1785926"/>
            <a:ext cx="5429287" cy="3287092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14282" y="1285860"/>
            <a:ext cx="8929718" cy="607223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endParaRPr kumimoji="0" lang="en-US" altLang="zh-TW" sz="5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54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優點  </a:t>
            </a:r>
            <a:r>
              <a:rPr lang="zh-TW" altLang="en-US" sz="44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輕巧、簡易、好做。</a:t>
            </a:r>
            <a:endParaRPr lang="en-US" altLang="zh-TW" sz="44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4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缺點  </a:t>
            </a:r>
            <a:r>
              <a:rPr lang="zh-TW" altLang="en-US" sz="44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連發少，手感不好，準度不準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7286644" y="6536055"/>
            <a:ext cx="1857356" cy="321944"/>
            <a:chOff x="3786182" y="5929306"/>
            <a:chExt cx="5357818" cy="928694"/>
          </a:xfrm>
        </p:grpSpPr>
        <p:grpSp>
          <p:nvGrpSpPr>
            <p:cNvPr id="7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2" name="動作按鈕: 下一項 11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動作按鈕: 終點 12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1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動作按鈕: 起點 7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動作按鈕: 首頁 8">
              <a:hlinkClick r:id="rId3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       </a:t>
            </a:r>
            <a:r>
              <a:rPr lang="zh-TW" altLang="en-US" sz="8000" b="1" dirty="0" smtClean="0"/>
              <a:t>簡    介</a:t>
            </a:r>
            <a:endParaRPr lang="zh-TW" altLang="en-US" sz="8000" b="1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14414" y="1357298"/>
            <a:ext cx="7000924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研究動機</a:t>
            </a:r>
            <a:endParaRPr lang="en-US" altLang="zh-TW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r>
              <a:rPr lang="zh-TW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研究目的</a:t>
            </a:r>
            <a:endParaRPr lang="en-US" altLang="zh-TW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研究問題與方向</a:t>
            </a:r>
            <a:endParaRPr lang="en-US" altLang="zh-TW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研究方法</a:t>
            </a:r>
            <a:endParaRPr lang="en-US" altLang="zh-TW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4" action="ppaction://hlinksldjump"/>
            </a:endParaRPr>
          </a:p>
          <a:p>
            <a:r>
              <a:rPr lang="zh-TW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研究內容</a:t>
            </a:r>
            <a:endParaRPr lang="en-US" altLang="zh-TW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結論</a:t>
            </a:r>
            <a:endParaRPr lang="en-US" altLang="zh-TW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 action="ppaction://hlinksldjump"/>
              </a:rPr>
              <a:t>心得感想</a:t>
            </a:r>
            <a:endParaRPr lang="en-US" altLang="zh-TW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3" name="群組 3"/>
          <p:cNvGrpSpPr/>
          <p:nvPr/>
        </p:nvGrpSpPr>
        <p:grpSpPr>
          <a:xfrm>
            <a:off x="7043729" y="6251254"/>
            <a:ext cx="2100271" cy="606745"/>
            <a:chOff x="5429256" y="5286388"/>
            <a:chExt cx="3214710" cy="928694"/>
          </a:xfrm>
        </p:grpSpPr>
        <p:grpSp>
          <p:nvGrpSpPr>
            <p:cNvPr id="16" name="群組 6"/>
            <p:cNvGrpSpPr/>
            <p:nvPr/>
          </p:nvGrpSpPr>
          <p:grpSpPr>
            <a:xfrm>
              <a:off x="6500826" y="5286388"/>
              <a:ext cx="2143140" cy="928694"/>
              <a:chOff x="5214942" y="5286388"/>
              <a:chExt cx="2143140" cy="928694"/>
            </a:xfrm>
          </p:grpSpPr>
          <p:sp>
            <p:nvSpPr>
              <p:cNvPr id="18" name="動作按鈕: 下一項 17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5214942" y="5286388"/>
                <a:ext cx="1071570" cy="928694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動作按鈕: 終點 18">
                <a:hlinkClick r:id="" action="ppaction://hlinkshowjump?jump=lastslide" highlightClick="1"/>
              </p:cNvPr>
              <p:cNvSpPr/>
              <p:nvPr/>
            </p:nvSpPr>
            <p:spPr>
              <a:xfrm>
                <a:off x="6286512" y="5286388"/>
                <a:ext cx="1071570" cy="928694"/>
              </a:xfrm>
              <a:prstGeom prst="actionButtonE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7" name="動作按鈕: 上一項 5">
              <a:hlinkClick r:id="" action="ppaction://hlinkshowjump?jump=previousslide" highlightClick="1"/>
            </p:cNvPr>
            <p:cNvSpPr/>
            <p:nvPr/>
          </p:nvSpPr>
          <p:spPr>
            <a:xfrm>
              <a:off x="5429256" y="5286388"/>
              <a:ext cx="1071570" cy="928694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   </a:t>
            </a:r>
            <a:r>
              <a:rPr lang="zh-TW" altLang="en-US" sz="4100" b="1" dirty="0" smtClean="0"/>
              <a:t>舊竹筷槍和新竹筷槍的射擊距離</a:t>
            </a:r>
            <a:endParaRPr lang="zh-TW" altLang="en-US" sz="41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32" y="1357298"/>
            <a:ext cx="8686800" cy="4525963"/>
          </a:xfrm>
        </p:spPr>
        <p:txBody>
          <a:bodyPr>
            <a:noAutofit/>
          </a:bodyPr>
          <a:lstStyle/>
          <a:p>
            <a:r>
              <a:rPr lang="zh-TW" altLang="en-US" sz="2650" dirty="0" smtClean="0"/>
              <a:t>竹筷槍第六個扳機距離測試 </a:t>
            </a:r>
            <a:r>
              <a:rPr lang="en-US" sz="2650" dirty="0" smtClean="0"/>
              <a:t>545</a:t>
            </a:r>
            <a:r>
              <a:rPr lang="zh-TW" altLang="en-US" sz="2650" dirty="0" smtClean="0"/>
              <a:t>公分</a:t>
            </a:r>
          </a:p>
          <a:p>
            <a:r>
              <a:rPr lang="zh-TW" altLang="en-US" sz="2650" dirty="0" smtClean="0"/>
              <a:t>竹筷槍第五個扳機距離測試 </a:t>
            </a:r>
            <a:r>
              <a:rPr lang="en-US" sz="2650" dirty="0" smtClean="0"/>
              <a:t>573</a:t>
            </a:r>
            <a:r>
              <a:rPr lang="zh-TW" altLang="en-US" sz="2650" dirty="0" smtClean="0"/>
              <a:t>公分</a:t>
            </a:r>
          </a:p>
          <a:p>
            <a:r>
              <a:rPr lang="zh-TW" altLang="en-US" sz="2650" dirty="0" smtClean="0"/>
              <a:t>竹筷槍第四個扳機距離測試 </a:t>
            </a:r>
            <a:r>
              <a:rPr lang="en-US" sz="2650" dirty="0" smtClean="0">
                <a:solidFill>
                  <a:srgbClr val="C00000"/>
                </a:solidFill>
              </a:rPr>
              <a:t>689</a:t>
            </a:r>
            <a:r>
              <a:rPr lang="zh-TW" altLang="en-US" sz="2650" dirty="0" smtClean="0"/>
              <a:t>公分</a:t>
            </a:r>
          </a:p>
          <a:p>
            <a:r>
              <a:rPr lang="zh-TW" altLang="en-US" sz="2650" dirty="0" smtClean="0"/>
              <a:t>竹筷槍第三個扳機距離測試 </a:t>
            </a:r>
            <a:r>
              <a:rPr lang="en-US" sz="2650" dirty="0" smtClean="0"/>
              <a:t>646</a:t>
            </a:r>
            <a:r>
              <a:rPr lang="zh-TW" altLang="en-US" sz="2650" dirty="0" smtClean="0"/>
              <a:t>公分</a:t>
            </a:r>
          </a:p>
          <a:p>
            <a:r>
              <a:rPr lang="zh-TW" altLang="en-US" sz="2650" dirty="0" smtClean="0"/>
              <a:t>竹筷槍第二個扳機距離測試 </a:t>
            </a:r>
            <a:r>
              <a:rPr lang="en-US" sz="2650" dirty="0" smtClean="0"/>
              <a:t>565</a:t>
            </a:r>
            <a:r>
              <a:rPr lang="zh-TW" altLang="en-US" sz="2650" dirty="0" smtClean="0"/>
              <a:t>公分</a:t>
            </a:r>
          </a:p>
          <a:p>
            <a:r>
              <a:rPr lang="zh-TW" altLang="en-US" sz="2650" dirty="0" smtClean="0"/>
              <a:t>竹筷槍第一個扳機距離測試 </a:t>
            </a:r>
            <a:r>
              <a:rPr lang="en-US" sz="2650" dirty="0" smtClean="0">
                <a:solidFill>
                  <a:srgbClr val="0070C0"/>
                </a:solidFill>
              </a:rPr>
              <a:t>421</a:t>
            </a:r>
            <a:r>
              <a:rPr lang="zh-TW" altLang="en-US" sz="2650" dirty="0" smtClean="0"/>
              <a:t>公分</a:t>
            </a:r>
          </a:p>
          <a:p>
            <a:r>
              <a:rPr lang="zh-TW" altLang="en-US" sz="2650" dirty="0" smtClean="0"/>
              <a:t>竹筷槍距離測試</a:t>
            </a:r>
            <a:r>
              <a:rPr lang="en-US" sz="2650" dirty="0" smtClean="0"/>
              <a:t>(</a:t>
            </a:r>
            <a:r>
              <a:rPr lang="zh-TW" altLang="en-US" sz="2650" dirty="0" smtClean="0"/>
              <a:t>旋風二號</a:t>
            </a:r>
            <a:r>
              <a:rPr lang="en-US" sz="2650" dirty="0" smtClean="0"/>
              <a:t>)</a:t>
            </a:r>
            <a:r>
              <a:rPr lang="zh-TW" altLang="en-US" sz="2650" dirty="0" smtClean="0"/>
              <a:t> </a:t>
            </a:r>
            <a:r>
              <a:rPr lang="en-US" sz="2650" dirty="0" smtClean="0"/>
              <a:t> </a:t>
            </a:r>
            <a:r>
              <a:rPr lang="en-US" sz="2650" dirty="0" smtClean="0">
                <a:solidFill>
                  <a:srgbClr val="7030A0"/>
                </a:solidFill>
              </a:rPr>
              <a:t>295</a:t>
            </a:r>
            <a:r>
              <a:rPr lang="zh-TW" altLang="en-US" sz="2650" dirty="0" smtClean="0"/>
              <a:t>公分</a:t>
            </a:r>
          </a:p>
          <a:p>
            <a:r>
              <a:rPr lang="zh-TW" altLang="en-US" sz="2650" dirty="0" smtClean="0"/>
              <a:t>超簡易竹筷槍距離測試</a:t>
            </a:r>
            <a:r>
              <a:rPr lang="en-US" sz="2650" dirty="0" smtClean="0"/>
              <a:t>(</a:t>
            </a:r>
            <a:r>
              <a:rPr lang="zh-TW" altLang="en-US" sz="2650" dirty="0" smtClean="0"/>
              <a:t>一</a:t>
            </a:r>
            <a:r>
              <a:rPr lang="en-US" sz="2650" dirty="0" smtClean="0"/>
              <a:t>) </a:t>
            </a:r>
            <a:r>
              <a:rPr lang="zh-TW" altLang="en-US" sz="2650" dirty="0" smtClean="0"/>
              <a:t> </a:t>
            </a:r>
            <a:r>
              <a:rPr lang="en-US" sz="2650" dirty="0" smtClean="0"/>
              <a:t>486</a:t>
            </a:r>
            <a:r>
              <a:rPr lang="zh-TW" altLang="en-US" sz="2650" dirty="0" smtClean="0"/>
              <a:t>公分</a:t>
            </a:r>
          </a:p>
          <a:p>
            <a:r>
              <a:rPr lang="zh-TW" altLang="en-US" sz="2650" dirty="0" smtClean="0"/>
              <a:t>超簡易竹筷槍距離測試</a:t>
            </a:r>
            <a:r>
              <a:rPr lang="en-US" sz="2650" dirty="0" smtClean="0"/>
              <a:t>(</a:t>
            </a:r>
            <a:r>
              <a:rPr lang="zh-TW" altLang="en-US" sz="2650" dirty="0" smtClean="0"/>
              <a:t>二</a:t>
            </a:r>
            <a:r>
              <a:rPr lang="en-US" sz="2650" dirty="0" smtClean="0"/>
              <a:t>) </a:t>
            </a:r>
            <a:r>
              <a:rPr lang="zh-TW" altLang="en-US" sz="2650" dirty="0" smtClean="0"/>
              <a:t> </a:t>
            </a:r>
            <a:r>
              <a:rPr lang="en-US" sz="2650" dirty="0" smtClean="0">
                <a:solidFill>
                  <a:srgbClr val="00B050"/>
                </a:solidFill>
              </a:rPr>
              <a:t>594</a:t>
            </a:r>
            <a:r>
              <a:rPr lang="zh-TW" altLang="en-US" sz="2650" dirty="0" smtClean="0"/>
              <a:t>公分</a:t>
            </a:r>
            <a:endParaRPr lang="zh-TW" altLang="en-US" sz="2650" dirty="0"/>
          </a:p>
        </p:txBody>
      </p:sp>
      <p:grpSp>
        <p:nvGrpSpPr>
          <p:cNvPr id="20" name="群組 19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21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24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26" name="動作按鈕: 下一項 25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" name="動作按鈕: 終點 26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5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2" name="動作按鈕: 起點 21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動作按鈕: 首頁 22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30104 C 0.06597 0.29295 0.11493 0.27306 0.11493 0.25711 C 0.11493 0.24254 0.06702 0.23167 0.00295 0.23167 C -0.06094 0.23167 -0.11493 0.24254 -0.11493 0.25711 C -0.11493 0.27306 -0.05903 0.27699 0.00504 0.26636 C 0.06806 0.25433 0.11493 0.23445 0.11493 0.21988 C 0.11493 0.20508 0.06597 0.19306 0.00295 0.19306 C -0.06094 0.19306 -0.11493 0.20508 -0.11493 0.21988 C -0.11493 0.23445 -0.05903 0.23838 0.00399 0.22774 C 0.06806 0.21711 0.11493 0.19722 0.11493 0.18243 C 0.11493 0.16647 0.06597 0.15445 0.00209 0.15445 C -0.06094 0.15445 -0.11493 0.16647 -0.11493 0.18243 C -0.11493 0.19584 -0.05903 0.19977 0.00399 0.19052 C 0.06702 0.17988 0.11493 0.15861 0.11493 0.14381 C 0.11493 0.12925 0.06493 0.11722 0.00209 0.11722 C -0.06302 0.11722 -0.11493 0.12925 -0.11493 0.14381 C -0.11493 0.15861 -0.06007 0.16254 0.00295 0.15191 C 0.06597 0.14127 0.11493 0.12115 0.11493 0.10659 C 0.11493 0.09063 0.06493 0.08 0.00104 0.08 C -0.06302 0.08 -0.11493 0.09202 -0.11493 0.10659 C -0.11493 0.12115 -0.06007 0.12532 0.00295 0.11468 C 0.06597 0.10381 0.11493 0.08254 0.11493 0.06936 C 0.11493 0.05456 0.06406 0.04277 0.00104 0.04277 C -0.06302 0.04277 -0.11493 0.05456 -0.11493 0.06936 C -0.11493 0.08254 -0.06094 0.0867 0.00295 0.07722 C 0.06597 0.06659 0.11493 0.04532 0.11493 0.03075 C 0.11493 0.01734 0.06406 0.00416 -1.66667E-6 0.00416 C -0.06406 0.00416 -0.11493 0.01595 -0.11493 0.03075 C -0.11493 0.04532 -0.06094 0.04925 0.00209 0.03861 C 0.06493 0.02797 0.11597 0.00809 0.11493 -0.00671 C 0.11406 -0.02127 0.06406 -0.03191 -1.66667E-6 -0.03191 C -0.06406 -0.03191 -0.11493 -0.01989 -0.11493 -0.00532 C -0.11493 0.00809 -0.06302 0.01202 -1.66667E-6 2.42775E-6 " pathEditMode="relative" rAng="10800000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14546" y="1643052"/>
          <a:ext cx="6572296" cy="3357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799"/>
                <a:gridCol w="1961499"/>
                <a:gridCol w="1961499"/>
                <a:gridCol w="1961499"/>
              </a:tblGrid>
              <a:tr h="41969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新竹筷槍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舊竹筷槍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超簡易竹筷槍</a:t>
                      </a:r>
                      <a:endParaRPr lang="zh-TW" altLang="en-US" dirty="0"/>
                    </a:p>
                  </a:txBody>
                  <a:tcPr/>
                </a:tc>
              </a:tr>
              <a:tr h="41969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距離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295</a:t>
                      </a: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公分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689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公分      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  <a:reflection blurRad="6350" stA="55000" endA="50" endPos="85000" dist="60007" dir="5400000" sy="-100000" algn="bl" rotWithShape="0"/>
                          </a:effectLst>
                        </a:rPr>
                        <a:t>勝</a:t>
                      </a:r>
                      <a:endParaRPr lang="zh-TW" altLang="en-US" dirty="0">
                        <a:solidFill>
                          <a:srgbClr val="FF0000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  <a:reflection blurRad="6350" stA="55000" endA="50" endPos="85000" dist="60007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594</a:t>
                      </a:r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公分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969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重量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3575</a:t>
                      </a: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克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1980</a:t>
                      </a:r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克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1535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克        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  <a:reflection blurRad="6350" stA="55000" endA="50" endPos="85000" dist="60007" dir="5400000" sy="-100000" algn="bl" rotWithShape="0"/>
                          </a:effectLst>
                        </a:rPr>
                        <a:t>勝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969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力量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平均         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  <a:reflection blurRad="6350" stA="55000" endA="50" endPos="85000" dist="60007" dir="5400000" sy="-100000" algn="bl" rotWithShape="0"/>
                          </a:effectLst>
                        </a:rPr>
                        <a:t>勝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不平均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不太平均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969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連發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連發       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  <a:reflection blurRad="6350" stA="55000" endA="50" endPos="85000" dist="60007" dir="5400000" sy="-100000" algn="bl" rotWithShape="0"/>
                          </a:effectLst>
                        </a:rPr>
                        <a:t>勝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連發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連發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1969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簡易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不簡易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簡易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超簡易         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  <a:reflection blurRad="6350" stA="55000" endA="50" endPos="85000" dist="60007" dir="5400000" sy="-100000" algn="bl" rotWithShape="0"/>
                          </a:effectLst>
                        </a:rPr>
                        <a:t>勝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969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好做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不好做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好做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超好做         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  <a:reflection blurRad="6350" stA="55000" endA="50" endPos="85000" dist="60007" dir="5400000" sy="-100000" algn="bl" rotWithShape="0"/>
                          </a:effectLst>
                        </a:rPr>
                        <a:t>勝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969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填彈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中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難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易                 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  <a:reflection blurRad="6350" stA="55000" endA="50" endPos="85000" dist="60007" dir="5400000" sy="-100000" algn="bl" rotWithShape="0"/>
                          </a:effectLst>
                        </a:rPr>
                        <a:t>勝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214546" y="5000636"/>
          <a:ext cx="65722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799"/>
                <a:gridCol w="1961499"/>
                <a:gridCol w="1961499"/>
                <a:gridCol w="1961499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手感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好             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  <a:reflection blurRad="6350" stA="55000" endA="50" endPos="85000" dist="60007" dir="5400000" sy="-100000" algn="bl" rotWithShape="0"/>
                          </a:effectLst>
                        </a:rPr>
                        <a:t>勝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中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不好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準度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超準         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  <a:reflection blurRad="6350" stA="55000" endA="50" endPos="85000" dist="60007" dir="5400000" sy="-100000" algn="bl" rotWithShape="0"/>
                          </a:effectLst>
                        </a:rPr>
                        <a:t>勝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準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不準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         </a:t>
            </a:r>
            <a:r>
              <a:rPr lang="zh-TW" altLang="en-US" sz="5400" b="1" dirty="0" smtClean="0"/>
              <a:t>三種竹筷槍的比較</a:t>
            </a:r>
            <a:endParaRPr lang="zh-TW" altLang="en-US" sz="5400" b="1" dirty="0"/>
          </a:p>
        </p:txBody>
      </p:sp>
      <p:grpSp>
        <p:nvGrpSpPr>
          <p:cNvPr id="25" name="群組 24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26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29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31" name="動作按鈕: 下一項 30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" name="動作按鈕: 終點 31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0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7" name="動作按鈕: 起點 26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動作按鈕: 首頁 27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3" name="圖片 22" descr="DSC07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250033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結 論</a:t>
            </a:r>
          </a:p>
        </p:txBody>
      </p:sp>
      <p:sp>
        <p:nvSpPr>
          <p:cNvPr id="24579" name="內容版面配置區 4"/>
          <p:cNvSpPr>
            <a:spLocks noGrp="1"/>
          </p:cNvSpPr>
          <p:nvPr>
            <p:ph idx="1"/>
          </p:nvPr>
        </p:nvSpPr>
        <p:spPr>
          <a:xfrm>
            <a:off x="304800" y="1554162"/>
            <a:ext cx="8267728" cy="4525963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竹筷槍的射程遠近取決於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橡皮筋的拉力大小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，而橡皮筋的拉力大小則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取決於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扳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機及槍口之間的距離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。當然，竹筷槍越大，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扳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機及槍口之間的距離就越大，所以</a:t>
            </a:r>
            <a:r>
              <a:rPr lang="zh-TW" altLang="zh-TW" sz="4000" b="1" u="sng" dirty="0" smtClean="0">
                <a:latin typeface="標楷體" pitchFamily="65" charset="-120"/>
                <a:ea typeface="標楷體" pitchFamily="65" charset="-120"/>
              </a:rPr>
              <a:t>越大</a:t>
            </a:r>
            <a:r>
              <a:rPr lang="zh-TW" altLang="en-US" sz="4000" b="1" u="sng" dirty="0" smtClean="0">
                <a:latin typeface="標楷體" pitchFamily="65" charset="-120"/>
                <a:ea typeface="標楷體" pitchFamily="65" charset="-120"/>
              </a:rPr>
              <a:t>支</a:t>
            </a:r>
            <a:r>
              <a:rPr lang="zh-TW" altLang="zh-TW" sz="4000" b="1" u="sng" dirty="0" smtClean="0">
                <a:latin typeface="標楷體" pitchFamily="65" charset="-120"/>
                <a:ea typeface="標楷體" pitchFamily="65" charset="-120"/>
              </a:rPr>
              <a:t>的竹筷槍射程就越遠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，但大型的竹筷槍</a:t>
            </a:r>
            <a:r>
              <a:rPr lang="zh-TW" altLang="zh-TW" sz="4000" b="1" i="1" u="sng" dirty="0" smtClean="0">
                <a:latin typeface="標楷體" pitchFamily="65" charset="-120"/>
                <a:ea typeface="標楷體" pitchFamily="65" charset="-120"/>
              </a:rPr>
              <a:t>攜帶較不方便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，所以竹筷槍就是標準的「有一好沒兩好」。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8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0" name="動作按鈕: 下一項 9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動作按鈕: 終點 10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9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動作按鈕: 起點 5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動作按鈕: 首頁 6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結 論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642910" y="1428736"/>
            <a:ext cx="8001056" cy="464347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而發射準度則關係到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扳機的鬆緊、扳機距離槍口的遠近及角度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等，所以扳機何時綁，應該綁得平均，且扳機到槍口要一直線對在槍身上，這樣可以大大的提升準確度。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8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0" name="動作按鈕: 下一項 9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動作按鈕: 終點 10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9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動作按鈕: 起點 5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動作按鈕: 首頁 6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/>
              <a:t>              結  論</a:t>
            </a:r>
            <a:endParaRPr lang="zh-TW" altLang="en-US" sz="7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697039"/>
            <a:ext cx="8501122" cy="4446605"/>
          </a:xfrm>
        </p:spPr>
        <p:txBody>
          <a:bodyPr>
            <a:normAutofit lnSpcReduction="10000"/>
          </a:bodyPr>
          <a:lstStyle/>
          <a:p>
            <a:endParaRPr lang="en-US" altLang="zh-TW" sz="4000" b="1" dirty="0" smtClean="0"/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竹筷槍的射擊距離會因為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角度、扳機大小、槍身長短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等因素而改變，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手感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我覺得是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越重越好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準度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是因為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扳機的位置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而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有所不同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，通常扳機相隔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越近越準</a:t>
            </a:r>
            <a:r>
              <a:rPr lang="en-US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扳機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位置一旦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移動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，射擊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角度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也會有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變動</a:t>
            </a:r>
            <a:r>
              <a:rPr lang="en-US" sz="4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13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6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8" name="動作按鈕: 下一項 17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動作按鈕: 終點 18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7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動作按鈕: 起點 13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動作按鈕: 首頁 14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928662" y="285728"/>
            <a:ext cx="2476517" cy="1857388"/>
            <a:chOff x="5857884" y="3643314"/>
            <a:chExt cx="2476517" cy="1857388"/>
          </a:xfrm>
        </p:grpSpPr>
        <p:pic>
          <p:nvPicPr>
            <p:cNvPr id="21" name="圖片 20" descr="DSC0708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3643314"/>
              <a:ext cx="2476517" cy="1857388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5929322" y="478632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試射中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子睿心得</a:t>
            </a: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482042" cy="45259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這次的研究還算蠻順利的，沒有什麼大問題；只在細節部分，像是測量竹筷槍的發射距離時，因為教室長度幾乎和竹筷槍射程差不多，必須將所有的皮尺都找出來黏在一起才足夠能測量竹筷槍的射程，所以測量起來有一定程度的困難。最後，也是最辛苦的，就是進行書面和口頭報告的趕工。希望下次的實驗過程也能跟這次一樣順利，但完成報告的速度可以快一點。</a:t>
            </a:r>
          </a:p>
          <a:p>
            <a:pPr>
              <a:buFont typeface="Wingdings 2" pitchFamily="18" charset="2"/>
              <a:buNone/>
              <a:defRPr/>
            </a:pP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8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0" name="動作按鈕: 下一項 9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動作按鈕: 終點 10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9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動作按鈕: 起點 5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動作按鈕: 首頁 6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b="1" dirty="0" smtClean="0"/>
              <a:t> 家安心得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</p:spPr>
        <p:txBody>
          <a:bodyPr>
            <a:normAutofit/>
          </a:bodyPr>
          <a:lstStyle/>
          <a:p>
            <a:endParaRPr lang="en-US" altLang="zh-TW" sz="3600" b="1" dirty="0" smtClean="0"/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竹筷槍其實並不難做，只要了解它的原理，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很容易就能做得出一把竹筷槍了。</a:t>
            </a:r>
          </a:p>
          <a:p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我以前不懂原理的時候，都要爸爸幫我做，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但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爸爸總是不肯。後來上網看，網站上的圖片很複雜，一時間也不容易懂，不過我終於還是靠著自己的研究完成了專題的任務。</a:t>
            </a:r>
          </a:p>
          <a:p>
            <a:endParaRPr lang="en-US" altLang="zh-TW" sz="3600" b="1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8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0" name="動作按鈕: 下一項 9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動作按鈕: 終點 10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9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動作按鈕: 起點 5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動作按鈕: 首頁 6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42910" y="500042"/>
            <a:ext cx="2214578" cy="1645115"/>
            <a:chOff x="857224" y="3643315"/>
            <a:chExt cx="2500330" cy="1857388"/>
          </a:xfrm>
        </p:grpSpPr>
        <p:pic>
          <p:nvPicPr>
            <p:cNvPr id="13" name="圖片 12" descr="DSC0708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24" y="3643315"/>
              <a:ext cx="2500330" cy="1857388"/>
            </a:xfrm>
            <a:prstGeom prst="rect">
              <a:avLst/>
            </a:prstGeom>
          </p:spPr>
        </p:pic>
        <p:sp>
          <p:nvSpPr>
            <p:cNvPr id="14" name="圓角矩形圖說文字 13"/>
            <p:cNvSpPr/>
            <p:nvPr/>
          </p:nvSpPr>
          <p:spPr>
            <a:xfrm>
              <a:off x="1583126" y="3804627"/>
              <a:ext cx="1048525" cy="403279"/>
            </a:xfrm>
            <a:prstGeom prst="wedgeRoundRectCallout">
              <a:avLst>
                <a:gd name="adj1" fmla="val 85442"/>
                <a:gd name="adj2" fmla="val 2186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別射我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!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72 0.07724  0.1 0.20243  0.077 0.31697  C -0.015 0.31031  -0.093 0.2304  -0.125 0.12119  C -0.047 0.05327  0.051 0.05727  0.125 0.12119  C 0.092 0.23706  0.011 0.31031  -0.077 0.31697  C -0.101 0.19711  -0.068 0.0745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/>
              <a:t>           有獎徵答</a:t>
            </a:r>
            <a:endParaRPr lang="zh-TW" altLang="en-US" sz="7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6000" dirty="0" smtClean="0">
                <a:solidFill>
                  <a:srgbClr val="FF0000"/>
                </a:solidFill>
              </a:rPr>
              <a:t>     送</a:t>
            </a:r>
            <a:r>
              <a:rPr lang="zh-TW" altLang="en-US" sz="6000" dirty="0" smtClean="0">
                <a:solidFill>
                  <a:schemeClr val="bg2">
                    <a:lumMod val="50000"/>
                  </a:schemeClr>
                </a:solidFill>
              </a:rPr>
              <a:t>竹</a:t>
            </a:r>
            <a:r>
              <a:rPr lang="zh-TW" altLang="en-US" sz="6000" dirty="0" smtClean="0">
                <a:solidFill>
                  <a:srgbClr val="92D050"/>
                </a:solidFill>
              </a:rPr>
              <a:t>筷</a:t>
            </a:r>
            <a:r>
              <a:rPr lang="zh-TW" altLang="en-US" sz="6000" dirty="0" smtClean="0">
                <a:solidFill>
                  <a:srgbClr val="00B050"/>
                </a:solidFill>
              </a:rPr>
              <a:t>槍</a:t>
            </a:r>
            <a:r>
              <a:rPr lang="zh-TW" altLang="en-US" sz="6000" dirty="0" smtClean="0">
                <a:solidFill>
                  <a:srgbClr val="00B0F0"/>
                </a:solidFill>
              </a:rPr>
              <a:t>喔</a:t>
            </a:r>
            <a:r>
              <a:rPr lang="en-US" altLang="zh-TW" sz="6000" dirty="0" smtClean="0">
                <a:solidFill>
                  <a:srgbClr val="0070C0"/>
                </a:solidFill>
              </a:rPr>
              <a:t>!</a:t>
            </a:r>
            <a:r>
              <a:rPr lang="zh-TW" altLang="en-US" sz="6000" dirty="0" smtClean="0">
                <a:solidFill>
                  <a:srgbClr val="002060"/>
                </a:solidFill>
              </a:rPr>
              <a:t>想</a:t>
            </a:r>
            <a:r>
              <a:rPr lang="zh-TW" altLang="en-US" sz="6000" dirty="0" smtClean="0">
                <a:solidFill>
                  <a:srgbClr val="7030A0"/>
                </a:solidFill>
              </a:rPr>
              <a:t>要</a:t>
            </a:r>
            <a:r>
              <a:rPr lang="zh-TW" altLang="en-US" sz="6000" dirty="0" smtClean="0">
                <a:solidFill>
                  <a:srgbClr val="FF33CC"/>
                </a:solidFill>
              </a:rPr>
              <a:t>嗎</a:t>
            </a:r>
            <a:r>
              <a:rPr lang="en-US" altLang="zh-TW" sz="6000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  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6000" b="1" dirty="0" smtClean="0">
                <a:solidFill>
                  <a:srgbClr val="C00000"/>
                </a:solidFill>
              </a:rPr>
              <a:t>               </a:t>
            </a:r>
            <a:endParaRPr lang="en-US" altLang="zh-TW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sz="6000" b="1" dirty="0" smtClean="0">
                <a:solidFill>
                  <a:srgbClr val="00B050"/>
                </a:solidFill>
              </a:rPr>
              <a:t>                     </a:t>
            </a:r>
            <a:r>
              <a:rPr lang="en-US" altLang="zh-TW" sz="6000" b="1" dirty="0" smtClean="0">
                <a:solidFill>
                  <a:srgbClr val="00B050"/>
                </a:solidFill>
              </a:rPr>
              <a:t>2</a:t>
            </a:r>
            <a:r>
              <a:rPr lang="zh-TW" altLang="en-US" sz="6000" b="1" dirty="0" smtClean="0">
                <a:solidFill>
                  <a:srgbClr val="C00000"/>
                </a:solidFill>
              </a:rPr>
              <a:t>             </a:t>
            </a:r>
            <a:endParaRPr lang="en-US" altLang="zh-TW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sz="6000" b="1" dirty="0" smtClean="0">
                <a:solidFill>
                  <a:srgbClr val="7030A0"/>
                </a:solidFill>
              </a:rPr>
              <a:t>                                      </a:t>
            </a:r>
            <a:r>
              <a:rPr lang="en-US" altLang="zh-TW" sz="6000" b="1" dirty="0" smtClean="0">
                <a:solidFill>
                  <a:srgbClr val="7030A0"/>
                </a:solidFill>
              </a:rPr>
              <a:t>1</a:t>
            </a:r>
            <a:endParaRPr lang="zh-TW" altLang="en-US" sz="6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zh-TW" altLang="en-US" sz="6000" dirty="0">
              <a:solidFill>
                <a:srgbClr val="C00000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8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0" name="動作按鈕: 下一項 9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動作按鈕: 終點 10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9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動作按鈕: 起點 5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動作按鈕: 首頁 6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b="1" dirty="0" smtClean="0"/>
              <a:t>有獎徵答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785926"/>
            <a:ext cx="8501122" cy="4525963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請問竹筷槍的起源為何處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竹筷槍的基本構造有哪些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射擊距離會因為哪三個因素而改變？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細明體" pitchFamily="49" charset="-120"/>
              <a:ea typeface="細明體" pitchFamily="49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357950" y="6251271"/>
            <a:ext cx="2800340" cy="614082"/>
            <a:chOff x="6357950" y="6251271"/>
            <a:chExt cx="2800340" cy="614082"/>
          </a:xfrm>
        </p:grpSpPr>
        <p:sp>
          <p:nvSpPr>
            <p:cNvPr id="10" name="動作按鈕: 下一項 9">
              <a:hlinkClick r:id="" action="ppaction://hlinkshowjump?jump=nextslide" highlightClick="1"/>
            </p:cNvPr>
            <p:cNvSpPr/>
            <p:nvPr/>
          </p:nvSpPr>
          <p:spPr>
            <a:xfrm>
              <a:off x="8458199" y="6251279"/>
              <a:ext cx="700091" cy="60674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動作按鈕: 上一項 5">
              <a:hlinkClick r:id="" action="ppaction://hlinkshowjump?jump=previousslide" highlightClick="1"/>
            </p:cNvPr>
            <p:cNvSpPr/>
            <p:nvPr/>
          </p:nvSpPr>
          <p:spPr>
            <a:xfrm>
              <a:off x="7758109" y="6257492"/>
              <a:ext cx="700090" cy="60674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動作按鈕: 起點 5">
              <a:hlinkClick r:id="" action="ppaction://hlinkshowjump?jump=firstslide" highlightClick="1"/>
            </p:cNvPr>
            <p:cNvSpPr/>
            <p:nvPr/>
          </p:nvSpPr>
          <p:spPr>
            <a:xfrm>
              <a:off x="7072330" y="6258624"/>
              <a:ext cx="700090" cy="606729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動作按鈕: 首頁 6">
              <a:hlinkClick r:id="rId2" action="ppaction://hlinksldjump" highlightClick="1"/>
            </p:cNvPr>
            <p:cNvSpPr/>
            <p:nvPr/>
          </p:nvSpPr>
          <p:spPr>
            <a:xfrm>
              <a:off x="6357950" y="6251271"/>
              <a:ext cx="700090" cy="6067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indent="-457200" algn="ctr">
              <a:buNone/>
            </a:pPr>
            <a:r>
              <a:rPr lang="en-US" altLang="zh-TW" sz="15000" b="1" dirty="0" smtClean="0">
                <a:solidFill>
                  <a:srgbClr val="FF0000"/>
                </a:solidFill>
              </a:rPr>
              <a:t>                      THE END</a:t>
            </a:r>
            <a:endParaRPr lang="zh-TW" altLang="en-US" sz="15000" b="1" dirty="0">
              <a:solidFill>
                <a:srgbClr val="FF000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7043783" y="6251255"/>
            <a:ext cx="2100249" cy="606745"/>
            <a:chOff x="6357950" y="6251255"/>
            <a:chExt cx="2100249" cy="606745"/>
          </a:xfrm>
        </p:grpSpPr>
        <p:sp>
          <p:nvSpPr>
            <p:cNvPr id="7" name="動作按鈕: 上一項 5">
              <a:hlinkClick r:id="" action="ppaction://hlinkshowjump?jump=previousslide" highlightClick="1"/>
            </p:cNvPr>
            <p:cNvSpPr/>
            <p:nvPr/>
          </p:nvSpPr>
          <p:spPr>
            <a:xfrm>
              <a:off x="7758109" y="6251255"/>
              <a:ext cx="700090" cy="60674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動作按鈕: 起點 7">
              <a:hlinkClick r:id="" action="ppaction://hlinkshowjump?jump=firstslide" highlightClick="1"/>
            </p:cNvPr>
            <p:cNvSpPr/>
            <p:nvPr/>
          </p:nvSpPr>
          <p:spPr>
            <a:xfrm>
              <a:off x="7058040" y="6251271"/>
              <a:ext cx="700090" cy="606729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動作按鈕: 首頁 8">
              <a:hlinkClick r:id="rId2" action="ppaction://hlinksldjump" highlightClick="1"/>
            </p:cNvPr>
            <p:cNvSpPr/>
            <p:nvPr/>
          </p:nvSpPr>
          <p:spPr>
            <a:xfrm>
              <a:off x="6357950" y="6251271"/>
              <a:ext cx="700090" cy="6067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25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00156 0.38682 L 0.58576 -0.1415 L -0.18889 -0.13526 L 0.43802 0.38266 L 0.43021 -0.40786 L -0.17934 0.25156 L 0.5842 0.2622 L 0.00312 -0.40578 L 0 0.07399 L 0 0 Z " pathEditMode="relative" ptsTypes="AAAAAAAAAAA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250"/>
                            </p:stCondLst>
                            <p:childTnLst>
                              <p:par>
                                <p:cTn id="66" presetID="56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研究動機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7158" y="2143116"/>
            <a:ext cx="8482042" cy="4714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/>
              <a:t>   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吳家安在麥當勞看見一個爺爺做給他的孫子一把很複雜的竹筷槍，一下子就射倒鐵罐，發覺竹筷槍的力量很強，所以我們討論後決定以「竹筷槍」當作這次專題研究的主題。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6343660" y="6251254"/>
            <a:ext cx="2800340" cy="606745"/>
            <a:chOff x="6343660" y="6251254"/>
            <a:chExt cx="2800340" cy="606745"/>
          </a:xfrm>
        </p:grpSpPr>
        <p:grpSp>
          <p:nvGrpSpPr>
            <p:cNvPr id="21" name="群組 3"/>
            <p:cNvGrpSpPr/>
            <p:nvPr/>
          </p:nvGrpSpPr>
          <p:grpSpPr>
            <a:xfrm>
              <a:off x="7043729" y="6251254"/>
              <a:ext cx="2100271" cy="606745"/>
              <a:chOff x="5429256" y="5286388"/>
              <a:chExt cx="3214710" cy="928694"/>
            </a:xfrm>
          </p:grpSpPr>
          <p:grpSp>
            <p:nvGrpSpPr>
              <p:cNvPr id="24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26" name="動作按鈕: 下一項 25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" name="動作按鈕: 終點 26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5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2" name="動作按鈕: 起點 21">
              <a:hlinkClick r:id="" action="ppaction://hlinkshowjump?jump=firstslide" highlightClick="1"/>
            </p:cNvPr>
            <p:cNvSpPr/>
            <p:nvPr/>
          </p:nvSpPr>
          <p:spPr>
            <a:xfrm>
              <a:off x="6343660" y="6251270"/>
              <a:ext cx="700090" cy="606729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研究目的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928662" y="2143116"/>
            <a:ext cx="7286676" cy="2714644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了解阿公、阿嬤時代傳統竹筷槍的基本構造。</a:t>
            </a: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製作新潮創意的新式竹筷槍。</a:t>
            </a:r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6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9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1" name="動作按鈕: 下一項 10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" name="動作按鈕: 終點 11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0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動作按鈕: 起點 6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動作按鈕: 首頁 7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研究問題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214282" y="1857364"/>
            <a:ext cx="8929718" cy="4525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了解舊竹筷槍的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起源、構造、製作方法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 </a:t>
            </a: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創作新式竹筷槍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pPr>
              <a:buFont typeface="Wingdings 2" pitchFamily="18" charset="2"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使竹筷槍材料減少，但威力增加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創作新式竹筷槍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pPr>
              <a:buFont typeface="Wingdings 2" pitchFamily="18" charset="2"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分析如何增加準度、發射距離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8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0" name="動作按鈕: 下一項 9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動作按鈕: 終點 10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9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動作按鈕: 起點 5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動作按鈕: 首頁 6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                        </a:t>
            </a:r>
            <a:r>
              <a:rPr lang="zh-TW" altLang="en-US" sz="8000" b="1" dirty="0" smtClean="0"/>
              <a:t>研究方法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8252" y="2071678"/>
            <a:ext cx="7705748" cy="4525963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資料蒐集  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分析整理</a:t>
            </a:r>
            <a:r>
              <a:rPr lang="en-US" sz="4400" b="1" dirty="0" smtClean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實驗法</a:t>
            </a:r>
          </a:p>
          <a:p>
            <a:endParaRPr lang="zh-TW" altLang="en-US" sz="2400" b="1" dirty="0" smtClean="0"/>
          </a:p>
        </p:txBody>
      </p:sp>
      <p:grpSp>
        <p:nvGrpSpPr>
          <p:cNvPr id="15" name="群組 14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16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9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21" name="動作按鈕: 下一項 20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" name="動作按鈕: 終點 21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0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7" name="動作按鈕: 起點 16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動作按鈕: 首頁 17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329642" cy="8382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b="1" dirty="0" smtClean="0">
                <a:latin typeface="標楷體" pitchFamily="65" charset="-120"/>
                <a:ea typeface="標楷體" pitchFamily="65" charset="-120"/>
              </a:rPr>
              <a:t>研究內容</a:t>
            </a:r>
            <a:endParaRPr lang="zh-TW" altLang="en-US" sz="88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14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6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21" name="動作按鈕: 下一項 20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" name="動作按鈕: 終點 21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0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7" name="動作按鈕: 起點 16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動作按鈕: 首頁 17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竹筷槍的由來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357158" y="1785926"/>
            <a:ext cx="8501122" cy="4589481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竹筷槍起源於</a:t>
            </a:r>
            <a:r>
              <a:rPr lang="zh-TW" altLang="en-US" sz="4000" b="1" dirty="0" smtClean="0">
                <a:solidFill>
                  <a:srgbClr val="B80000"/>
                </a:solidFill>
                <a:latin typeface="標楷體" pitchFamily="65" charset="-120"/>
                <a:ea typeface="標楷體" pitchFamily="65" charset="-120"/>
              </a:rPr>
              <a:t>閩南地區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。由於台灣竹類資源豐富，所以製造童玩的材料中，「竹」是絕不會缺席的主角。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為竹筷槍</a:t>
            </a:r>
            <a:r>
              <a:rPr lang="zh-TW" altLang="en-US" sz="4000" b="1" dirty="0" smtClean="0">
                <a:solidFill>
                  <a:srgbClr val="B80000"/>
                </a:solidFill>
                <a:latin typeface="標楷體" pitchFamily="65" charset="-120"/>
                <a:ea typeface="標楷體" pitchFamily="65" charset="-120"/>
              </a:rPr>
              <a:t>製作簡單、價格便宜、操作簡便，對抗性強、富有趣味性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，成為了一種地區性特有的童玩。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5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8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0" name="動作按鈕: 下一項 9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動作按鈕: 終點 10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9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動作按鈕: 起點 5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動作按鈕: 首頁 6">
              <a:hlinkClick r:id="rId2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400" b="1" dirty="0" smtClean="0"/>
              <a:t>舊竹筷槍的構造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643570" y="6251254"/>
            <a:ext cx="3500430" cy="606745"/>
            <a:chOff x="3786182" y="5929306"/>
            <a:chExt cx="5357818" cy="928694"/>
          </a:xfrm>
        </p:grpSpPr>
        <p:grpSp>
          <p:nvGrpSpPr>
            <p:cNvPr id="8" name="群組 3"/>
            <p:cNvGrpSpPr/>
            <p:nvPr/>
          </p:nvGrpSpPr>
          <p:grpSpPr>
            <a:xfrm>
              <a:off x="5929290" y="5929306"/>
              <a:ext cx="3214710" cy="928694"/>
              <a:chOff x="5429256" y="5286388"/>
              <a:chExt cx="3214710" cy="928694"/>
            </a:xfrm>
          </p:grpSpPr>
          <p:grpSp>
            <p:nvGrpSpPr>
              <p:cNvPr id="11" name="群組 6"/>
              <p:cNvGrpSpPr/>
              <p:nvPr/>
            </p:nvGrpSpPr>
            <p:grpSpPr>
              <a:xfrm>
                <a:off x="6500826" y="5286388"/>
                <a:ext cx="2143140" cy="928694"/>
                <a:chOff x="5214942" y="5286388"/>
                <a:chExt cx="2143140" cy="928694"/>
              </a:xfrm>
            </p:grpSpPr>
            <p:sp>
              <p:nvSpPr>
                <p:cNvPr id="13" name="動作按鈕: 下一項 12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214942" y="5286388"/>
                  <a:ext cx="1071570" cy="928694"/>
                </a:xfrm>
                <a:prstGeom prst="actionButtonForwardNex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" name="動作按鈕: 終點 13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286512" y="5286388"/>
                  <a:ext cx="1071570" cy="928694"/>
                </a:xfrm>
                <a:prstGeom prst="actionButtonE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2" name="動作按鈕: 上一項 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5429256" y="5286388"/>
                <a:ext cx="1071570" cy="928694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動作按鈕: 起點 8">
              <a:hlinkClick r:id="" action="ppaction://hlinkshowjump?jump=firstslide" highlightClick="1"/>
            </p:cNvPr>
            <p:cNvSpPr/>
            <p:nvPr/>
          </p:nvSpPr>
          <p:spPr>
            <a:xfrm>
              <a:off x="4857752" y="5929330"/>
              <a:ext cx="1071570" cy="928670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動作按鈕: 首頁 9">
              <a:hlinkClick r:id="rId3" action="ppaction://hlinksldjump" highlightClick="1"/>
            </p:cNvPr>
            <p:cNvSpPr/>
            <p:nvPr/>
          </p:nvSpPr>
          <p:spPr>
            <a:xfrm>
              <a:off x="3786182" y="5929330"/>
              <a:ext cx="1071570" cy="92867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" name="圖片 14" descr="DSC07102.JPG"/>
          <p:cNvPicPr>
            <a:picLocks noChangeAspect="1"/>
          </p:cNvPicPr>
          <p:nvPr/>
        </p:nvPicPr>
        <p:blipFill>
          <a:blip r:embed="rId4" cstate="print"/>
          <a:srcRect l="4952" t="8889" b="13333"/>
          <a:stretch>
            <a:fillRect/>
          </a:stretch>
        </p:blipFill>
        <p:spPr>
          <a:xfrm>
            <a:off x="4857752" y="1928802"/>
            <a:ext cx="4113180" cy="3429024"/>
          </a:xfrm>
          <a:prstGeom prst="rect">
            <a:avLst/>
          </a:prstGeom>
        </p:spPr>
      </p:pic>
      <p:pic>
        <p:nvPicPr>
          <p:cNvPr id="16" name="圖片 15" descr="構造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857364"/>
            <a:ext cx="9115425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25 0.00139 C 0.13924 -0.08786 0.08924 -0.16509 0.02223 -0.1704 C -0.04184 -0.17711 -0.10173 -0.11723 -0.10573 -0.03052 C -0.11076 0.04925 -0.06875 0.12393 -0.00868 0.12925 C 0.04618 0.13318 0.09827 0.08393 0.10226 0.00948 C 0.10625 -0.0585 0.07118 -0.12254 0.02032 -0.12786 C -0.02673 -0.13179 -0.07083 -0.0904 -0.07378 -0.02798 C -0.07673 0.02798 -0.04878 0.08254 -0.00677 0.08532 C 0.03125 0.08925 0.06719 0.05734 0.07032 0.00671 C 0.07223 -0.03861 0.05122 -0.08277 0.01823 -0.08509 C -0.01076 -0.08786 -0.03975 -0.06381 -0.04184 -0.0252 C -0.04375 0.00809 -0.02882 0.04 -0.00468 0.04277 C 0.01528 0.04532 0.03629 0.03052 0.03733 0.00416 C 0.03924 -0.01734 0.03125 -0.04 0.01632 -0.04254 C 0.00417 -0.04254 -0.00781 -0.03723 -0.00972 -0.02266 C -0.01076 -0.01318 -0.00868 -0.00393 -0.00277 -5.78035E-8 C 0.00018 0.00139 0.00226 0.00139 0.00521 -5.78035E-8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464</TotalTime>
  <Words>1400</Words>
  <Application>Microsoft Office PowerPoint</Application>
  <PresentationFormat>如螢幕大小 (4:3)</PresentationFormat>
  <Paragraphs>263</Paragraphs>
  <Slides>29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1" baseType="lpstr">
      <vt:lpstr>宣紙</vt:lpstr>
      <vt:lpstr>旅程</vt:lpstr>
      <vt:lpstr>筷槍雙傑</vt:lpstr>
      <vt:lpstr>                           簡    介</vt:lpstr>
      <vt:lpstr>研究動機</vt:lpstr>
      <vt:lpstr>研究目的</vt:lpstr>
      <vt:lpstr>研究問題</vt:lpstr>
      <vt:lpstr>                        研究方法</vt:lpstr>
      <vt:lpstr>研究內容</vt:lpstr>
      <vt:lpstr>竹筷槍的由來</vt:lpstr>
      <vt:lpstr>舊竹筷槍的構造</vt:lpstr>
      <vt:lpstr>竹筷槍的製作過程</vt:lpstr>
      <vt:lpstr>新式竹筷槍1</vt:lpstr>
      <vt:lpstr>新式竹筷槍2</vt:lpstr>
      <vt:lpstr>新式竹筷槍3</vt:lpstr>
      <vt:lpstr> 距離測試(段=扳機)</vt:lpstr>
      <vt:lpstr>準度測試</vt:lpstr>
      <vt:lpstr> 準度測試(段=扳機)</vt:lpstr>
      <vt:lpstr>                舊式竹筷槍</vt:lpstr>
      <vt:lpstr>新式竹筷槍</vt:lpstr>
      <vt:lpstr>       超簡易竹筷槍</vt:lpstr>
      <vt:lpstr>   舊竹筷槍和新竹筷槍的射擊距離</vt:lpstr>
      <vt:lpstr>                             三種竹筷槍的比較</vt:lpstr>
      <vt:lpstr>結 論</vt:lpstr>
      <vt:lpstr>結 論</vt:lpstr>
      <vt:lpstr>              結  論</vt:lpstr>
      <vt:lpstr>子睿心得</vt:lpstr>
      <vt:lpstr> 家安心得</vt:lpstr>
      <vt:lpstr>           有獎徵答</vt:lpstr>
      <vt:lpstr>有獎徵答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竹筷槍</dc:title>
  <dc:creator>Ge412</dc:creator>
  <cp:lastModifiedBy>Pan</cp:lastModifiedBy>
  <cp:revision>82</cp:revision>
  <dcterms:created xsi:type="dcterms:W3CDTF">2009-12-08T00:21:47Z</dcterms:created>
  <dcterms:modified xsi:type="dcterms:W3CDTF">2009-12-31T06:20:05Z</dcterms:modified>
</cp:coreProperties>
</file>