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89" r:id="rId5"/>
    <p:sldId id="290" r:id="rId6"/>
    <p:sldId id="260" r:id="rId7"/>
    <p:sldId id="261" r:id="rId8"/>
    <p:sldId id="262" r:id="rId9"/>
    <p:sldId id="276" r:id="rId10"/>
    <p:sldId id="280" r:id="rId11"/>
    <p:sldId id="291" r:id="rId12"/>
    <p:sldId id="292" r:id="rId13"/>
    <p:sldId id="293" r:id="rId14"/>
    <p:sldId id="294" r:id="rId15"/>
    <p:sldId id="295" r:id="rId16"/>
    <p:sldId id="296" r:id="rId17"/>
    <p:sldId id="284" r:id="rId18"/>
    <p:sldId id="285" r:id="rId19"/>
    <p:sldId id="286" r:id="rId20"/>
    <p:sldId id="287" r:id="rId2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99"/>
    <a:srgbClr val="6600CC"/>
    <a:srgbClr val="9900FF"/>
    <a:srgbClr val="FF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79" autoAdjust="0"/>
    <p:restoredTop sz="94683" autoAdjust="0"/>
  </p:normalViewPr>
  <p:slideViewPr>
    <p:cSldViewPr>
      <p:cViewPr varScale="1">
        <p:scale>
          <a:sx n="72" d="100"/>
          <a:sy n="72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97A59-035C-4B2D-81FE-ED6A63CB6A93}" type="datetimeFigureOut">
              <a:rPr lang="zh-TW" altLang="en-US" smtClean="0"/>
              <a:pPr/>
              <a:t>2012/12/6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7A161-C0BB-4256-8BC2-7EA439CCF6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51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7A161-C0BB-4256-8BC2-7EA439CCF676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4711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4C866-CF62-457F-B61D-B05AC4371BF2}" type="datetimeFigureOut">
              <a:rPr lang="zh-TW" altLang="en-US" smtClean="0"/>
              <a:pPr/>
              <a:t>2012/12/6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49E6-B09F-4A98-BF59-0474393549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720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4C866-CF62-457F-B61D-B05AC4371BF2}" type="datetimeFigureOut">
              <a:rPr lang="zh-TW" altLang="en-US" smtClean="0"/>
              <a:pPr/>
              <a:t>2012/12/6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49E6-B09F-4A98-BF59-0474393549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32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4C866-CF62-457F-B61D-B05AC4371BF2}" type="datetimeFigureOut">
              <a:rPr lang="zh-TW" altLang="en-US" smtClean="0"/>
              <a:pPr/>
              <a:t>2012/12/6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49E6-B09F-4A98-BF59-0474393549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5923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4C866-CF62-457F-B61D-B05AC4371BF2}" type="datetimeFigureOut">
              <a:rPr lang="zh-TW" altLang="en-US" smtClean="0"/>
              <a:pPr/>
              <a:t>2012/12/6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49E6-B09F-4A98-BF59-0474393549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5109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4C866-CF62-457F-B61D-B05AC4371BF2}" type="datetimeFigureOut">
              <a:rPr lang="zh-TW" altLang="en-US" smtClean="0"/>
              <a:pPr/>
              <a:t>2012/12/6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49E6-B09F-4A98-BF59-0474393549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9492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4C866-CF62-457F-B61D-B05AC4371BF2}" type="datetimeFigureOut">
              <a:rPr lang="zh-TW" altLang="en-US" smtClean="0"/>
              <a:pPr/>
              <a:t>2012/12/6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49E6-B09F-4A98-BF59-0474393549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029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4C866-CF62-457F-B61D-B05AC4371BF2}" type="datetimeFigureOut">
              <a:rPr lang="zh-TW" altLang="en-US" smtClean="0"/>
              <a:pPr/>
              <a:t>2012/12/6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49E6-B09F-4A98-BF59-0474393549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5731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4C866-CF62-457F-B61D-B05AC4371BF2}" type="datetimeFigureOut">
              <a:rPr lang="zh-TW" altLang="en-US" smtClean="0"/>
              <a:pPr/>
              <a:t>2012/12/6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49E6-B09F-4A98-BF59-0474393549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7204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4C866-CF62-457F-B61D-B05AC4371BF2}" type="datetimeFigureOut">
              <a:rPr lang="zh-TW" altLang="en-US" smtClean="0"/>
              <a:pPr/>
              <a:t>2012/12/6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49E6-B09F-4A98-BF59-0474393549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447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4C866-CF62-457F-B61D-B05AC4371BF2}" type="datetimeFigureOut">
              <a:rPr lang="zh-TW" altLang="en-US" smtClean="0"/>
              <a:pPr/>
              <a:t>2012/12/6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49E6-B09F-4A98-BF59-0474393549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837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4C866-CF62-457F-B61D-B05AC4371BF2}" type="datetimeFigureOut">
              <a:rPr lang="zh-TW" altLang="en-US" smtClean="0"/>
              <a:pPr/>
              <a:t>2012/12/6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49E6-B09F-4A98-BF59-0474393549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878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4C866-CF62-457F-B61D-B05AC4371BF2}" type="datetimeFigureOut">
              <a:rPr lang="zh-TW" altLang="en-US" smtClean="0"/>
              <a:pPr/>
              <a:t>2012/12/6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A49E6-B09F-4A98-BF59-0474393549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5692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gif"/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gif"/><Relationship Id="rId2" Type="http://schemas.openxmlformats.org/officeDocument/2006/relationships/image" Target="../media/image3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gif"/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gif"/><Relationship Id="rId2" Type="http://schemas.openxmlformats.org/officeDocument/2006/relationships/image" Target="../media/image3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>
            <a:noAutofit/>
          </a:bodyPr>
          <a:lstStyle/>
          <a:p>
            <a:r>
              <a:rPr lang="zh-TW" altLang="en-US" sz="9600" dirty="0">
                <a:solidFill>
                  <a:srgbClr val="FF00FF"/>
                </a:solidFill>
                <a:latin typeface="華康海報體W12" pitchFamily="49" charset="-120"/>
                <a:ea typeface="華康海報體W12" pitchFamily="49" charset="-120"/>
              </a:rPr>
              <a:t>跟肥胖說再見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5536" y="4869160"/>
            <a:ext cx="8496944" cy="1368152"/>
          </a:xfrm>
        </p:spPr>
        <p:txBody>
          <a:bodyPr>
            <a:noAutofit/>
          </a:bodyPr>
          <a:lstStyle/>
          <a:p>
            <a:r>
              <a:rPr lang="zh-TW" altLang="en-US" b="1" dirty="0" smtClean="0">
                <a:solidFill>
                  <a:srgbClr val="000099"/>
                </a:solidFill>
                <a:latin typeface="華康娃娃體" pitchFamily="49" charset="-120"/>
                <a:ea typeface="華康娃娃體" pitchFamily="49" charset="-120"/>
              </a:rPr>
              <a:t>指導教師：胡麗華老師</a:t>
            </a:r>
            <a:endParaRPr lang="en-US" altLang="zh-TW" b="1" dirty="0" smtClean="0">
              <a:solidFill>
                <a:srgbClr val="000099"/>
              </a:solidFill>
              <a:latin typeface="華康娃娃體" pitchFamily="49" charset="-120"/>
              <a:ea typeface="華康娃娃體" pitchFamily="49" charset="-120"/>
            </a:endParaRPr>
          </a:p>
          <a:p>
            <a:r>
              <a:rPr lang="zh-TW" altLang="en-US" b="1" dirty="0">
                <a:solidFill>
                  <a:srgbClr val="000099"/>
                </a:solidFill>
                <a:latin typeface="華康娃娃體" pitchFamily="49" charset="-120"/>
                <a:ea typeface="華康娃娃體" pitchFamily="49" charset="-120"/>
              </a:rPr>
              <a:t>作者：六</a:t>
            </a:r>
            <a:r>
              <a:rPr lang="en-US" altLang="zh-TW" b="1" dirty="0">
                <a:solidFill>
                  <a:srgbClr val="000099"/>
                </a:solidFill>
                <a:latin typeface="華康娃娃體" pitchFamily="49" charset="-120"/>
                <a:ea typeface="華康娃娃體" pitchFamily="49" charset="-120"/>
              </a:rPr>
              <a:t>.7</a:t>
            </a:r>
            <a:r>
              <a:rPr lang="zh-TW" altLang="en-US" b="1" dirty="0">
                <a:solidFill>
                  <a:srgbClr val="000099"/>
                </a:solidFill>
                <a:latin typeface="華康娃娃體" pitchFamily="49" charset="-120"/>
                <a:ea typeface="華康娃娃體" pitchFamily="49" charset="-120"/>
              </a:rPr>
              <a:t>林瓏、六</a:t>
            </a:r>
            <a:r>
              <a:rPr lang="en-US" altLang="zh-TW" b="1" dirty="0">
                <a:solidFill>
                  <a:srgbClr val="000099"/>
                </a:solidFill>
                <a:latin typeface="華康娃娃體" pitchFamily="49" charset="-120"/>
                <a:ea typeface="華康娃娃體" pitchFamily="49" charset="-120"/>
              </a:rPr>
              <a:t>.10</a:t>
            </a:r>
            <a:r>
              <a:rPr lang="zh-TW" altLang="en-US" b="1" dirty="0">
                <a:solidFill>
                  <a:srgbClr val="000099"/>
                </a:solidFill>
                <a:latin typeface="華康娃娃體" pitchFamily="49" charset="-120"/>
                <a:ea typeface="華康娃娃體" pitchFamily="49" charset="-120"/>
              </a:rPr>
              <a:t>林伯宇、六</a:t>
            </a:r>
            <a:r>
              <a:rPr lang="en-US" altLang="zh-TW" b="1" dirty="0">
                <a:solidFill>
                  <a:srgbClr val="000099"/>
                </a:solidFill>
                <a:latin typeface="華康娃娃體" pitchFamily="49" charset="-120"/>
                <a:ea typeface="華康娃娃體" pitchFamily="49" charset="-120"/>
              </a:rPr>
              <a:t>.16</a:t>
            </a:r>
            <a:r>
              <a:rPr lang="zh-TW" altLang="en-US" b="1" dirty="0">
                <a:solidFill>
                  <a:srgbClr val="000099"/>
                </a:solidFill>
                <a:latin typeface="華康娃娃體" pitchFamily="49" charset="-120"/>
                <a:ea typeface="華康娃娃體" pitchFamily="49" charset="-120"/>
              </a:rPr>
              <a:t>黃馨慧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564904"/>
            <a:ext cx="1956858" cy="1993404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780928"/>
            <a:ext cx="1800200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58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8000"/>
                </a:solidFill>
                <a:latin typeface="華康娃娃體" pitchFamily="49" charset="-120"/>
                <a:ea typeface="華康娃娃體" pitchFamily="49" charset="-120"/>
              </a:rPr>
              <a:t>四、研究心得</a:t>
            </a:r>
            <a:endParaRPr lang="zh-TW" altLang="en-US" b="1" dirty="0">
              <a:solidFill>
                <a:srgbClr val="008000"/>
              </a:solidFill>
              <a:latin typeface="華康娃娃體" pitchFamily="49" charset="-120"/>
              <a:ea typeface="華康娃娃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　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做完這次研究後，我更加了解肥胖有關的知</a:t>
            </a:r>
            <a:endParaRPr lang="en-US" altLang="zh-TW" sz="30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識，以後會避免吃太多不健康的食物，免得肥胖</a:t>
            </a:r>
            <a:endParaRPr lang="en-US" altLang="zh-TW" sz="30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上身。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林瓏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buNone/>
            </a:pP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　　這次研究中，我知道了肥胖的原因，還好，</a:t>
            </a:r>
            <a:endParaRPr lang="en-US" altLang="zh-TW" sz="30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我不胖，希望以後還可以再做類似有趣的研究</a:t>
            </a:r>
            <a:r>
              <a:rPr lang="zh-TW" altLang="en-US" sz="3000" b="1" dirty="0" smtClean="0">
                <a:latin typeface="標楷體"/>
                <a:ea typeface="標楷體"/>
              </a:rPr>
              <a:t>。</a:t>
            </a:r>
            <a:endParaRPr lang="en-US" altLang="zh-TW" sz="3000" b="1" dirty="0" smtClean="0">
              <a:latin typeface="標楷體"/>
              <a:ea typeface="標楷體"/>
            </a:endParaRPr>
          </a:p>
          <a:p>
            <a:pPr>
              <a:buNone/>
            </a:pP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林伯宇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buNone/>
            </a:pP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　　這次的研究，讓我領悟到不要把身材變胖不</a:t>
            </a:r>
            <a:endParaRPr lang="en-US" altLang="zh-TW" sz="30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當一回事，並且引導自己和肥胖說再見。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黃馨</a:t>
            </a:r>
            <a:endParaRPr lang="en-US" altLang="zh-TW" sz="30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000" b="1" dirty="0" smtClean="0">
                <a:latin typeface="標楷體" pitchFamily="65" charset="-120"/>
                <a:ea typeface="標楷體" pitchFamily="65" charset="-120"/>
              </a:rPr>
              <a:t>慧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3000" b="1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0086"/>
            <a:ext cx="1626096" cy="1958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53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008000"/>
                </a:solidFill>
                <a:latin typeface="華康娃娃體" pitchFamily="49" charset="-120"/>
                <a:ea typeface="華康娃娃體" pitchFamily="49" charset="-120"/>
              </a:rPr>
              <a:t>五</a:t>
            </a:r>
            <a:r>
              <a:rPr lang="en-US" altLang="zh-TW" b="1" dirty="0" smtClean="0">
                <a:solidFill>
                  <a:srgbClr val="008000"/>
                </a:solidFill>
                <a:latin typeface="華康娃娃體" pitchFamily="49" charset="-120"/>
                <a:ea typeface="華康娃娃體" pitchFamily="49" charset="-120"/>
              </a:rPr>
              <a:t>.</a:t>
            </a:r>
            <a:r>
              <a:rPr lang="zh-TW" altLang="en-US" b="1" dirty="0" smtClean="0">
                <a:solidFill>
                  <a:srgbClr val="008000"/>
                </a:solidFill>
                <a:latin typeface="華康娃娃體" pitchFamily="49" charset="-120"/>
                <a:ea typeface="華康娃娃體" pitchFamily="49" charset="-120"/>
              </a:rPr>
              <a:t>參考網址</a:t>
            </a:r>
          </a:p>
        </p:txBody>
      </p:sp>
      <p:sp>
        <p:nvSpPr>
          <p:cNvPr id="5" name="矩形 4"/>
          <p:cNvSpPr/>
          <p:nvPr/>
        </p:nvSpPr>
        <p:spPr>
          <a:xfrm>
            <a:off x="971600" y="1484784"/>
            <a:ext cx="74168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 </a:t>
            </a:r>
            <a:r>
              <a:rPr lang="en-US" altLang="zh-TW" b="1" dirty="0" smtClean="0"/>
              <a:t>1</a:t>
            </a:r>
            <a:r>
              <a:rPr lang="zh-TW" altLang="en-US" b="1" dirty="0" smtClean="0"/>
              <a:t> </a:t>
            </a:r>
            <a:r>
              <a:rPr lang="en-US" altLang="zh-TW" b="1" dirty="0" smtClean="0"/>
              <a:t>http</a:t>
            </a:r>
            <a:r>
              <a:rPr lang="en-US" altLang="zh-TW" b="1" dirty="0"/>
              <a:t>://</a:t>
            </a:r>
            <a:r>
              <a:rPr lang="en-US" altLang="zh-TW" b="1" dirty="0" smtClean="0"/>
              <a:t>blog.sing.com.tw/fatness/</a:t>
            </a:r>
            <a:endParaRPr lang="en-US" altLang="zh-TW" b="1" dirty="0"/>
          </a:p>
          <a:p>
            <a:r>
              <a:rPr lang="zh-TW" altLang="en-US" b="1" dirty="0" smtClean="0"/>
              <a:t> </a:t>
            </a:r>
            <a:r>
              <a:rPr lang="en-US" altLang="zh-TW" b="1" dirty="0" smtClean="0"/>
              <a:t>2</a:t>
            </a:r>
            <a:r>
              <a:rPr lang="zh-TW" altLang="en-US" b="1" dirty="0" smtClean="0"/>
              <a:t> </a:t>
            </a:r>
            <a:r>
              <a:rPr lang="en-US" altLang="zh-TW" b="1" dirty="0" smtClean="0"/>
              <a:t>http</a:t>
            </a:r>
            <a:r>
              <a:rPr lang="en-US" altLang="zh-TW" b="1" dirty="0"/>
              <a:t>://health.edu.tw/health/upload/tbteachingkb/d2004051103432.doc           </a:t>
            </a:r>
          </a:p>
          <a:p>
            <a:r>
              <a:rPr lang="zh-TW" altLang="en-US" b="1" dirty="0" smtClean="0"/>
              <a:t> </a:t>
            </a:r>
            <a:r>
              <a:rPr lang="en-US" altLang="zh-TW" b="1" dirty="0" smtClean="0"/>
              <a:t>3 http</a:t>
            </a:r>
            <a:r>
              <a:rPr lang="en-US" altLang="zh-TW" b="1" dirty="0"/>
              <a:t>://makeup2.longtermly.org/fatness-caasoction/</a:t>
            </a:r>
          </a:p>
          <a:p>
            <a:r>
              <a:rPr lang="zh-TW" altLang="en-US" b="1" dirty="0" smtClean="0"/>
              <a:t> </a:t>
            </a:r>
            <a:r>
              <a:rPr lang="en-US" altLang="zh-TW" b="1" dirty="0" smtClean="0"/>
              <a:t>4 http</a:t>
            </a:r>
            <a:r>
              <a:rPr lang="en-US" altLang="zh-TW" b="1" dirty="0"/>
              <a:t>://www.ezdgi.com.tw/   </a:t>
            </a:r>
          </a:p>
          <a:p>
            <a:r>
              <a:rPr lang="zh-TW" altLang="en-US" b="1" dirty="0" smtClean="0"/>
              <a:t> </a:t>
            </a:r>
            <a:r>
              <a:rPr lang="en-US" altLang="zh-TW" b="1" dirty="0" smtClean="0"/>
              <a:t>5</a:t>
            </a:r>
            <a:r>
              <a:rPr lang="zh-TW" altLang="en-US" b="1" dirty="0" smtClean="0"/>
              <a:t> </a:t>
            </a:r>
            <a:r>
              <a:rPr lang="en-US" altLang="zh-TW" b="1" dirty="0" smtClean="0"/>
              <a:t>http</a:t>
            </a:r>
            <a:r>
              <a:rPr lang="en-US" altLang="zh-TW" b="1" dirty="0"/>
              <a:t>://www.femh.org.tw/epaperad/min/viewarticle.aspx?I=2286  </a:t>
            </a:r>
          </a:p>
          <a:p>
            <a:r>
              <a:rPr lang="zh-TW" altLang="en-US" b="1" dirty="0" smtClean="0"/>
              <a:t> </a:t>
            </a:r>
            <a:r>
              <a:rPr lang="en-US" altLang="zh-TW" b="1" dirty="0" smtClean="0"/>
              <a:t>6 http</a:t>
            </a:r>
            <a:r>
              <a:rPr lang="en-US" altLang="zh-TW" b="1" dirty="0"/>
              <a:t>://www.sotcm.com/feipangzheng.htm</a:t>
            </a:r>
          </a:p>
          <a:p>
            <a:r>
              <a:rPr lang="zh-TW" altLang="en-US" b="1" dirty="0" smtClean="0"/>
              <a:t> </a:t>
            </a:r>
            <a:r>
              <a:rPr lang="en-US" altLang="zh-TW" b="1" dirty="0" smtClean="0"/>
              <a:t>7 </a:t>
            </a:r>
            <a:r>
              <a:rPr lang="en-US" altLang="zh-TW" b="1" dirty="0">
                <a:solidFill>
                  <a:prstClr val="black"/>
                </a:solidFill>
              </a:rPr>
              <a:t>http:// </a:t>
            </a:r>
            <a:r>
              <a:rPr lang="en-US" altLang="zh-TW" b="1" dirty="0" smtClean="0"/>
              <a:t>www.uuu.well.com/mytag.php?id=14218</a:t>
            </a:r>
            <a:endParaRPr lang="en-US" altLang="zh-TW" b="1" dirty="0"/>
          </a:p>
          <a:p>
            <a:r>
              <a:rPr lang="zh-TW" altLang="en-US" b="1" dirty="0" smtClean="0"/>
              <a:t> </a:t>
            </a:r>
            <a:r>
              <a:rPr lang="en-US" altLang="zh-TW" b="1" dirty="0" smtClean="0"/>
              <a:t>8 </a:t>
            </a:r>
            <a:r>
              <a:rPr lang="en-US" altLang="zh-TW" b="1" dirty="0"/>
              <a:t>http://</a:t>
            </a:r>
            <a:r>
              <a:rPr lang="en-US" altLang="zh-TW" b="1" dirty="0" smtClean="0"/>
              <a:t>www.wretch.cc/blog/iigergog123/22005430</a:t>
            </a:r>
          </a:p>
          <a:p>
            <a:r>
              <a:rPr lang="en-US" altLang="zh-TW" b="1" dirty="0" smtClean="0"/>
              <a:t> </a:t>
            </a:r>
            <a:r>
              <a:rPr lang="en-US" altLang="zh-TW" b="1" dirty="0"/>
              <a:t>9 </a:t>
            </a:r>
            <a:r>
              <a:rPr lang="en-US" altLang="zh-TW" b="1" dirty="0" smtClean="0"/>
              <a:t>http</a:t>
            </a:r>
            <a:r>
              <a:rPr lang="en-US" altLang="zh-TW" b="1" dirty="0"/>
              <a:t>://wwwu.tsgh.ndmctsgh.edu.tw/</a:t>
            </a:r>
            <a:endParaRPr lang="zh-TW" altLang="en-US" b="1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221088"/>
            <a:ext cx="1800200" cy="1800200"/>
          </a:xfrm>
          <a:prstGeom prst="rect">
            <a:avLst/>
          </a:prstGeom>
        </p:spPr>
      </p:pic>
      <p:pic>
        <p:nvPicPr>
          <p:cNvPr id="6" name="圖片 5" descr="cyasyumen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3728" y="4509120"/>
            <a:ext cx="2088232" cy="1670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b="1" dirty="0" smtClean="0">
                <a:solidFill>
                  <a:srgbClr val="FF0000"/>
                </a:solidFill>
                <a:latin typeface="華康娃娃體" pitchFamily="49" charset="-120"/>
                <a:ea typeface="華康POP1體" pitchFamily="49" charset="-120"/>
              </a:rPr>
              <a:t>附錄</a:t>
            </a:r>
            <a:endParaRPr lang="zh-TW" altLang="en-US" sz="6000" b="1" dirty="0">
              <a:solidFill>
                <a:srgbClr val="FF0000"/>
              </a:solidFill>
              <a:latin typeface="華康娃娃體" pitchFamily="49" charset="-120"/>
              <a:ea typeface="華康POP1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368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zh-TW" altLang="en-US" sz="6300" b="1" dirty="0" smtClean="0">
                <a:solidFill>
                  <a:srgbClr val="008000"/>
                </a:solidFill>
                <a:latin typeface="華康娃娃體" pitchFamily="49" charset="-120"/>
                <a:ea typeface="華康娃娃體" pitchFamily="49" charset="-120"/>
              </a:rPr>
              <a:t>一、減</a:t>
            </a:r>
            <a:r>
              <a:rPr lang="zh-TW" altLang="en-US" sz="6300" b="1" dirty="0">
                <a:solidFill>
                  <a:srgbClr val="008000"/>
                </a:solidFill>
                <a:latin typeface="華康娃娃體" pitchFamily="49" charset="-120"/>
                <a:ea typeface="華康娃娃體" pitchFamily="49" charset="-120"/>
              </a:rPr>
              <a:t>重</a:t>
            </a:r>
            <a:r>
              <a:rPr lang="zh-TW" altLang="en-US" sz="6300" b="1" dirty="0" smtClean="0">
                <a:solidFill>
                  <a:srgbClr val="008000"/>
                </a:solidFill>
                <a:latin typeface="華康娃娃體" pitchFamily="49" charset="-120"/>
                <a:ea typeface="華康娃娃體" pitchFamily="49" charset="-120"/>
              </a:rPr>
              <a:t>日記</a:t>
            </a:r>
            <a:endParaRPr lang="en-US" altLang="zh-TW" sz="6300" b="1" dirty="0" smtClean="0">
              <a:solidFill>
                <a:srgbClr val="008000"/>
              </a:solidFill>
              <a:latin typeface="華康娃娃體" pitchFamily="49" charset="-120"/>
              <a:ea typeface="華康娃娃體" pitchFamily="49" charset="-120"/>
            </a:endParaRPr>
          </a:p>
          <a:p>
            <a:pPr marL="0" indent="0">
              <a:buNone/>
            </a:pPr>
            <a:endParaRPr lang="en-US" altLang="zh-TW" sz="1900" b="1" dirty="0" smtClean="0">
              <a:solidFill>
                <a:srgbClr val="008000"/>
              </a:solidFill>
              <a:latin typeface="華康娃娃體" pitchFamily="49" charset="-120"/>
              <a:ea typeface="華康娃娃體" pitchFamily="49" charset="-120"/>
            </a:endParaRPr>
          </a:p>
          <a:p>
            <a:pPr marL="0" indent="0"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減重日記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1(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體重：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47.5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公斤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0" indent="0"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日期：中華民國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日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星期五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0" indent="0"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時間：下午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點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分      天氣：晴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今天我發現減肥注意事項裡，有幾項是我做不到的。可能是因為剛開始減肥，還不習慣改掉之前生活上的壞習慣，我要加油了。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要我在晚上七點以後不吃東西，是不可能的，因為我在九點就會想吃消夜，這樣就破功了，而且補習回家都十點了，會餓是正常的。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早餐吃燒餅夾蛋配豆漿，違背了「不喝飲料的條約」。中午，我吃完石板肉便當，就去打桌球一小時，我感覺熱量消耗了很多。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整天下來，我比之前少了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0.5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公斤，可能是運動的功勞。如果能不喝飲料和細嚼慢嚥，可能會瘦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公斤吧！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692696"/>
            <a:ext cx="1728192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448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18457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altLang="zh-TW" sz="1900" b="1" dirty="0">
              <a:solidFill>
                <a:srgbClr val="008000"/>
              </a:solidFill>
              <a:latin typeface="華康娃娃體" pitchFamily="49" charset="-120"/>
              <a:ea typeface="華康娃娃體" pitchFamily="49" charset="-120"/>
            </a:endParaRPr>
          </a:p>
          <a:p>
            <a:pPr marL="0" indent="0"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減重日記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2(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體重：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47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公斤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0" indent="0"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日期：中華民國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日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星期六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0" indent="0"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時間：下午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點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分      天氣：陰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每週六晚上，是同學們相約在網路聊天的時候，所以超過晚上十一點才睡覺，而且又在十點吃東西了。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早上吃了一個五穀雜糧饅頭，那應該不算麵包。中午和下午，我去宜蘭玩，吃了海鮮，吃魚肉好像不會變胖。然後，我去騎腳踏車一小時。但下午八點才吃晚餐。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可見晚上七點以後不吃東西對我來說很困難。我對於重點四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吃的順序是蔬果→肉類→澱粉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有疑問，因為如果我吃韭菜水餃，是不是蔬果、肉跟澱粉一起吃，那就破功了？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今天的體重沒減少，但維持得不錯。其實減重這件事並沒有很困難。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92696"/>
            <a:ext cx="1915269" cy="1584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476672"/>
            <a:ext cx="8280920" cy="59766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altLang="zh-TW" sz="1700" b="1" dirty="0">
              <a:solidFill>
                <a:srgbClr val="008000"/>
              </a:solidFill>
              <a:latin typeface="華康娃娃體" pitchFamily="49" charset="-120"/>
              <a:ea typeface="華康娃娃體" pitchFamily="49" charset="-120"/>
            </a:endParaRPr>
          </a:p>
          <a:p>
            <a:pPr marL="0" indent="0"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減重日記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3(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體重：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47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公斤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0" indent="0"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日期：中華民國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日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星期日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0" indent="0"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時間：下午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點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50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分      天氣：陰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17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457200"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 我有一點感冒，可能是食慾減少的關係，體重輕了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0.5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公斤。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457200"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 上午，只吃一塊麵包配白開水，但是，中午喝了一杯熱紅茶。晚餐吃魚粥</a:t>
            </a:r>
            <a:r>
              <a:rPr lang="zh-TW" altLang="en-US" b="1" dirty="0" smtClean="0">
                <a:latin typeface="標楷體"/>
                <a:ea typeface="標楷體"/>
              </a:rPr>
              <a:t>。</a:t>
            </a:r>
            <a:endParaRPr lang="en-US" altLang="zh-TW" b="1" dirty="0" smtClean="0">
              <a:latin typeface="標楷體"/>
              <a:ea typeface="標楷體"/>
            </a:endParaRPr>
          </a:p>
          <a:p>
            <a:pPr marL="0" indent="457200"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 今天下午，我又去打一小時桌球。回到家後，肚子餓，忍不住吃了一個咖哩牛角麵包。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457200"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 經過三天的減重，我瘦了一公斤，如果可以配合所有重點，就不只瘦一公斤了。加油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!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04664"/>
            <a:ext cx="1798489" cy="1944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20688"/>
            <a:ext cx="836327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1400" b="1" dirty="0">
              <a:solidFill>
                <a:srgbClr val="008000"/>
              </a:solidFill>
              <a:latin typeface="華康娃娃體" pitchFamily="49" charset="-120"/>
              <a:ea typeface="華康娃娃體" pitchFamily="49" charset="-120"/>
            </a:endParaRPr>
          </a:p>
          <a:p>
            <a:pPr marL="0" indent="0">
              <a:buNone/>
            </a:pP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減重日記</a:t>
            </a:r>
            <a:r>
              <a:rPr lang="en-US" altLang="zh-TW" sz="2200" b="1" dirty="0" smtClean="0">
                <a:latin typeface="標楷體" pitchFamily="65" charset="-120"/>
                <a:ea typeface="標楷體" pitchFamily="65" charset="-120"/>
              </a:rPr>
              <a:t>4(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體重：</a:t>
            </a:r>
            <a:r>
              <a:rPr lang="en-US" altLang="zh-TW" sz="2200" b="1" dirty="0" smtClean="0">
                <a:latin typeface="標楷體" pitchFamily="65" charset="-120"/>
                <a:ea typeface="標楷體" pitchFamily="65" charset="-120"/>
              </a:rPr>
              <a:t>47.5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公斤</a:t>
            </a:r>
            <a:r>
              <a:rPr lang="en-US" altLang="zh-TW" sz="2200" b="1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0" indent="0">
              <a:buNone/>
            </a:pP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日期：中華民國</a:t>
            </a:r>
            <a:r>
              <a:rPr lang="en-US" altLang="zh-TW" sz="2200" b="1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200" b="1" dirty="0" smtClean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200" b="1" dirty="0" smtClean="0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日</a:t>
            </a:r>
            <a:r>
              <a:rPr lang="en-US" altLang="zh-TW" sz="22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星期四</a:t>
            </a:r>
            <a:r>
              <a:rPr lang="en-US" altLang="zh-TW" sz="2200" b="1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0" indent="0">
              <a:buNone/>
            </a:pP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時間：下午</a:t>
            </a:r>
            <a:r>
              <a:rPr lang="en-US" altLang="zh-TW" sz="2200" b="1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點</a:t>
            </a:r>
            <a:r>
              <a:rPr lang="en-US" altLang="zh-TW" sz="2200" b="1" dirty="0" smtClean="0">
                <a:latin typeface="標楷體" pitchFamily="65" charset="-120"/>
                <a:ea typeface="標楷體" pitchFamily="65" charset="-120"/>
              </a:rPr>
              <a:t>50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分      天氣：陰</a:t>
            </a:r>
            <a:endParaRPr lang="en-US" altLang="zh-TW" sz="22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1300" b="1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    感冒快好了，食慾恢復了，所以體重增加了</a:t>
            </a:r>
            <a:r>
              <a:rPr lang="en-US" altLang="zh-TW" sz="2200" b="1" dirty="0" smtClean="0">
                <a:latin typeface="標楷體" pitchFamily="65" charset="-120"/>
                <a:ea typeface="標楷體" pitchFamily="65" charset="-120"/>
              </a:rPr>
              <a:t>0.5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公斤，也可能太餓了，看到什麼就馬上吃掉，不管熱量有多少。</a:t>
            </a:r>
            <a:endParaRPr lang="en-US" altLang="zh-TW" sz="2200" b="1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    早餐吃了一個蛋、熱量不到</a:t>
            </a:r>
            <a:r>
              <a:rPr lang="en-US" altLang="zh-TW" sz="2200" b="1" dirty="0" smtClean="0">
                <a:latin typeface="標楷體" pitchFamily="65" charset="-120"/>
                <a:ea typeface="標楷體" pitchFamily="65" charset="-120"/>
              </a:rPr>
              <a:t>100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大卡的麥芽牛奶和熱量</a:t>
            </a:r>
            <a:r>
              <a:rPr lang="en-US" altLang="zh-TW" sz="2200" b="1" dirty="0" smtClean="0">
                <a:latin typeface="標楷體" pitchFamily="65" charset="-120"/>
                <a:ea typeface="標楷體" pitchFamily="65" charset="-120"/>
              </a:rPr>
              <a:t>500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大卡的草莓瑞士捲。瑞士捲的熱量太高了，下次買早餐要注意熱量不超過</a:t>
            </a:r>
            <a:r>
              <a:rPr lang="en-US" altLang="zh-TW" sz="2200" b="1" dirty="0" smtClean="0">
                <a:latin typeface="標楷體" pitchFamily="65" charset="-120"/>
                <a:ea typeface="標楷體" pitchFamily="65" charset="-120"/>
              </a:rPr>
              <a:t>300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大卡。</a:t>
            </a:r>
            <a:endParaRPr lang="en-US" altLang="zh-TW" sz="22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    最近我沒有細嚼慢嚥，我也覺得很驚訝，竟然能在</a:t>
            </a:r>
            <a:r>
              <a:rPr lang="en-US" altLang="zh-TW" sz="2200" b="1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分鐘內吃掉兩塊不小的麵包，可見不細嚼慢嚥，容易吃很多。</a:t>
            </a:r>
            <a:endParaRPr lang="en-US" altLang="zh-TW" sz="2200" b="1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    中午，我按照吃東西的順序吃午餐，我覺得很有用，因為沒按順序吃，我會吃得又快又多。吃完東西走動</a:t>
            </a:r>
            <a:r>
              <a:rPr lang="en-US" altLang="zh-TW" sz="2200" b="1" dirty="0" smtClean="0">
                <a:latin typeface="標楷體" pitchFamily="65" charset="-120"/>
                <a:ea typeface="標楷體" pitchFamily="65" charset="-120"/>
              </a:rPr>
              <a:t>20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分鐘也有效果，可以瘦大腿。</a:t>
            </a:r>
            <a:endParaRPr lang="zh-TW" altLang="en-US" sz="2200" b="1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548680"/>
            <a:ext cx="2037755" cy="15636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zh-TW" sz="1200" b="1" dirty="0">
              <a:solidFill>
                <a:srgbClr val="008000"/>
              </a:solidFill>
              <a:latin typeface="華康娃娃體" pitchFamily="49" charset="-120"/>
              <a:ea typeface="華康娃娃體" pitchFamily="49" charset="-120"/>
            </a:endParaRPr>
          </a:p>
          <a:p>
            <a:pPr marL="0" indent="0">
              <a:buNone/>
            </a:pP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減重日記</a:t>
            </a:r>
            <a:r>
              <a:rPr lang="en-US" altLang="zh-TW" sz="2200" b="1" dirty="0" smtClean="0">
                <a:latin typeface="標楷體" pitchFamily="65" charset="-120"/>
                <a:ea typeface="標楷體" pitchFamily="65" charset="-120"/>
              </a:rPr>
              <a:t>5(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體重：</a:t>
            </a:r>
            <a:r>
              <a:rPr lang="en-US" altLang="zh-TW" sz="2200" b="1" dirty="0" smtClean="0">
                <a:latin typeface="標楷體" pitchFamily="65" charset="-120"/>
                <a:ea typeface="標楷體" pitchFamily="65" charset="-120"/>
              </a:rPr>
              <a:t>46.5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公斤</a:t>
            </a:r>
            <a:r>
              <a:rPr lang="en-US" altLang="zh-TW" sz="2200" b="1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0" indent="0">
              <a:buNone/>
            </a:pP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日期：中華民國</a:t>
            </a:r>
            <a:r>
              <a:rPr lang="en-US" altLang="zh-TW" sz="2200" b="1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200" b="1" dirty="0" smtClean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200" b="1" dirty="0" smtClean="0">
                <a:latin typeface="標楷體" pitchFamily="65" charset="-120"/>
                <a:ea typeface="標楷體" pitchFamily="65" charset="-120"/>
              </a:rPr>
              <a:t>18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日</a:t>
            </a:r>
            <a:r>
              <a:rPr lang="en-US" altLang="zh-TW" sz="22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星期四</a:t>
            </a:r>
            <a:r>
              <a:rPr lang="en-US" altLang="zh-TW" sz="2200" b="1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0" indent="0">
              <a:buNone/>
            </a:pP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時間：下午</a:t>
            </a:r>
            <a:r>
              <a:rPr lang="en-US" altLang="zh-TW" sz="2200" b="1" dirty="0" smtClean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點</a:t>
            </a:r>
            <a:r>
              <a:rPr lang="en-US" altLang="zh-TW" sz="2200" b="1" dirty="0" smtClean="0">
                <a:latin typeface="標楷體" pitchFamily="65" charset="-120"/>
                <a:ea typeface="標楷體" pitchFamily="65" charset="-120"/>
              </a:rPr>
              <a:t>55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分      天氣：晴</a:t>
            </a:r>
            <a:endParaRPr lang="en-US" altLang="zh-TW" sz="22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12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457200">
              <a:buNone/>
            </a:pP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 我發現，早餐吃炭烤燒餅代替麵包好像比較不容易變胖，因為連續幾天不吃麵包，肚子不會太脹</a:t>
            </a:r>
            <a:r>
              <a:rPr lang="zh-TW" altLang="en-US" sz="2200" b="1" dirty="0">
                <a:latin typeface="標楷體"/>
                <a:ea typeface="標楷體"/>
              </a:rPr>
              <a:t>，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而且，我晚餐只吃五分飽，這樣可以快點睡著。其實早餐只要喝水就好了，但是我喝了阿華田。吃蛋也是不錯的選擇。</a:t>
            </a:r>
            <a:endParaRPr lang="en-US" altLang="zh-TW" sz="22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457200">
              <a:buNone/>
            </a:pP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 中午要快點吃完午餐，如何細嚼慢嚥又要快吃，學問很大。我選擇細嚼慢嚥，吃少又會飽。</a:t>
            </a:r>
            <a:endParaRPr lang="en-US" altLang="zh-TW" sz="22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457200">
              <a:buNone/>
            </a:pP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 等一下要上體育課，它是幫我邁向減肥成功的推手之一。用運動可以燃燒體脂肪，渴望再瘦</a:t>
            </a:r>
            <a:r>
              <a:rPr lang="en-US" altLang="zh-TW" sz="2200" b="1" dirty="0" smtClean="0">
                <a:latin typeface="標楷體" pitchFamily="65" charset="-120"/>
                <a:ea typeface="標楷體" pitchFamily="65" charset="-120"/>
              </a:rPr>
              <a:t>0.5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公斤吧！加油！</a:t>
            </a:r>
            <a:endParaRPr lang="en-US" altLang="zh-TW" sz="22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en-US" sz="2200" b="1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76672"/>
            <a:ext cx="2372841" cy="1872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華康娃娃體" pitchFamily="49" charset="-120"/>
                <a:ea typeface="華康POP1體" pitchFamily="49" charset="-120"/>
              </a:rPr>
              <a:t>附錄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2"/>
            <a:ext cx="8424936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sz="4800" b="1" dirty="0" smtClean="0">
                <a:solidFill>
                  <a:srgbClr val="008000"/>
                </a:solidFill>
                <a:latin typeface="華康娃娃體" pitchFamily="49" charset="-120"/>
                <a:ea typeface="華康娃娃體" pitchFamily="49" charset="-120"/>
              </a:rPr>
              <a:t>二、有獎徵答</a:t>
            </a:r>
            <a:endParaRPr lang="en-US" altLang="zh-TW" sz="4800" b="1" dirty="0" smtClean="0">
              <a:solidFill>
                <a:srgbClr val="008000"/>
              </a:solidFill>
              <a:latin typeface="華康娃娃體" pitchFamily="49" charset="-120"/>
              <a:ea typeface="華康娃娃體" pitchFamily="49" charset="-120"/>
            </a:endParaRPr>
          </a:p>
          <a:p>
            <a:pPr marL="0" indent="0">
              <a:buNone/>
            </a:pPr>
            <a:endParaRPr lang="en-US" altLang="zh-TW" sz="1300" b="1" dirty="0" smtClean="0">
              <a:solidFill>
                <a:srgbClr val="008000"/>
              </a:solidFill>
              <a:latin typeface="華康娃娃體" pitchFamily="49" charset="-120"/>
              <a:ea typeface="華康娃娃體" pitchFamily="49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Q1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：規律的什麼是有效減重，並維持體重的方法？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 A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：運動。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Q2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：持恆的運動可以預防疾病和維持什麼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 A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：健康。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Q3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：會無法控制想吃的情緒，使人暴食的症狀叫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   做什麼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 A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：貪食症。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764704"/>
            <a:ext cx="1534269" cy="146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686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24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692696"/>
            <a:ext cx="8424936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1300" b="1" dirty="0" smtClean="0">
              <a:solidFill>
                <a:srgbClr val="008000"/>
              </a:solidFill>
              <a:latin typeface="華康娃娃體" pitchFamily="49" charset="-120"/>
              <a:ea typeface="華康娃娃體" pitchFamily="49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Q4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：因遺傳而肥胖的大家族，被稱為什麼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：肥胖家族。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Q5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：過去的研究一致顯示規律的運動，加上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  正確的飲食，是有效控制什麼的方法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：體重。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Q6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：請說出兩項高熱量食物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：巧克力、雞腿、可樂等。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933056"/>
            <a:ext cx="1152128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692696"/>
            <a:ext cx="8229600" cy="55012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altLang="zh-TW" sz="1400" b="1" dirty="0">
              <a:solidFill>
                <a:srgbClr val="008000"/>
              </a:solidFill>
              <a:latin typeface="華康娃娃體" pitchFamily="49" charset="-120"/>
              <a:ea typeface="華康娃娃體" pitchFamily="49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Q7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：造成肥胖的原因有什麼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：遺傳、生理心理因素、環境因素。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Q8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：進食量多，活動量少，熱能消耗少，易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   導致什麼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：脂肪堆積。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Q9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：請說出一種外科手術減肥的方法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：局部抽脂、胃部切除法或小腸迴路法。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Q10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：如何計算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BMI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：體重除以身高的平方。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013176"/>
            <a:ext cx="1780013" cy="15575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8000"/>
                </a:solidFill>
                <a:latin typeface="華康娃娃體" pitchFamily="49" charset="-120"/>
                <a:ea typeface="華康娃娃體" pitchFamily="49" charset="-120"/>
              </a:rPr>
              <a:t>一</a:t>
            </a:r>
            <a:r>
              <a:rPr lang="zh-TW" altLang="en-US" b="1" dirty="0">
                <a:solidFill>
                  <a:srgbClr val="008000"/>
                </a:solidFill>
                <a:latin typeface="華康娃娃體" pitchFamily="49" charset="-120"/>
                <a:ea typeface="華康娃娃體" pitchFamily="49" charset="-120"/>
              </a:rPr>
              <a:t>、</a:t>
            </a:r>
            <a:r>
              <a:rPr lang="zh-TW" altLang="en-US" b="1" dirty="0" smtClean="0">
                <a:solidFill>
                  <a:srgbClr val="008000"/>
                </a:solidFill>
                <a:latin typeface="華康娃娃體" pitchFamily="49" charset="-120"/>
                <a:ea typeface="華康娃娃體" pitchFamily="49" charset="-120"/>
              </a:rPr>
              <a:t>研究動機</a:t>
            </a:r>
            <a:endParaRPr lang="zh-TW" altLang="en-US" b="1" dirty="0">
              <a:solidFill>
                <a:srgbClr val="008000"/>
              </a:solidFill>
              <a:latin typeface="華康娃娃體" pitchFamily="49" charset="-120"/>
              <a:ea typeface="華康娃娃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肥胖一直是令人困擾的問題。看到自己天天變胖、變重，身材不符合自己的年齡，只能站在鏡子前搖頭嘆氣，真的很傷心。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  有的人因為太胖而造成肝指數上升等疾病。一個肥胖的問題，就會對全身有害。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　　我們這一組想了解肥胖是如何造成的和它所帶來的影響，也想知道怎麼才能成功減重，才能跟肥胖說再見？所以大家就開始辛苦的研究這個主題了。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6" name="圖片 5" descr="06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332656"/>
            <a:ext cx="1656184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764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altLang="zh-TW" sz="4000" b="1" dirty="0" smtClean="0">
              <a:latin typeface="華康隸書體W5" pitchFamily="49" charset="-120"/>
              <a:ea typeface="華康隸書體W5" pitchFamily="49" charset="-120"/>
            </a:endParaRPr>
          </a:p>
          <a:p>
            <a:pPr marL="0" indent="0" algn="ctr">
              <a:buNone/>
            </a:pPr>
            <a:endParaRPr lang="en-US" altLang="zh-TW" sz="9600" b="1" dirty="0" smtClean="0">
              <a:solidFill>
                <a:srgbClr val="9900FF"/>
              </a:solidFill>
              <a:latin typeface="華康隸書體W5" pitchFamily="49" charset="-120"/>
              <a:ea typeface="華康隸書體W5" pitchFamily="49" charset="-120"/>
            </a:endParaRPr>
          </a:p>
          <a:p>
            <a:pPr marL="0" indent="0" algn="ctr">
              <a:buNone/>
            </a:pPr>
            <a:endParaRPr lang="en-US" altLang="zh-TW" sz="9600" b="1" dirty="0">
              <a:solidFill>
                <a:srgbClr val="9900FF"/>
              </a:solidFill>
              <a:latin typeface="華康隸書體W5" pitchFamily="49" charset="-120"/>
              <a:ea typeface="華康隸書體W5" pitchFamily="49" charset="-120"/>
            </a:endParaRPr>
          </a:p>
          <a:p>
            <a:pPr marL="0" indent="0" algn="ctr">
              <a:buNone/>
            </a:pPr>
            <a:endParaRPr lang="en-US" altLang="zh-TW" sz="1200" b="1" dirty="0" smtClean="0">
              <a:solidFill>
                <a:srgbClr val="9900FF"/>
              </a:solidFill>
              <a:latin typeface="華康隸書體W5" pitchFamily="49" charset="-120"/>
              <a:ea typeface="華康隸書體W5" pitchFamily="49" charset="-120"/>
            </a:endParaRPr>
          </a:p>
          <a:p>
            <a:pPr marL="0" indent="0" algn="ctr">
              <a:buNone/>
            </a:pPr>
            <a:endParaRPr lang="en-US" altLang="zh-TW" sz="1200" b="1" dirty="0">
              <a:solidFill>
                <a:srgbClr val="9900FF"/>
              </a:solidFill>
              <a:latin typeface="華康隸書體W5" pitchFamily="49" charset="-120"/>
              <a:ea typeface="華康隸書體W5" pitchFamily="49" charset="-120"/>
            </a:endParaRPr>
          </a:p>
          <a:p>
            <a:pPr marL="0" indent="0" algn="ctr">
              <a:buNone/>
            </a:pPr>
            <a:endParaRPr lang="en-US" altLang="zh-TW" sz="1200" b="1" dirty="0" smtClean="0">
              <a:solidFill>
                <a:srgbClr val="9900FF"/>
              </a:solidFill>
              <a:latin typeface="華康隸書體W5" pitchFamily="49" charset="-120"/>
              <a:ea typeface="華康隸書體W5" pitchFamily="49" charset="-120"/>
            </a:endParaRPr>
          </a:p>
          <a:p>
            <a:pPr marL="0" indent="0" algn="ctr">
              <a:buNone/>
            </a:pPr>
            <a:endParaRPr lang="en-US" altLang="zh-TW" sz="1400" b="1" dirty="0" smtClean="0">
              <a:solidFill>
                <a:srgbClr val="9900FF"/>
              </a:solidFill>
              <a:latin typeface="華康隸書體W5" pitchFamily="49" charset="-120"/>
              <a:ea typeface="華康隸書體W5" pitchFamily="49" charset="-120"/>
            </a:endParaRPr>
          </a:p>
          <a:p>
            <a:pPr marL="0" indent="0" algn="ctr">
              <a:buNone/>
            </a:pPr>
            <a:r>
              <a:rPr lang="zh-TW" altLang="en-US" sz="13700" b="1" dirty="0" smtClean="0">
                <a:solidFill>
                  <a:srgbClr val="9900FF"/>
                </a:solidFill>
                <a:latin typeface="華康隸書體W5" pitchFamily="49" charset="-120"/>
                <a:ea typeface="華康隸書體W5" pitchFamily="49" charset="-120"/>
              </a:rPr>
              <a:t>謝謝收看</a:t>
            </a:r>
            <a:endParaRPr lang="zh-TW" altLang="en-US" sz="13700" b="1" dirty="0">
              <a:solidFill>
                <a:srgbClr val="9900FF"/>
              </a:solidFill>
              <a:latin typeface="華康隸書體W5" pitchFamily="49" charset="-120"/>
              <a:ea typeface="華康隸書體W5" pitchFamily="49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548680"/>
            <a:ext cx="2880320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38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8000"/>
                </a:solidFill>
                <a:latin typeface="華康娃娃體" pitchFamily="49" charset="-120"/>
                <a:ea typeface="華康娃娃體" pitchFamily="49" charset="-120"/>
              </a:rPr>
              <a:t>二、研究大綱</a:t>
            </a:r>
            <a:endParaRPr lang="zh-TW" altLang="en-US" b="1" dirty="0">
              <a:solidFill>
                <a:srgbClr val="008000"/>
              </a:solidFill>
              <a:latin typeface="華康娃娃體" pitchFamily="49" charset="-120"/>
              <a:ea typeface="華康娃娃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華康流隸體" pitchFamily="49" charset="-120"/>
                <a:ea typeface="華康流隸體" pitchFamily="49" charset="-120"/>
                <a:cs typeface="超研澤ＰＯＰ－４" pitchFamily="49" charset="-120"/>
              </a:rPr>
              <a:t>(</a:t>
            </a:r>
            <a:r>
              <a:rPr lang="zh-TW" altLang="en-US" b="1" dirty="0" smtClean="0">
                <a:latin typeface="華康流隸體" pitchFamily="49" charset="-120"/>
                <a:ea typeface="華康流隸體" pitchFamily="49" charset="-120"/>
                <a:cs typeface="超研澤ＰＯＰ－４" pitchFamily="49" charset="-120"/>
              </a:rPr>
              <a:t>一</a:t>
            </a:r>
            <a:r>
              <a:rPr lang="en-US" altLang="zh-TW" b="1" dirty="0" smtClean="0">
                <a:latin typeface="華康流隸體" pitchFamily="49" charset="-120"/>
                <a:ea typeface="華康流隸體" pitchFamily="49" charset="-120"/>
                <a:cs typeface="超研澤ＰＯＰ－４" pitchFamily="49" charset="-120"/>
              </a:rPr>
              <a:t>)</a:t>
            </a:r>
            <a:r>
              <a:rPr lang="zh-TW" altLang="en-US" b="1" dirty="0" smtClean="0">
                <a:latin typeface="華康流隸體" pitchFamily="49" charset="-120"/>
                <a:ea typeface="華康流隸體" pitchFamily="49" charset="-120"/>
                <a:cs typeface="超研澤ＰＯＰ－４" pitchFamily="49" charset="-120"/>
              </a:rPr>
              <a:t>肥胖的定義</a:t>
            </a:r>
            <a:endParaRPr lang="en-US" altLang="zh-TW" b="1" dirty="0" smtClean="0">
              <a:latin typeface="華康流隸體" pitchFamily="49" charset="-120"/>
              <a:ea typeface="華康流隸體" pitchFamily="49" charset="-120"/>
              <a:cs typeface="超研澤ＰＯＰ－４" pitchFamily="49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華康流隸體" pitchFamily="49" charset="-120"/>
                <a:ea typeface="華康流隸體" pitchFamily="49" charset="-120"/>
                <a:cs typeface="超研澤ＰＯＰ－４" pitchFamily="49" charset="-120"/>
              </a:rPr>
              <a:t>(</a:t>
            </a:r>
            <a:r>
              <a:rPr lang="zh-TW" altLang="en-US" b="1" dirty="0" smtClean="0">
                <a:latin typeface="華康流隸體" pitchFamily="49" charset="-120"/>
                <a:ea typeface="華康流隸體" pitchFamily="49" charset="-120"/>
                <a:cs typeface="超研澤ＰＯＰ－４" pitchFamily="49" charset="-120"/>
              </a:rPr>
              <a:t>二</a:t>
            </a:r>
            <a:r>
              <a:rPr lang="en-US" altLang="zh-TW" b="1" dirty="0" smtClean="0">
                <a:latin typeface="華康流隸體" pitchFamily="49" charset="-120"/>
                <a:ea typeface="華康流隸體" pitchFamily="49" charset="-120"/>
                <a:cs typeface="超研澤ＰＯＰ－４" pitchFamily="49" charset="-120"/>
              </a:rPr>
              <a:t>)</a:t>
            </a:r>
            <a:r>
              <a:rPr lang="zh-TW" altLang="en-US" b="1" dirty="0" smtClean="0">
                <a:latin typeface="華康流隸體" pitchFamily="49" charset="-120"/>
                <a:ea typeface="華康流隸體" pitchFamily="49" charset="-120"/>
                <a:cs typeface="超研澤ＰＯＰ－４" pitchFamily="49" charset="-120"/>
              </a:rPr>
              <a:t>造成肥胖的原因</a:t>
            </a:r>
            <a:endParaRPr lang="en-US" altLang="zh-TW" b="1" dirty="0" smtClean="0">
              <a:latin typeface="華康流隸體" pitchFamily="49" charset="-120"/>
              <a:ea typeface="華康流隸體" pitchFamily="49" charset="-120"/>
              <a:cs typeface="超研澤ＰＯＰ－４" pitchFamily="49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華康流隸體" pitchFamily="49" charset="-120"/>
                <a:ea typeface="華康流隸體" pitchFamily="49" charset="-120"/>
                <a:cs typeface="超研澤ＰＯＰ－４" pitchFamily="49" charset="-120"/>
              </a:rPr>
              <a:t>(</a:t>
            </a:r>
            <a:r>
              <a:rPr lang="zh-TW" altLang="en-US" b="1" dirty="0" smtClean="0">
                <a:latin typeface="華康流隸體" pitchFamily="49" charset="-120"/>
                <a:ea typeface="華康流隸體" pitchFamily="49" charset="-120"/>
                <a:cs typeface="超研澤ＰＯＰ－４" pitchFamily="49" charset="-120"/>
              </a:rPr>
              <a:t>三</a:t>
            </a:r>
            <a:r>
              <a:rPr lang="en-US" altLang="zh-TW" b="1" dirty="0" smtClean="0">
                <a:latin typeface="華康流隸體" pitchFamily="49" charset="-120"/>
                <a:ea typeface="華康流隸體" pitchFamily="49" charset="-120"/>
                <a:cs typeface="超研澤ＰＯＰ－４" pitchFamily="49" charset="-120"/>
              </a:rPr>
              <a:t>)</a:t>
            </a:r>
            <a:r>
              <a:rPr lang="zh-TW" altLang="en-US" b="1" dirty="0" smtClean="0">
                <a:latin typeface="華康流隸體" pitchFamily="49" charset="-120"/>
                <a:ea typeface="華康流隸體" pitchFamily="49" charset="-120"/>
                <a:cs typeface="超研澤ＰＯＰ－４" pitchFamily="49" charset="-120"/>
              </a:rPr>
              <a:t>過度肥胖的結果</a:t>
            </a:r>
            <a:endParaRPr lang="en-US" altLang="zh-TW" b="1" dirty="0" smtClean="0">
              <a:latin typeface="華康流隸體" pitchFamily="49" charset="-120"/>
              <a:ea typeface="華康流隸體" pitchFamily="49" charset="-120"/>
              <a:cs typeface="超研澤ＰＯＰ－４" pitchFamily="49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華康流隸體" pitchFamily="49" charset="-120"/>
                <a:ea typeface="華康流隸體" pitchFamily="49" charset="-120"/>
                <a:cs typeface="超研澤ＰＯＰ－４" pitchFamily="49" charset="-120"/>
              </a:rPr>
              <a:t>(</a:t>
            </a:r>
            <a:r>
              <a:rPr lang="zh-TW" altLang="en-US" b="1" dirty="0" smtClean="0">
                <a:latin typeface="華康流隸體" pitchFamily="49" charset="-120"/>
                <a:ea typeface="華康流隸體" pitchFamily="49" charset="-120"/>
                <a:cs typeface="超研澤ＰＯＰ－４" pitchFamily="49" charset="-120"/>
              </a:rPr>
              <a:t>四</a:t>
            </a:r>
            <a:r>
              <a:rPr lang="en-US" altLang="zh-TW" b="1" dirty="0" smtClean="0">
                <a:latin typeface="華康流隸體" pitchFamily="49" charset="-120"/>
                <a:ea typeface="華康流隸體" pitchFamily="49" charset="-120"/>
                <a:cs typeface="超研澤ＰＯＰ－４" pitchFamily="49" charset="-120"/>
              </a:rPr>
              <a:t>)</a:t>
            </a:r>
            <a:r>
              <a:rPr lang="zh-TW" altLang="en-US" b="1" dirty="0" smtClean="0">
                <a:latin typeface="華康流隸體" pitchFamily="49" charset="-120"/>
                <a:ea typeface="華康流隸體" pitchFamily="49" charset="-120"/>
                <a:cs typeface="超研澤ＰＯＰ－４" pitchFamily="49" charset="-120"/>
              </a:rPr>
              <a:t>肥胖症</a:t>
            </a:r>
            <a:endParaRPr lang="en-US" altLang="zh-TW" b="1" dirty="0" smtClean="0">
              <a:latin typeface="華康流隸體" pitchFamily="49" charset="-120"/>
              <a:ea typeface="華康流隸體" pitchFamily="49" charset="-120"/>
              <a:cs typeface="超研澤ＰＯＰ－４" pitchFamily="49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華康流隸體" pitchFamily="49" charset="-120"/>
                <a:ea typeface="華康流隸體" pitchFamily="49" charset="-120"/>
                <a:cs typeface="超研澤ＰＯＰ－４" pitchFamily="49" charset="-120"/>
              </a:rPr>
              <a:t>(</a:t>
            </a:r>
            <a:r>
              <a:rPr lang="zh-TW" altLang="en-US" b="1" dirty="0" smtClean="0">
                <a:latin typeface="華康流隸體" pitchFamily="49" charset="-120"/>
                <a:ea typeface="華康流隸體" pitchFamily="49" charset="-120"/>
                <a:cs typeface="超研澤ＰＯＰ－４" pitchFamily="49" charset="-120"/>
              </a:rPr>
              <a:t>五</a:t>
            </a:r>
            <a:r>
              <a:rPr lang="en-US" altLang="zh-TW" b="1" dirty="0" smtClean="0">
                <a:latin typeface="華康流隸體" pitchFamily="49" charset="-120"/>
                <a:ea typeface="華康流隸體" pitchFamily="49" charset="-120"/>
                <a:cs typeface="超研澤ＰＯＰ－４" pitchFamily="49" charset="-120"/>
              </a:rPr>
              <a:t>)</a:t>
            </a:r>
            <a:r>
              <a:rPr lang="zh-TW" altLang="en-US" b="1" dirty="0" smtClean="0">
                <a:latin typeface="華康流隸體" pitchFamily="49" charset="-120"/>
                <a:ea typeface="華康流隸體" pitchFamily="49" charset="-120"/>
                <a:cs typeface="超研澤ＰＯＰ－４" pitchFamily="49" charset="-120"/>
              </a:rPr>
              <a:t>減重的方法</a:t>
            </a:r>
            <a:endParaRPr lang="en-US" altLang="zh-TW" b="1" dirty="0" smtClean="0">
              <a:latin typeface="華康流隸體" pitchFamily="49" charset="-120"/>
              <a:ea typeface="華康流隸體" pitchFamily="49" charset="-120"/>
              <a:cs typeface="超研澤ＰＯＰ－４" pitchFamily="49" charset="-120"/>
            </a:endParaRPr>
          </a:p>
          <a:p>
            <a:pPr marL="0" indent="0">
              <a:buNone/>
            </a:pPr>
            <a:endParaRPr lang="en-US" altLang="zh-TW" b="1" dirty="0" smtClean="0">
              <a:latin typeface="華康流隸體" pitchFamily="49" charset="-120"/>
              <a:ea typeface="華康流隸體" pitchFamily="49" charset="-120"/>
              <a:cs typeface="超研澤ＰＯＰ－４" pitchFamily="49" charset="-120"/>
            </a:endParaRPr>
          </a:p>
          <a:p>
            <a:pPr marL="0" indent="0">
              <a:buNone/>
            </a:pPr>
            <a:r>
              <a:rPr lang="en-US" altLang="zh-TW" sz="5200" b="1" dirty="0" smtClean="0">
                <a:solidFill>
                  <a:srgbClr val="FF0000"/>
                </a:solidFill>
                <a:latin typeface="華康海報體W12" pitchFamily="49" charset="-120"/>
                <a:ea typeface="華康POP1體" pitchFamily="49" charset="-120"/>
                <a:cs typeface="超研澤ＰＯＰ－４" pitchFamily="49" charset="-120"/>
              </a:rPr>
              <a:t>★</a:t>
            </a:r>
            <a:r>
              <a:rPr lang="zh-TW" altLang="en-US" sz="5200" b="1" dirty="0" smtClean="0">
                <a:solidFill>
                  <a:srgbClr val="FF0000"/>
                </a:solidFill>
                <a:latin typeface="華康海報體W12" pitchFamily="49" charset="-120"/>
                <a:ea typeface="華康POP1體" pitchFamily="49" charset="-120"/>
                <a:cs typeface="超研澤ＰＯＰ－４" pitchFamily="49" charset="-120"/>
              </a:rPr>
              <a:t>附錄</a:t>
            </a:r>
            <a:endParaRPr lang="en-US" altLang="zh-TW" sz="5200" b="1" dirty="0" smtClean="0">
              <a:solidFill>
                <a:srgbClr val="FF0000"/>
              </a:solidFill>
              <a:latin typeface="華康海報體W12" pitchFamily="49" charset="-120"/>
              <a:ea typeface="華康POP1體" pitchFamily="49" charset="-120"/>
              <a:cs typeface="超研澤ＰＯＰ－４" pitchFamily="49" charset="-120"/>
            </a:endParaRPr>
          </a:p>
          <a:p>
            <a:pPr marL="0" indent="0">
              <a:buNone/>
            </a:pPr>
            <a:r>
              <a:rPr lang="zh-TW" altLang="en-US" sz="4400" b="1" dirty="0" smtClean="0">
                <a:solidFill>
                  <a:srgbClr val="008000"/>
                </a:solidFill>
                <a:latin typeface="華康娃娃體" pitchFamily="49" charset="-120"/>
                <a:ea typeface="華康娃娃體" pitchFamily="49" charset="-120"/>
                <a:cs typeface="超研澤ＰＯＰ－４" pitchFamily="49" charset="-120"/>
              </a:rPr>
              <a:t>一</a:t>
            </a:r>
            <a:r>
              <a:rPr lang="zh-TW" altLang="en-US" sz="4400" b="1" dirty="0" smtClean="0">
                <a:solidFill>
                  <a:srgbClr val="008000"/>
                </a:solidFill>
                <a:latin typeface="新細明體"/>
                <a:ea typeface="新細明體"/>
                <a:cs typeface="超研澤ＰＯＰ－４" pitchFamily="49" charset="-120"/>
              </a:rPr>
              <a:t>、</a:t>
            </a:r>
            <a:r>
              <a:rPr lang="zh-TW" altLang="en-US" sz="4400" b="1" dirty="0" smtClean="0">
                <a:solidFill>
                  <a:srgbClr val="008000"/>
                </a:solidFill>
                <a:latin typeface="華康娃娃體" pitchFamily="49" charset="-120"/>
                <a:ea typeface="華康娃娃體" pitchFamily="49" charset="-120"/>
                <a:cs typeface="超研澤ＰＯＰ－４" pitchFamily="49" charset="-120"/>
              </a:rPr>
              <a:t>減重日記</a:t>
            </a:r>
            <a:endParaRPr lang="en-US" altLang="zh-TW" sz="4400" b="1" dirty="0" smtClean="0">
              <a:solidFill>
                <a:srgbClr val="008000"/>
              </a:solidFill>
              <a:latin typeface="華康娃娃體" pitchFamily="49" charset="-120"/>
              <a:ea typeface="華康娃娃體" pitchFamily="49" charset="-120"/>
              <a:cs typeface="超研澤ＰＯＰ－４" pitchFamily="49" charset="-120"/>
            </a:endParaRPr>
          </a:p>
          <a:p>
            <a:pPr marL="0" indent="0">
              <a:buNone/>
            </a:pPr>
            <a:r>
              <a:rPr lang="zh-TW" altLang="en-US" sz="4400" b="1" dirty="0" smtClean="0">
                <a:solidFill>
                  <a:srgbClr val="008000"/>
                </a:solidFill>
                <a:latin typeface="華康娃娃體" pitchFamily="49" charset="-120"/>
                <a:ea typeface="華康娃娃體" pitchFamily="49" charset="-120"/>
                <a:cs typeface="超研澤ＰＯＰ－４" pitchFamily="49" charset="-120"/>
              </a:rPr>
              <a:t>二、有獎徵答</a:t>
            </a:r>
            <a:endParaRPr lang="en-US" altLang="zh-TW" sz="4400" b="1" dirty="0" smtClean="0">
              <a:solidFill>
                <a:srgbClr val="008000"/>
              </a:solidFill>
              <a:latin typeface="華康娃娃體" pitchFamily="49" charset="-120"/>
              <a:ea typeface="華康娃娃體" pitchFamily="49" charset="-120"/>
              <a:cs typeface="超研澤ＰＯＰ－４" pitchFamily="49" charset="-120"/>
            </a:endParaRPr>
          </a:p>
          <a:p>
            <a:pPr algn="ctr"/>
            <a:endParaRPr lang="zh-TW" altLang="en-US" b="1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501008"/>
            <a:ext cx="2907395" cy="2241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71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008000"/>
                </a:solidFill>
                <a:latin typeface="華康娃娃體" pitchFamily="49" charset="-120"/>
                <a:ea typeface="華康娃娃體" pitchFamily="49" charset="-120"/>
              </a:rPr>
              <a:t>三、研究內容</a:t>
            </a:r>
            <a:endParaRPr lang="en-US" altLang="zh-TW" sz="3200" b="1" dirty="0" smtClean="0">
              <a:solidFill>
                <a:srgbClr val="008000"/>
              </a:solidFill>
              <a:latin typeface="華康流隸體" pitchFamily="49" charset="-120"/>
              <a:ea typeface="華康流隸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112568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TW" dirty="0">
                <a:solidFill>
                  <a:schemeClr val="accent6"/>
                </a:solidFill>
                <a:latin typeface="華康流隸體" pitchFamily="49" charset="-120"/>
                <a:ea typeface="華康流隸體" pitchFamily="49" charset="-120"/>
              </a:rPr>
              <a:t>(</a:t>
            </a:r>
            <a:r>
              <a:rPr lang="zh-TW" altLang="en-US" dirty="0">
                <a:solidFill>
                  <a:schemeClr val="accent6"/>
                </a:solidFill>
                <a:latin typeface="華康流隸體" pitchFamily="49" charset="-120"/>
                <a:ea typeface="華康流隸體" pitchFamily="49" charset="-120"/>
              </a:rPr>
              <a:t>一</a:t>
            </a:r>
            <a:r>
              <a:rPr lang="en-US" altLang="zh-TW" dirty="0" smtClean="0">
                <a:solidFill>
                  <a:schemeClr val="accent6"/>
                </a:solidFill>
                <a:latin typeface="華康流隸體" pitchFamily="49" charset="-120"/>
                <a:ea typeface="華康流隸體" pitchFamily="49" charset="-120"/>
              </a:rPr>
              <a:t>)</a:t>
            </a:r>
            <a:r>
              <a:rPr lang="zh-TW" altLang="en-US" dirty="0" smtClean="0">
                <a:solidFill>
                  <a:schemeClr val="accent6"/>
                </a:solidFill>
                <a:latin typeface="華康流隸體" pitchFamily="49" charset="-120"/>
                <a:ea typeface="華康流隸體" pitchFamily="49" charset="-120"/>
              </a:rPr>
              <a:t>肥胖</a:t>
            </a:r>
            <a:r>
              <a:rPr lang="zh-TW" altLang="en-US" dirty="0">
                <a:solidFill>
                  <a:schemeClr val="accent6"/>
                </a:solidFill>
                <a:latin typeface="華康流隸體" pitchFamily="49" charset="-120"/>
                <a:ea typeface="華康流隸體" pitchFamily="49" charset="-120"/>
              </a:rPr>
              <a:t>的</a:t>
            </a:r>
            <a:r>
              <a:rPr lang="zh-TW" altLang="en-US" dirty="0" smtClean="0">
                <a:solidFill>
                  <a:schemeClr val="accent6"/>
                </a:solidFill>
                <a:latin typeface="華康流隸體" pitchFamily="49" charset="-120"/>
                <a:ea typeface="華康流隸體" pitchFamily="49" charset="-120"/>
              </a:rPr>
              <a:t>定義</a:t>
            </a:r>
            <a:endParaRPr lang="en-US" altLang="zh-TW" dirty="0" smtClean="0">
              <a:solidFill>
                <a:schemeClr val="accent6"/>
              </a:solidFill>
              <a:latin typeface="華康流隸體" pitchFamily="49" charset="-120"/>
              <a:ea typeface="華康流隸體" pitchFamily="49" charset="-120"/>
            </a:endParaRPr>
          </a:p>
          <a:p>
            <a:pPr marL="0" indent="0" algn="ctr">
              <a:buNone/>
            </a:pPr>
            <a:endParaRPr lang="en-US" altLang="zh-TW" sz="2200" dirty="0">
              <a:latin typeface="華康流隸體" pitchFamily="49" charset="-120"/>
              <a:ea typeface="華康流隸體" pitchFamily="49" charset="-120"/>
            </a:endParaRPr>
          </a:p>
          <a:p>
            <a:pPr marL="0" indent="0">
              <a:buNone/>
            </a:pPr>
            <a:r>
              <a:rPr lang="zh-TW" altLang="en-US" sz="2200" dirty="0" smtClean="0"/>
              <a:t>　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根據</a:t>
            </a:r>
            <a:r>
              <a:rPr lang="en-US" altLang="zh-TW" sz="2200" b="1" dirty="0" smtClean="0">
                <a:latin typeface="標楷體" pitchFamily="65" charset="-120"/>
                <a:ea typeface="標楷體" pitchFamily="65" charset="-120"/>
              </a:rPr>
              <a:t>1998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年中華民國行政院衛生署第三次全國營養調查結果發現，全國約有</a:t>
            </a:r>
            <a:r>
              <a:rPr lang="en-US" altLang="zh-TW" sz="2200" b="1" dirty="0" smtClean="0">
                <a:latin typeface="標楷體" pitchFamily="65" charset="-120"/>
                <a:ea typeface="標楷體" pitchFamily="65" charset="-120"/>
              </a:rPr>
              <a:t>210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萬人屬於肥胖的。肥胖是一種常被忽略的慢性疾病，也是心臟病、高雪壓、糖尿病、痛風及癌症形成的主因。</a:t>
            </a:r>
            <a:endParaRPr lang="en-US" altLang="zh-TW" sz="22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　　身體質量指數就是</a:t>
            </a:r>
            <a:r>
              <a:rPr lang="en-US" altLang="zh-TW" sz="2200" b="1" dirty="0" smtClean="0">
                <a:latin typeface="標楷體" pitchFamily="65" charset="-120"/>
                <a:ea typeface="標楷體" pitchFamily="65" charset="-120"/>
              </a:rPr>
              <a:t>BMI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zh-TW" sz="2200" b="1" dirty="0" smtClean="0">
                <a:latin typeface="標楷體" pitchFamily="65" charset="-120"/>
                <a:ea typeface="標楷體" pitchFamily="65" charset="-120"/>
              </a:rPr>
              <a:t>BMI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的算法是體重除以身高的平方</a:t>
            </a:r>
            <a:r>
              <a:rPr lang="zh-TW" altLang="en-US" sz="2200" b="1" dirty="0">
                <a:latin typeface="標楷體" pitchFamily="65" charset="-120"/>
                <a:ea typeface="標楷體" pitchFamily="65" charset="-120"/>
              </a:rPr>
              <a:t>。就算</a:t>
            </a:r>
            <a:r>
              <a:rPr lang="en-US" altLang="zh-TW" sz="2200" b="1" dirty="0">
                <a:latin typeface="標楷體" pitchFamily="65" charset="-120"/>
                <a:ea typeface="標楷體" pitchFamily="65" charset="-120"/>
              </a:rPr>
              <a:t>BMI</a:t>
            </a:r>
            <a:r>
              <a:rPr lang="zh-TW" altLang="en-US" sz="2200" b="1" dirty="0">
                <a:latin typeface="標楷體" pitchFamily="65" charset="-120"/>
                <a:ea typeface="標楷體" pitchFamily="65" charset="-120"/>
              </a:rPr>
              <a:t>正常，男性腰圍超過</a:t>
            </a:r>
            <a:r>
              <a:rPr lang="en-US" altLang="zh-TW" sz="2200" b="1" dirty="0" smtClean="0">
                <a:latin typeface="標楷體" pitchFamily="65" charset="-120"/>
                <a:ea typeface="標楷體" pitchFamily="65" charset="-120"/>
              </a:rPr>
              <a:t>90㎝</a:t>
            </a:r>
            <a:r>
              <a:rPr lang="zh-TW" altLang="en-US" sz="2200" b="1" dirty="0" smtClean="0">
                <a:latin typeface="新細明體"/>
                <a:ea typeface="新細明體"/>
              </a:rPr>
              <a:t>、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女性</a:t>
            </a:r>
            <a:r>
              <a:rPr lang="zh-TW" altLang="en-US" sz="2200" b="1" dirty="0">
                <a:latin typeface="標楷體" pitchFamily="65" charset="-120"/>
                <a:ea typeface="標楷體" pitchFamily="65" charset="-120"/>
              </a:rPr>
              <a:t>腰圍超過</a:t>
            </a:r>
            <a:r>
              <a:rPr lang="en-US" altLang="zh-TW" sz="2200" b="1" dirty="0" smtClean="0">
                <a:latin typeface="標楷體" pitchFamily="65" charset="-120"/>
                <a:ea typeface="標楷體" pitchFamily="65" charset="-120"/>
              </a:rPr>
              <a:t>80㎝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200" b="1" dirty="0">
                <a:latin typeface="標楷體" pitchFamily="65" charset="-120"/>
                <a:ea typeface="標楷體" pitchFamily="65" charset="-120"/>
              </a:rPr>
              <a:t>也是肥胖。</a:t>
            </a:r>
            <a:endParaRPr lang="en-US" altLang="zh-TW" sz="22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22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22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22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sz="22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861082"/>
              </p:ext>
            </p:extLst>
          </p:nvPr>
        </p:nvGraphicFramePr>
        <p:xfrm>
          <a:off x="251520" y="4077072"/>
          <a:ext cx="8712967" cy="243156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52568"/>
                <a:gridCol w="3764055"/>
                <a:gridCol w="3096344"/>
              </a:tblGrid>
              <a:tr h="221743">
                <a:tc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身體質量指數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(BMI)(kg/m</a:t>
                      </a:r>
                      <a:r>
                        <a:rPr lang="en-US" altLang="zh-TW" baseline="300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)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腰圍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(cm)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433578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體重過重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BMI</a:t>
                      </a:r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＜</a:t>
                      </a:r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18.5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443508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正常範圍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18.5</a:t>
                      </a:r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＜</a:t>
                      </a:r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BMI</a:t>
                      </a:r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＜</a:t>
                      </a:r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24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996652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異常範圍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過重</a:t>
                      </a:r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:24</a:t>
                      </a:r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＜</a:t>
                      </a:r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BMI</a:t>
                      </a:r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＜</a:t>
                      </a:r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27</a:t>
                      </a:r>
                    </a:p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輕度肥胖</a:t>
                      </a:r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:27</a:t>
                      </a:r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＜</a:t>
                      </a:r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BMI</a:t>
                      </a:r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＜</a:t>
                      </a:r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30</a:t>
                      </a:r>
                    </a:p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中度肥胖</a:t>
                      </a:r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:30</a:t>
                      </a:r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＜</a:t>
                      </a:r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BMI</a:t>
                      </a:r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＜</a:t>
                      </a:r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35</a:t>
                      </a:r>
                    </a:p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重度肥胖</a:t>
                      </a:r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:35</a:t>
                      </a:r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＜</a:t>
                      </a:r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BMI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男性</a:t>
                      </a:r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:</a:t>
                      </a:r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大於</a:t>
                      </a:r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90</a:t>
                      </a:r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公分</a:t>
                      </a:r>
                      <a:endParaRPr lang="en-US" altLang="zh-TW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女性</a:t>
                      </a:r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:</a:t>
                      </a:r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大於</a:t>
                      </a:r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80</a:t>
                      </a:r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公分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692696"/>
            <a:ext cx="1453662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50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548680"/>
            <a:ext cx="7272808" cy="5904656"/>
          </a:xfrm>
        </p:spPr>
        <p:txBody>
          <a:bodyPr>
            <a:normAutofit lnSpcReduction="10000"/>
          </a:bodyPr>
          <a:lstStyle/>
          <a:p>
            <a:pPr marL="0" indent="539750">
              <a:buNone/>
            </a:pP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0" indent="539750">
              <a:buNone/>
            </a:pP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每個人都需要一定量的體脂肪來儲存能量、產生熱能。體脂肪是絕佳的熱絕緣體，可保護血管和內臟以防震動。通常，女人的體脂肪多於男人，男人體脂肪超過</a:t>
            </a:r>
            <a:r>
              <a:rPr lang="en-US" altLang="zh-TW" sz="2200" b="1" dirty="0" smtClean="0">
                <a:latin typeface="標楷體" pitchFamily="65" charset="-120"/>
                <a:ea typeface="標楷體" pitchFamily="65" charset="-120"/>
              </a:rPr>
              <a:t>25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％，女人超過</a:t>
            </a:r>
            <a:r>
              <a:rPr lang="en-US" altLang="zh-TW" sz="2200" b="1" dirty="0" smtClean="0"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％皆為肥胖。</a:t>
            </a:r>
            <a:endParaRPr lang="en-US" altLang="zh-TW" sz="22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539750">
              <a:buNone/>
            </a:pP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若要精確</a:t>
            </a:r>
            <a:r>
              <a:rPr lang="zh-TW" altLang="en-US" sz="2200" b="1" dirty="0">
                <a:latin typeface="標楷體" pitchFamily="65" charset="-120"/>
                <a:ea typeface="標楷體" pitchFamily="65" charset="-120"/>
              </a:rPr>
              <a:t>算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出體脂肪並</a:t>
            </a:r>
            <a:r>
              <a:rPr lang="zh-TW" altLang="en-US" sz="2200" b="1" dirty="0"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容易，最</a:t>
            </a:r>
            <a:r>
              <a:rPr lang="zh-TW" altLang="en-US" sz="2200" b="1" dirty="0">
                <a:latin typeface="標楷體" pitchFamily="65" charset="-120"/>
                <a:ea typeface="標楷體" pitchFamily="65" charset="-120"/>
              </a:rPr>
              <a:t>準確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的做法</a:t>
            </a:r>
            <a:r>
              <a:rPr lang="zh-TW" altLang="en-US" sz="2200" b="1" dirty="0">
                <a:latin typeface="標楷體" pitchFamily="65" charset="-120"/>
                <a:ea typeface="標楷體" pitchFamily="65" charset="-120"/>
              </a:rPr>
              <a:t>是將個體在水中秤重，並經過一系列精密儀器而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得到結果。坊間測體脂肪的方法有兩種；第一種是測量身體部位的皮下厚度；第二種是利用脂肪不導電原理，以傳入微弱無害的電流來測量體脂肪，通常用於健身中心或瘦身中心，可以迅速得到結果，但是準確度不高。</a:t>
            </a:r>
            <a:endParaRPr lang="en-US" altLang="zh-TW" sz="22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539750">
              <a:buNone/>
            </a:pP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體脂肪的分布有兩種，是梨型身材</a:t>
            </a:r>
            <a:r>
              <a:rPr lang="en-US" altLang="zh-TW" sz="22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下半身肥胖</a:t>
            </a:r>
            <a:r>
              <a:rPr lang="en-US" altLang="zh-TW" sz="2200" b="1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和蘋果身材</a:t>
            </a:r>
            <a:r>
              <a:rPr lang="en-US" altLang="zh-TW" sz="22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上半身肥胖</a:t>
            </a:r>
            <a:r>
              <a:rPr lang="en-US" altLang="zh-TW" sz="2200" b="1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，即脂肪堆積在臀部和大腿，造成下半身肥胖；脂肪堆積在肩膀、腹部，造成上半身肥胖。醫生用腰臀比來判定這兩種身材。體脂肪的分布狀況影響各種疾病的發生率，肥胖者容易發生代謝疾病</a:t>
            </a:r>
            <a:endParaRPr lang="en-US" altLang="zh-TW" sz="22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539750">
              <a:buNone/>
            </a:pP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沒有人想要因為肥胖而得病，那就得時時留心自己的</a:t>
            </a:r>
            <a:r>
              <a:rPr lang="en-US" altLang="zh-TW" sz="2200" b="1" dirty="0" smtClean="0">
                <a:latin typeface="標楷體" pitchFamily="65" charset="-120"/>
                <a:ea typeface="標楷體" pitchFamily="65" charset="-120"/>
              </a:rPr>
              <a:t>BMI</a:t>
            </a:r>
            <a:r>
              <a:rPr lang="zh-TW" altLang="en-US" sz="2200" b="1" dirty="0" smtClean="0">
                <a:latin typeface="標楷體" pitchFamily="65" charset="-120"/>
                <a:ea typeface="標楷體" pitchFamily="65" charset="-120"/>
              </a:rPr>
              <a:t>了。</a:t>
            </a:r>
            <a:endParaRPr lang="en-US" altLang="zh-TW" sz="2200" b="1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6" name="Picture 2" descr="C:\Users\user\Desktop\6上專題研究\跟肥胖說再見\9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3789040"/>
            <a:ext cx="85725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260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solidFill>
                  <a:schemeClr val="accent6"/>
                </a:solidFill>
                <a:latin typeface="華康流隸體" pitchFamily="49" charset="-120"/>
                <a:ea typeface="華康流隸體" pitchFamily="49" charset="-120"/>
              </a:rPr>
              <a:t>(</a:t>
            </a:r>
            <a:r>
              <a:rPr lang="zh-TW" altLang="en-US" sz="3200" dirty="0" smtClean="0">
                <a:solidFill>
                  <a:schemeClr val="accent6"/>
                </a:solidFill>
                <a:latin typeface="華康流隸體" pitchFamily="49" charset="-120"/>
                <a:ea typeface="華康流隸體" pitchFamily="49" charset="-120"/>
              </a:rPr>
              <a:t>二</a:t>
            </a:r>
            <a:r>
              <a:rPr lang="en-US" altLang="zh-TW" sz="3200" dirty="0" smtClean="0">
                <a:solidFill>
                  <a:schemeClr val="accent6"/>
                </a:solidFill>
                <a:latin typeface="華康流隸體" pitchFamily="49" charset="-120"/>
                <a:ea typeface="華康流隸體" pitchFamily="49" charset="-120"/>
              </a:rPr>
              <a:t>)</a:t>
            </a:r>
            <a:r>
              <a:rPr lang="zh-TW" altLang="en-US" sz="3200" dirty="0" smtClean="0">
                <a:solidFill>
                  <a:schemeClr val="accent6"/>
                </a:solidFill>
                <a:latin typeface="華康流隸體" pitchFamily="49" charset="-120"/>
                <a:ea typeface="華康流隸體" pitchFamily="49" charset="-120"/>
              </a:rPr>
              <a:t>造成肥胖的原因</a:t>
            </a:r>
            <a:endParaRPr lang="zh-TW" altLang="en-US" sz="3200" dirty="0">
              <a:solidFill>
                <a:schemeClr val="accent6"/>
              </a:solidFill>
              <a:latin typeface="華康流隸體" pitchFamily="49" charset="-120"/>
              <a:ea typeface="華康流隸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381642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zh-TW" altLang="en-US" dirty="0" smtClean="0"/>
              <a:t>         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以科學的觀點來說，肥胖的發生主要是因為攝取熱量高於需求熱量。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  遺傳因素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肥胖的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形成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主要和遺傳有關，愈來愈多證據顯示，基因是造成肥胖的原因之一。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  環境因素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包括生活行為和飲食習慣。以美國人為例，食物上，他們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傾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向於吃高熱量食物，無法改變基因，就應好好保持體重才是。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  心理和其他因素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有些人會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無法控制想吃的情緒，會暴飲暴食，這就稱為貪食症。另外少數疾病或藥物也會使人變胖。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  近年來在諸多報導中，都有寫有關肥胖的原因和治療的方法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，但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人肥胖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原因，尚未闡明，我們知道的是過剩的能量以脂肪形式儲存於體內，脂肪組織增多，就是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造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成肥胖的原因。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260648"/>
            <a:ext cx="1584176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8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solidFill>
                  <a:schemeClr val="accent6"/>
                </a:solidFill>
                <a:latin typeface="華康流隸體" pitchFamily="49" charset="-120"/>
                <a:ea typeface="華康流隸體" pitchFamily="49" charset="-120"/>
              </a:rPr>
              <a:t>(</a:t>
            </a:r>
            <a:r>
              <a:rPr lang="zh-TW" altLang="en-US" sz="3200" dirty="0" smtClean="0">
                <a:solidFill>
                  <a:schemeClr val="accent6"/>
                </a:solidFill>
                <a:latin typeface="華康流隸體" pitchFamily="49" charset="-120"/>
                <a:ea typeface="華康流隸體" pitchFamily="49" charset="-120"/>
              </a:rPr>
              <a:t>三</a:t>
            </a:r>
            <a:r>
              <a:rPr lang="en-US" altLang="zh-TW" sz="3200" dirty="0" smtClean="0">
                <a:solidFill>
                  <a:schemeClr val="accent6"/>
                </a:solidFill>
                <a:latin typeface="華康流隸體" pitchFamily="49" charset="-120"/>
                <a:ea typeface="華康流隸體" pitchFamily="49" charset="-120"/>
              </a:rPr>
              <a:t>)</a:t>
            </a:r>
            <a:r>
              <a:rPr lang="zh-TW" altLang="en-US" sz="3200" dirty="0" smtClean="0">
                <a:solidFill>
                  <a:schemeClr val="accent6"/>
                </a:solidFill>
                <a:latin typeface="華康流隸體" pitchFamily="49" charset="-120"/>
                <a:ea typeface="華康流隸體" pitchFamily="49" charset="-120"/>
              </a:rPr>
              <a:t>過度肥胖的結果</a:t>
            </a:r>
            <a:endParaRPr lang="zh-TW" altLang="en-US" sz="3200" dirty="0">
              <a:solidFill>
                <a:schemeClr val="accent6"/>
              </a:solidFill>
              <a:latin typeface="華康流隸體" pitchFamily="49" charset="-120"/>
              <a:ea typeface="華康流隸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003232" cy="532859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    如果過度肥胖的話，會產生以下情況：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健康危機：肥胖是危及健康的主要原因。如果過度肥胖，容易罹患癌症。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0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           男性患者易罹患大腸、直腸和前列腺癌；而女性患者易罹患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0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           膽囊、乳癌、子宮頸和卵巢癌。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    其他有關疾病如下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：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marL="0" indent="0">
              <a:buNone/>
            </a:pP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(1)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膽囊疾病和膽結石。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marL="0" indent="0">
              <a:buNone/>
            </a:pP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(2)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骨質性關節炎。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marL="0" indent="0">
              <a:buNone/>
            </a:pP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(3)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痛風或其他關節疾病。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marL="0" indent="0">
              <a:buNone/>
            </a:pP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(4)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肺部呼吸疾病。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marL="0" indent="0">
              <a:buNone/>
            </a:pP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(5)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心血管疾病等。</a:t>
            </a:r>
            <a:endParaRPr lang="en-US" altLang="zh-TW" sz="2000" b="1" dirty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marL="0" indent="0">
              <a:buNone/>
            </a:pP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2.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心理和社會影響：一般人通常以外表來評論人的表現，因此肥胖者在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marL="0" indent="0">
              <a:buNone/>
            </a:pPr>
            <a:r>
              <a:rPr lang="zh-TW" altLang="en-US" sz="2000" b="1" dirty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                一般人的印象中，透露出好吃懶做的訊息。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marL="0" indent="0">
              <a:buNone/>
            </a:pP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   由</a:t>
            </a:r>
            <a:r>
              <a:rPr lang="zh-TW" altLang="en-US" sz="2000" b="1" dirty="0">
                <a:latin typeface="標楷體" pitchFamily="65" charset="-120"/>
                <a:ea typeface="標楷體" pitchFamily="65" charset="-120"/>
                <a:sym typeface="Wingdings" pitchFamily="2" charset="2"/>
              </a:rPr>
              <a:t>上述資料得知，肥胖不但會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導致疾病上身，還有可能遭歧視，所以最好多</a:t>
            </a:r>
            <a:r>
              <a:rPr lang="zh-TW" altLang="en-US" sz="2000" b="1" dirty="0">
                <a:latin typeface="標楷體" pitchFamily="65" charset="-120"/>
                <a:ea typeface="標楷體" pitchFamily="65" charset="-120"/>
                <a:sym typeface="Wingdings" pitchFamily="2" charset="2"/>
              </a:rPr>
              <a:t>運動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、多吃</a:t>
            </a:r>
            <a:r>
              <a:rPr lang="zh-TW" altLang="en-US" sz="2000" b="1" dirty="0">
                <a:latin typeface="標楷體" pitchFamily="65" charset="-120"/>
                <a:ea typeface="標楷體" pitchFamily="65" charset="-120"/>
                <a:sym typeface="Wingdings" pitchFamily="2" charset="2"/>
              </a:rPr>
              <a:t>蔬菜，少吃高熱量食物，以避免肥胖和疾病危害健康。</a:t>
            </a:r>
            <a:endParaRPr lang="zh-TW" altLang="en-US" sz="2000" b="1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056" y="2636912"/>
            <a:ext cx="1296144" cy="1796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74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solidFill>
                  <a:schemeClr val="accent6"/>
                </a:solidFill>
                <a:latin typeface="華康流隸體" pitchFamily="49" charset="-120"/>
                <a:ea typeface="華康流隸體" pitchFamily="49" charset="-120"/>
              </a:rPr>
              <a:t>(</a:t>
            </a:r>
            <a:r>
              <a:rPr lang="zh-TW" altLang="en-US" sz="3200" dirty="0" smtClean="0">
                <a:solidFill>
                  <a:schemeClr val="accent6"/>
                </a:solidFill>
                <a:latin typeface="華康流隸體" pitchFamily="49" charset="-120"/>
                <a:ea typeface="華康流隸體" pitchFamily="49" charset="-120"/>
              </a:rPr>
              <a:t>四</a:t>
            </a:r>
            <a:r>
              <a:rPr lang="en-US" altLang="zh-TW" sz="3200" dirty="0" smtClean="0">
                <a:solidFill>
                  <a:schemeClr val="accent6"/>
                </a:solidFill>
                <a:latin typeface="華康流隸體" pitchFamily="49" charset="-120"/>
                <a:ea typeface="華康流隸體" pitchFamily="49" charset="-120"/>
              </a:rPr>
              <a:t>)</a:t>
            </a:r>
            <a:r>
              <a:rPr lang="zh-TW" altLang="en-US" sz="3200" dirty="0" smtClean="0">
                <a:solidFill>
                  <a:schemeClr val="accent6"/>
                </a:solidFill>
                <a:latin typeface="華康流隸體" pitchFamily="49" charset="-120"/>
                <a:ea typeface="華康流隸體" pitchFamily="49" charset="-120"/>
              </a:rPr>
              <a:t>肥胖症</a:t>
            </a:r>
            <a:endParaRPr lang="zh-TW" altLang="en-US" sz="3200" dirty="0">
              <a:solidFill>
                <a:schemeClr val="accent6"/>
              </a:solidFill>
              <a:latin typeface="華康流隸體" pitchFamily="49" charset="-120"/>
              <a:ea typeface="華康流隸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    當</a:t>
            </a:r>
            <a:r>
              <a:rPr lang="zh-TW" altLang="en-US" sz="2000" b="1" dirty="0">
                <a:latin typeface="標楷體" pitchFamily="65" charset="-120"/>
                <a:ea typeface="標楷體" pitchFamily="65" charset="-120"/>
              </a:rPr>
              <a:t>進食熱量大於人體消耗量時，常以脂肪形式儲存於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體內，當體重超過標準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10%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者，稱為超重；超過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20%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者稱為肥胖；超過標準體重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20~30%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者為輕度肥胖；超過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30~50%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者為中度肥胖；超過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50%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以上者為重度肥胖。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    肥胖分為單純性肥胖和繼發性肥胖兩大類。單純性肥胖無明顯內分泌代謝病因。距發病年齡及脂肪組織病理又可分為體質性肥胖</a:t>
            </a:r>
            <a:r>
              <a:rPr lang="zh-TW" altLang="en-US" sz="2000" b="1" dirty="0">
                <a:latin typeface="標楷體" pitchFamily="65" charset="-120"/>
                <a:ea typeface="標楷體" pitchFamily="65" charset="-120"/>
              </a:rPr>
              <a:t>和獲得性肥胖兩類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。肥胖者往往</a:t>
            </a:r>
            <a:r>
              <a:rPr lang="zh-TW" altLang="en-US" sz="2000" b="1" dirty="0">
                <a:latin typeface="標楷體" pitchFamily="65" charset="-120"/>
                <a:ea typeface="標楷體" pitchFamily="65" charset="-120"/>
              </a:rPr>
              <a:t>伴有高血壓、糖尿病、痛風等多種併發症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    輕度肥胖者一</a:t>
            </a:r>
            <a:r>
              <a:rPr lang="zh-TW" altLang="en-US" sz="2000" b="1" dirty="0">
                <a:latin typeface="標楷體" pitchFamily="65" charset="-120"/>
                <a:ea typeface="標楷體" pitchFamily="65" charset="-120"/>
              </a:rPr>
              <a:t>般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無症狀，而中度肥胖者會</a:t>
            </a:r>
            <a:r>
              <a:rPr lang="zh-TW" altLang="en-US" sz="2000" b="1" dirty="0">
                <a:latin typeface="標楷體" pitchFamily="65" charset="-120"/>
                <a:ea typeface="標楷體" pitchFamily="65" charset="-120"/>
              </a:rPr>
              <a:t>少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動</a:t>
            </a:r>
            <a:r>
              <a:rPr lang="zh-TW" altLang="en-US" sz="2000" b="1" dirty="0" smtClean="0">
                <a:latin typeface="新細明體"/>
                <a:ea typeface="新細明體"/>
              </a:rPr>
              <a:t>、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嗜</a:t>
            </a:r>
            <a:r>
              <a:rPr lang="zh-TW" altLang="en-US" sz="2000" b="1" dirty="0">
                <a:latin typeface="標楷體" pitchFamily="65" charset="-120"/>
                <a:ea typeface="標楷體" pitchFamily="65" charset="-120"/>
              </a:rPr>
              <a:t>睡，稍從事活動或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勞動，即</a:t>
            </a:r>
            <a:r>
              <a:rPr lang="zh-TW" altLang="en-US" sz="2000" b="1" dirty="0">
                <a:latin typeface="標楷體" pitchFamily="65" charset="-120"/>
                <a:ea typeface="標楷體" pitchFamily="65" charset="-120"/>
              </a:rPr>
              <a:t>易疲乏無力，甚至產生心悸的感覺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    在內分泌系統的調節下，可維持正常體重而不發生肥胖，但當</a:t>
            </a:r>
            <a:r>
              <a:rPr lang="zh-TW" altLang="en-US" sz="2000" b="1" dirty="0">
                <a:latin typeface="標楷體" pitchFamily="65" charset="-120"/>
                <a:ea typeface="標楷體" pitchFamily="65" charset="-120"/>
              </a:rPr>
              <a:t>調節失常時，就會發生肥胖症。下列有幾種治療方法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sz="2000" b="1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2000" b="1" dirty="0">
                <a:latin typeface="標楷體" pitchFamily="65" charset="-120"/>
                <a:ea typeface="標楷體" pitchFamily="65" charset="-120"/>
              </a:rPr>
              <a:t>行為治療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控制飲食及增加體力活動。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藥物治療。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外科治療。</a:t>
            </a:r>
            <a:endParaRPr lang="en-US" altLang="zh-TW" sz="20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    雖然</a:t>
            </a:r>
            <a:r>
              <a:rPr lang="zh-TW" altLang="en-US" sz="2000" b="1" dirty="0">
                <a:latin typeface="標楷體" pitchFamily="65" charset="-120"/>
                <a:ea typeface="標楷體" pitchFamily="65" charset="-120"/>
              </a:rPr>
              <a:t>有許多方法可以治療，但是若多運動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、多吃</a:t>
            </a:r>
            <a:r>
              <a:rPr lang="zh-TW" altLang="en-US" sz="2000" b="1" dirty="0">
                <a:latin typeface="標楷體" pitchFamily="65" charset="-120"/>
                <a:ea typeface="標楷體" pitchFamily="65" charset="-120"/>
              </a:rPr>
              <a:t>蔬菜，就比較不會肥胖。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0"/>
            <a:ext cx="2102346" cy="14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12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solidFill>
                  <a:schemeClr val="accent6"/>
                </a:solidFill>
                <a:latin typeface="華康流隸體" pitchFamily="49" charset="-120"/>
                <a:ea typeface="華康流隸體" pitchFamily="49" charset="-120"/>
              </a:rPr>
              <a:t>(</a:t>
            </a:r>
            <a:r>
              <a:rPr lang="zh-TW" altLang="en-US" sz="3200" dirty="0" smtClean="0">
                <a:solidFill>
                  <a:schemeClr val="accent6"/>
                </a:solidFill>
                <a:latin typeface="華康流隸體" pitchFamily="49" charset="-120"/>
                <a:ea typeface="華康流隸體" pitchFamily="49" charset="-120"/>
              </a:rPr>
              <a:t>五</a:t>
            </a:r>
            <a:r>
              <a:rPr lang="en-US" altLang="zh-TW" sz="3200" dirty="0" smtClean="0">
                <a:solidFill>
                  <a:schemeClr val="accent6"/>
                </a:solidFill>
                <a:latin typeface="華康流隸體" pitchFamily="49" charset="-120"/>
                <a:ea typeface="華康流隸體" pitchFamily="49" charset="-120"/>
              </a:rPr>
              <a:t>)</a:t>
            </a:r>
            <a:r>
              <a:rPr lang="zh-TW" altLang="en-US" sz="3200" dirty="0" smtClean="0">
                <a:solidFill>
                  <a:schemeClr val="accent6"/>
                </a:solidFill>
                <a:latin typeface="華康流隸體" pitchFamily="49" charset="-120"/>
                <a:ea typeface="華康流隸體" pitchFamily="49" charset="-120"/>
              </a:rPr>
              <a:t>減重的方法</a:t>
            </a:r>
            <a:endParaRPr lang="zh-TW" altLang="en-US" sz="3200" dirty="0">
              <a:solidFill>
                <a:schemeClr val="accent6"/>
              </a:solidFill>
              <a:latin typeface="華康流隸體" pitchFamily="49" charset="-120"/>
              <a:ea typeface="華康流隸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6267" y="1340768"/>
            <a:ext cx="8651816" cy="499715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      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規律的運動是有效減重的方法之一，持衡的運動可以預防疾病和維持健康。</a:t>
            </a:r>
            <a:endParaRPr lang="en-US" altLang="zh-TW" sz="72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    研究顯示，如果每人每天至少運動</a:t>
            </a:r>
            <a:r>
              <a:rPr lang="en-US" altLang="zh-TW" sz="7200" b="1" dirty="0" smtClean="0"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分鐘或以上，就可在健康上得到益處。規律的運動加正確的飲食，是控制體重最有效的方法。</a:t>
            </a:r>
            <a:endParaRPr lang="en-US" altLang="zh-TW" sz="72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7200" b="1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為了健康，應該要每天持續運動或做一些強化及伸展肌肉形式的運動。</a:t>
            </a:r>
            <a:endParaRPr lang="en-US" altLang="zh-TW" sz="72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72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   營養學家認為無論你控制任何攝取量，最終降低的還是熱量攝取，所以控制攝取熱量，才是最重要的事情。</a:t>
            </a:r>
            <a:endParaRPr lang="en-US" altLang="zh-TW" sz="72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7200" b="1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以下是幾種最佳減肥法</a:t>
            </a:r>
            <a:r>
              <a:rPr lang="zh-TW" altLang="en-US" sz="7200" b="1" dirty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72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7200" b="1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降低熱量攝取。</a:t>
            </a:r>
            <a:endParaRPr lang="en-US" altLang="zh-TW" sz="72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7200" b="1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少吃肉。</a:t>
            </a:r>
            <a:endParaRPr lang="en-US" altLang="zh-TW" sz="72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7200" b="1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減少食物攝取攝入量。</a:t>
            </a:r>
            <a:endParaRPr lang="en-US" altLang="zh-TW" sz="72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7200" b="1" dirty="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每天一餐流食</a:t>
            </a:r>
            <a:r>
              <a:rPr lang="en-US" altLang="zh-TW" sz="72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也可兩餐，但要有營養的</a:t>
            </a:r>
            <a:r>
              <a:rPr lang="zh-TW" altLang="en-US" sz="7200" b="1" dirty="0" smtClean="0">
                <a:latin typeface="標楷體"/>
                <a:ea typeface="標楷體"/>
              </a:rPr>
              <a:t>。</a:t>
            </a:r>
            <a:r>
              <a:rPr lang="en-US" altLang="zh-TW" sz="7200" b="1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0" indent="0">
              <a:buNone/>
            </a:pP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7200" b="1" dirty="0" smtClean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走</a:t>
            </a:r>
            <a:r>
              <a:rPr lang="en-US" altLang="zh-TW" sz="7200" b="1" dirty="0" smtClean="0">
                <a:latin typeface="標楷體" pitchFamily="65" charset="-120"/>
                <a:ea typeface="標楷體" pitchFamily="65" charset="-120"/>
              </a:rPr>
              <a:t>45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分鐘</a:t>
            </a:r>
            <a:r>
              <a:rPr lang="en-US" altLang="zh-TW" sz="72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每週五天，每天一次</a:t>
            </a:r>
            <a:r>
              <a:rPr lang="zh-TW" altLang="en-US" sz="7200" b="1" dirty="0" smtClean="0">
                <a:latin typeface="標楷體"/>
                <a:ea typeface="標楷體"/>
              </a:rPr>
              <a:t>。</a:t>
            </a:r>
            <a:r>
              <a:rPr lang="en-US" altLang="zh-TW" sz="7200" b="1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0" indent="0">
              <a:buNone/>
            </a:pP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7200" b="1" dirty="0" smtClean="0">
                <a:latin typeface="標楷體" pitchFamily="65" charset="-120"/>
                <a:ea typeface="標楷體" pitchFamily="65" charset="-120"/>
              </a:rPr>
              <a:t>6.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固定訓練</a:t>
            </a:r>
            <a:r>
              <a:rPr lang="en-US" altLang="zh-TW" sz="72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運動量不要太大，以免傷身</a:t>
            </a:r>
            <a:r>
              <a:rPr lang="zh-TW" altLang="en-US" sz="7200" b="1" dirty="0" smtClean="0">
                <a:latin typeface="標楷體"/>
                <a:ea typeface="標楷體"/>
              </a:rPr>
              <a:t>。</a:t>
            </a:r>
            <a:r>
              <a:rPr lang="en-US" altLang="zh-TW" sz="7200" b="1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0" indent="0">
              <a:buNone/>
            </a:pP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7200" b="1" dirty="0" smtClean="0">
                <a:latin typeface="標楷體" pitchFamily="65" charset="-120"/>
                <a:ea typeface="標楷體" pitchFamily="65" charset="-120"/>
              </a:rPr>
              <a:t>7.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力量訓練</a:t>
            </a:r>
            <a:r>
              <a:rPr lang="en-US" altLang="zh-TW" sz="72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訓練前，做伸展運動</a:t>
            </a:r>
            <a:r>
              <a:rPr lang="zh-TW" altLang="en-US" sz="7200" b="1" dirty="0" smtClean="0">
                <a:latin typeface="標楷體"/>
                <a:ea typeface="標楷體"/>
              </a:rPr>
              <a:t>。</a:t>
            </a:r>
            <a:r>
              <a:rPr lang="en-US" altLang="zh-TW" sz="7200" b="1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0" indent="0">
              <a:buNone/>
            </a:pP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7200" b="1" dirty="0" smtClean="0">
                <a:latin typeface="標楷體" pitchFamily="65" charset="-120"/>
                <a:ea typeface="標楷體" pitchFamily="65" charset="-120"/>
              </a:rPr>
              <a:t>8.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降低熱量訓練和散步結合</a:t>
            </a:r>
            <a:r>
              <a:rPr lang="en-US" altLang="zh-TW" sz="72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例如：以蘇打水代替可樂</a:t>
            </a:r>
            <a:r>
              <a:rPr lang="zh-TW" altLang="en-US" sz="7200" b="1" dirty="0" smtClean="0">
                <a:latin typeface="標楷體"/>
                <a:ea typeface="標楷體"/>
              </a:rPr>
              <a:t>。</a:t>
            </a:r>
            <a:r>
              <a:rPr lang="en-US" altLang="zh-TW" sz="7200" b="1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0" indent="0">
              <a:buNone/>
            </a:pP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7200" b="1" dirty="0" smtClean="0">
                <a:latin typeface="標楷體" pitchFamily="65" charset="-120"/>
                <a:ea typeface="標楷體" pitchFamily="65" charset="-120"/>
              </a:rPr>
              <a:t>9.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減少脂肪攝取。</a:t>
            </a:r>
            <a:endParaRPr lang="en-US" altLang="zh-TW" sz="72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7200" b="1" dirty="0" smtClean="0">
                <a:latin typeface="標楷體" pitchFamily="65" charset="-120"/>
                <a:ea typeface="標楷體" pitchFamily="65" charset="-120"/>
              </a:rPr>
              <a:t>10.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最佳綜合選擇</a:t>
            </a:r>
            <a:r>
              <a:rPr lang="zh-TW" altLang="en-US" sz="7200" b="1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根據九種上述方法 ，最理想的方案是控制脂肪攝入，並多運動持</a:t>
            </a:r>
            <a:endParaRPr lang="en-US" altLang="zh-TW" sz="72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7200" b="1" dirty="0" smtClean="0">
                <a:latin typeface="標楷體" pitchFamily="65" charset="-120"/>
                <a:ea typeface="標楷體" pitchFamily="65" charset="-120"/>
              </a:rPr>
              <a:t>                </a:t>
            </a: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 之以恆的話，一定可以達到減重的目的</a:t>
            </a:r>
            <a:r>
              <a:rPr lang="zh-TW" altLang="en-US" sz="7200" b="1" dirty="0" smtClean="0">
                <a:latin typeface="標楷體"/>
                <a:ea typeface="標楷體"/>
              </a:rPr>
              <a:t>。</a:t>
            </a:r>
            <a:endParaRPr lang="en-US" altLang="zh-TW" sz="72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       </a:t>
            </a:r>
            <a:endParaRPr lang="zh-TW" altLang="en-US" sz="7200" b="1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996952"/>
            <a:ext cx="2603144" cy="1692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51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</TotalTime>
  <Words>2509</Words>
  <Application>Microsoft Office PowerPoint</Application>
  <PresentationFormat>如螢幕大小 (4:3)</PresentationFormat>
  <Paragraphs>197</Paragraphs>
  <Slides>20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Office 佈景主題</vt:lpstr>
      <vt:lpstr>跟肥胖說再見</vt:lpstr>
      <vt:lpstr>一、研究動機</vt:lpstr>
      <vt:lpstr>二、研究大綱</vt:lpstr>
      <vt:lpstr>三、研究內容</vt:lpstr>
      <vt:lpstr>PowerPoint 簡報</vt:lpstr>
      <vt:lpstr>(二)造成肥胖的原因</vt:lpstr>
      <vt:lpstr>(三)過度肥胖的結果</vt:lpstr>
      <vt:lpstr>(四)肥胖症</vt:lpstr>
      <vt:lpstr>(五)減重的方法</vt:lpstr>
      <vt:lpstr>四、研究心得</vt:lpstr>
      <vt:lpstr>五.參考網址</vt:lpstr>
      <vt:lpstr>附錄</vt:lpstr>
      <vt:lpstr>PowerPoint 簡報</vt:lpstr>
      <vt:lpstr>PowerPoint 簡報</vt:lpstr>
      <vt:lpstr>PowerPoint 簡報</vt:lpstr>
      <vt:lpstr>PowerPoint 簡報</vt:lpstr>
      <vt:lpstr>附錄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跟肥胖說再見</dc:title>
  <dc:creator>user</dc:creator>
  <cp:lastModifiedBy>user</cp:lastModifiedBy>
  <cp:revision>145</cp:revision>
  <dcterms:created xsi:type="dcterms:W3CDTF">2012-10-12T04:35:31Z</dcterms:created>
  <dcterms:modified xsi:type="dcterms:W3CDTF">2012-12-06T01:14:27Z</dcterms:modified>
</cp:coreProperties>
</file>