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8" r:id="rId6"/>
    <p:sldId id="322" r:id="rId7"/>
    <p:sldId id="286" r:id="rId8"/>
    <p:sldId id="287" r:id="rId9"/>
    <p:sldId id="288" r:id="rId10"/>
    <p:sldId id="273" r:id="rId11"/>
    <p:sldId id="283" r:id="rId12"/>
    <p:sldId id="284" r:id="rId13"/>
    <p:sldId id="285" r:id="rId14"/>
    <p:sldId id="295" r:id="rId15"/>
    <p:sldId id="291" r:id="rId16"/>
    <p:sldId id="292" r:id="rId17"/>
    <p:sldId id="296" r:id="rId18"/>
    <p:sldId id="297" r:id="rId19"/>
    <p:sldId id="317" r:id="rId20"/>
    <p:sldId id="261" r:id="rId21"/>
    <p:sldId id="318" r:id="rId22"/>
    <p:sldId id="305" r:id="rId23"/>
    <p:sldId id="319" r:id="rId24"/>
    <p:sldId id="306" r:id="rId25"/>
    <p:sldId id="293" r:id="rId26"/>
    <p:sldId id="294" r:id="rId27"/>
    <p:sldId id="307" r:id="rId28"/>
    <p:sldId id="308" r:id="rId29"/>
    <p:sldId id="309" r:id="rId30"/>
    <p:sldId id="310" r:id="rId31"/>
    <p:sldId id="311" r:id="rId32"/>
    <p:sldId id="312" r:id="rId33"/>
    <p:sldId id="313" r:id="rId34"/>
    <p:sldId id="314" r:id="rId35"/>
    <p:sldId id="265" r:id="rId36"/>
    <p:sldId id="320" r:id="rId37"/>
    <p:sldId id="321" r:id="rId38"/>
    <p:sldId id="281" r:id="rId39"/>
    <p:sldId id="323" r:id="rId40"/>
    <p:sldId id="282"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4766CA51-911C-4ACA-9687-E9C1FB8C4F56}">
          <p14:sldIdLst>
            <p14:sldId id="256"/>
            <p14:sldId id="257"/>
            <p14:sldId id="258"/>
            <p14:sldId id="259"/>
            <p14:sldId id="268"/>
            <p14:sldId id="322"/>
            <p14:sldId id="286"/>
            <p14:sldId id="287"/>
            <p14:sldId id="288"/>
            <p14:sldId id="273"/>
            <p14:sldId id="283"/>
            <p14:sldId id="284"/>
            <p14:sldId id="285"/>
            <p14:sldId id="295"/>
            <p14:sldId id="291"/>
            <p14:sldId id="292"/>
            <p14:sldId id="296"/>
            <p14:sldId id="297"/>
            <p14:sldId id="317"/>
            <p14:sldId id="261"/>
            <p14:sldId id="318"/>
          </p14:sldIdLst>
        </p14:section>
        <p14:section name="未命名的章節" id="{8C3E9EB7-F4E3-439B-B1A6-2FB22A3073B3}">
          <p14:sldIdLst>
            <p14:sldId id="305"/>
            <p14:sldId id="319"/>
            <p14:sldId id="306"/>
            <p14:sldId id="293"/>
            <p14:sldId id="294"/>
            <p14:sldId id="307"/>
            <p14:sldId id="308"/>
            <p14:sldId id="309"/>
            <p14:sldId id="310"/>
            <p14:sldId id="311"/>
            <p14:sldId id="312"/>
            <p14:sldId id="313"/>
            <p14:sldId id="314"/>
            <p14:sldId id="265"/>
            <p14:sldId id="320"/>
            <p14:sldId id="321"/>
            <p14:sldId id="281"/>
            <p14:sldId id="323"/>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00CC"/>
    <a:srgbClr val="006600"/>
    <a:srgbClr val="FF6600"/>
    <a:srgbClr val="FFCCCC"/>
    <a:srgbClr val="66FF66"/>
    <a:srgbClr val="CCFFCC"/>
    <a:srgbClr val="CC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1541" autoAdjust="0"/>
  </p:normalViewPr>
  <p:slideViewPr>
    <p:cSldViewPr>
      <p:cViewPr>
        <p:scale>
          <a:sx n="54" d="100"/>
          <a:sy n="54" d="100"/>
        </p:scale>
        <p:origin x="-1572" y="-432"/>
      </p:cViewPr>
      <p:guideLst>
        <p:guide orient="horz" pos="2160"/>
        <p:guide pos="2880"/>
      </p:guideLst>
    </p:cSldViewPr>
  </p:slideViewPr>
  <p:outlineViewPr>
    <p:cViewPr>
      <p:scale>
        <a:sx n="33" d="100"/>
        <a:sy n="33" d="100"/>
      </p:scale>
      <p:origin x="0" y="2235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71F7D4B4-0654-4CAA-8E58-9D2F5057419C}" type="datetimeFigureOut">
              <a:rPr lang="zh-TW" altLang="en-US" smtClean="0"/>
              <a:pPr/>
              <a:t>2013/1/28</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45F20779-0B9A-475D-8780-5DED5E2CCD7B}"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1F7D4B4-0654-4CAA-8E58-9D2F5057419C}" type="datetimeFigureOut">
              <a:rPr lang="zh-TW" altLang="en-US" smtClean="0"/>
              <a:pPr/>
              <a:t>2013/1/28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1F7D4B4-0654-4CAA-8E58-9D2F5057419C}" type="datetimeFigureOut">
              <a:rPr lang="zh-TW" altLang="en-US" smtClean="0"/>
              <a:pPr/>
              <a:t>2013/1/28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1F7D4B4-0654-4CAA-8E58-9D2F5057419C}" type="datetimeFigureOut">
              <a:rPr lang="zh-TW" altLang="en-US" smtClean="0"/>
              <a:pPr/>
              <a:t>2013/1/28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71F7D4B4-0654-4CAA-8E58-9D2F5057419C}" type="datetimeFigureOut">
              <a:rPr lang="zh-TW" altLang="en-US" smtClean="0"/>
              <a:pPr/>
              <a:t>2013/1/28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71F7D4B4-0654-4CAA-8E58-9D2F5057419C}" type="datetimeFigureOut">
              <a:rPr lang="zh-TW" altLang="en-US" smtClean="0"/>
              <a:pPr/>
              <a:t>2013/1/28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71F7D4B4-0654-4CAA-8E58-9D2F5057419C}" type="datetimeFigureOut">
              <a:rPr lang="zh-TW" altLang="en-US" smtClean="0"/>
              <a:pPr/>
              <a:t>2013/1/28</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71F7D4B4-0654-4CAA-8E58-9D2F5057419C}" type="datetimeFigureOut">
              <a:rPr lang="zh-TW" altLang="en-US" smtClean="0"/>
              <a:pPr/>
              <a:t>2013/1/28</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71F7D4B4-0654-4CAA-8E58-9D2F5057419C}" type="datetimeFigureOut">
              <a:rPr lang="zh-TW" altLang="en-US" smtClean="0"/>
              <a:pPr/>
              <a:t>2013/1/28</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71F7D4B4-0654-4CAA-8E58-9D2F5057419C}" type="datetimeFigureOut">
              <a:rPr lang="zh-TW" altLang="en-US" smtClean="0"/>
              <a:pPr/>
              <a:t>2013/1/28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5F20779-0B9A-475D-8780-5DED5E2CCD7B}"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71F7D4B4-0654-4CAA-8E58-9D2F5057419C}" type="datetimeFigureOut">
              <a:rPr lang="zh-TW" altLang="en-US" smtClean="0"/>
              <a:pPr/>
              <a:t>2013/1/28</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45F20779-0B9A-475D-8780-5DED5E2CCD7B}"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F7D4B4-0654-4CAA-8E58-9D2F5057419C}" type="datetimeFigureOut">
              <a:rPr lang="zh-TW" altLang="en-US" smtClean="0"/>
              <a:pPr/>
              <a:t>2013/1/28</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5F20779-0B9A-475D-8780-5DED5E2CCD7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gif"/><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amc.m4v" TargetMode="External"/><Relationship Id="rId2" Type="http://schemas.openxmlformats.org/officeDocument/2006/relationships/image" Target="../media/image90.gif"/><Relationship Id="rId1" Type="http://schemas.openxmlformats.org/officeDocument/2006/relationships/slideLayout" Target="../slideLayouts/slideLayout2.xml"/><Relationship Id="rId6" Type="http://schemas.openxmlformats.org/officeDocument/2006/relationships/image" Target="../media/image91.gif"/><Relationship Id="rId5" Type="http://schemas.openxmlformats.org/officeDocument/2006/relationships/hyperlink" Target="china.m4v" TargetMode="External"/><Relationship Id="rId4" Type="http://schemas.openxmlformats.org/officeDocument/2006/relationships/hyperlink" Target="tai.fl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412776"/>
            <a:ext cx="7772400" cy="2016224"/>
          </a:xfrm>
        </p:spPr>
        <p:txBody>
          <a:bodyPr>
            <a:normAutofit/>
          </a:bodyPr>
          <a:lstStyle/>
          <a:p>
            <a:r>
              <a:rPr lang="zh-TW" altLang="en-US" b="1" dirty="0" smtClean="0">
                <a:solidFill>
                  <a:srgbClr val="FF6600"/>
                </a:solidFill>
                <a:latin typeface="華康布丁體" pitchFamily="49" charset="-120"/>
                <a:ea typeface="華康布丁體" pitchFamily="49" charset="-120"/>
              </a:rPr>
              <a:t>英國的驕傲</a:t>
            </a:r>
            <a:r>
              <a:rPr lang="en-US" altLang="zh-TW" b="1" dirty="0" smtClean="0">
                <a:solidFill>
                  <a:srgbClr val="FF6600"/>
                </a:solidFill>
                <a:latin typeface="華康布丁體" pitchFamily="49" charset="-120"/>
                <a:ea typeface="華康布丁體" pitchFamily="49" charset="-120"/>
              </a:rPr>
              <a:t/>
            </a:r>
            <a:br>
              <a:rPr lang="en-US" altLang="zh-TW" b="1" dirty="0" smtClean="0">
                <a:solidFill>
                  <a:srgbClr val="FF6600"/>
                </a:solidFill>
                <a:latin typeface="華康布丁體" pitchFamily="49" charset="-120"/>
                <a:ea typeface="華康布丁體" pitchFamily="49" charset="-120"/>
              </a:rPr>
            </a:br>
            <a:r>
              <a:rPr lang="zh-TW" altLang="en-US" b="1" dirty="0" smtClean="0">
                <a:solidFill>
                  <a:srgbClr val="FF6600"/>
                </a:solidFill>
                <a:latin typeface="華康布丁體" pitchFamily="49" charset="-120"/>
                <a:ea typeface="華康布丁體" pitchFamily="49" charset="-120"/>
              </a:rPr>
              <a:t>～</a:t>
            </a:r>
            <a:r>
              <a:rPr lang="en-US" altLang="zh-TW" b="1" dirty="0" smtClean="0">
                <a:solidFill>
                  <a:srgbClr val="FF6600"/>
                </a:solidFill>
                <a:latin typeface="華康布丁體" pitchFamily="49" charset="-120"/>
                <a:ea typeface="華康布丁體" pitchFamily="49" charset="-120"/>
              </a:rPr>
              <a:t>2012</a:t>
            </a:r>
            <a:r>
              <a:rPr lang="zh-TW" altLang="en-US" b="1" dirty="0" smtClean="0">
                <a:solidFill>
                  <a:srgbClr val="FF6600"/>
                </a:solidFill>
                <a:latin typeface="華康布丁體" pitchFamily="49" charset="-120"/>
                <a:ea typeface="華康布丁體" pitchFamily="49" charset="-120"/>
              </a:rPr>
              <a:t>倫敦</a:t>
            </a:r>
            <a:r>
              <a:rPr lang="zh-TW" altLang="en-US" b="1" dirty="0">
                <a:solidFill>
                  <a:srgbClr val="FF6600"/>
                </a:solidFill>
                <a:latin typeface="華康布丁體" pitchFamily="49" charset="-120"/>
                <a:ea typeface="華康布丁體" pitchFamily="49" charset="-120"/>
              </a:rPr>
              <a:t>奧運～</a:t>
            </a:r>
          </a:p>
        </p:txBody>
      </p:sp>
      <p:sp>
        <p:nvSpPr>
          <p:cNvPr id="3" name="副標題 2"/>
          <p:cNvSpPr>
            <a:spLocks noGrp="1"/>
          </p:cNvSpPr>
          <p:nvPr>
            <p:ph type="subTitle" idx="1"/>
          </p:nvPr>
        </p:nvSpPr>
        <p:spPr>
          <a:xfrm>
            <a:off x="685800" y="3611607"/>
            <a:ext cx="7772400" cy="1545586"/>
          </a:xfrm>
        </p:spPr>
        <p:txBody>
          <a:bodyPr>
            <a:normAutofit/>
          </a:bodyPr>
          <a:lstStyle/>
          <a:p>
            <a:pPr algn="ctr"/>
            <a:r>
              <a:rPr lang="zh-TW" altLang="en-US" b="1" dirty="0" smtClean="0">
                <a:solidFill>
                  <a:srgbClr val="6600CC"/>
                </a:solidFill>
                <a:latin typeface="華康魏碑體" pitchFamily="49" charset="-120"/>
                <a:ea typeface="華康魏碑體" pitchFamily="49" charset="-120"/>
              </a:rPr>
              <a:t>指導教師：胡麗華老師</a:t>
            </a:r>
            <a:endParaRPr lang="en-US" altLang="zh-TW" b="1" dirty="0" smtClean="0">
              <a:solidFill>
                <a:srgbClr val="6600CC"/>
              </a:solidFill>
              <a:latin typeface="華康魏碑體" pitchFamily="49" charset="-120"/>
              <a:ea typeface="華康魏碑體" pitchFamily="49" charset="-120"/>
            </a:endParaRPr>
          </a:p>
          <a:p>
            <a:pPr algn="ctr"/>
            <a:r>
              <a:rPr lang="zh-TW" altLang="en-US" b="1" dirty="0" smtClean="0">
                <a:solidFill>
                  <a:srgbClr val="6600CC"/>
                </a:solidFill>
                <a:latin typeface="華康魏碑體" pitchFamily="49" charset="-120"/>
                <a:ea typeface="華康魏碑體" pitchFamily="49" charset="-120"/>
              </a:rPr>
              <a:t>  作者</a:t>
            </a:r>
            <a:r>
              <a:rPr lang="zh-TW" altLang="en-US" b="1" dirty="0">
                <a:solidFill>
                  <a:srgbClr val="6600CC"/>
                </a:solidFill>
                <a:latin typeface="華康魏碑體" pitchFamily="49" charset="-120"/>
                <a:ea typeface="華康魏碑體" pitchFamily="49" charset="-120"/>
              </a:rPr>
              <a:t>：羅</a:t>
            </a:r>
            <a:r>
              <a:rPr lang="zh-TW" altLang="en-US" b="1" dirty="0" smtClean="0">
                <a:solidFill>
                  <a:srgbClr val="6600CC"/>
                </a:solidFill>
                <a:latin typeface="華康魏碑體" pitchFamily="49" charset="-120"/>
                <a:ea typeface="華康魏碑體" pitchFamily="49" charset="-120"/>
              </a:rPr>
              <a:t>辰妍、劉佳瑜、</a:t>
            </a:r>
            <a:endParaRPr lang="en-US" altLang="zh-TW" b="1" dirty="0" smtClean="0">
              <a:solidFill>
                <a:srgbClr val="6600CC"/>
              </a:solidFill>
              <a:latin typeface="華康魏碑體" pitchFamily="49" charset="-120"/>
              <a:ea typeface="華康魏碑體" pitchFamily="49" charset="-120"/>
            </a:endParaRPr>
          </a:p>
          <a:p>
            <a:pPr algn="ctr"/>
            <a:r>
              <a:rPr lang="zh-TW" altLang="en-US" b="1" dirty="0" smtClean="0">
                <a:solidFill>
                  <a:srgbClr val="6600CC"/>
                </a:solidFill>
                <a:latin typeface="華康魏碑體" pitchFamily="49" charset="-120"/>
                <a:ea typeface="華康魏碑體" pitchFamily="49" charset="-120"/>
              </a:rPr>
              <a:t>      鄭昱亭、詹文心</a:t>
            </a:r>
            <a:endParaRPr lang="zh-TW" altLang="en-US" b="1" dirty="0">
              <a:solidFill>
                <a:srgbClr val="6600CC"/>
              </a:solidFill>
              <a:latin typeface="華康魏碑體" pitchFamily="49" charset="-120"/>
              <a:ea typeface="華康魏碑體" pitchFamily="49" charset="-120"/>
            </a:endParaRPr>
          </a:p>
        </p:txBody>
      </p:sp>
      <p:pic>
        <p:nvPicPr>
          <p:cNvPr id="4" name="圖片 3" descr="th[2].jpg"/>
          <p:cNvPicPr>
            <a:picLocks noChangeAspect="1"/>
          </p:cNvPicPr>
          <p:nvPr/>
        </p:nvPicPr>
        <p:blipFill>
          <a:blip r:embed="rId3" cstate="print"/>
          <a:stretch>
            <a:fillRect/>
          </a:stretch>
        </p:blipFill>
        <p:spPr>
          <a:xfrm>
            <a:off x="1043608" y="476672"/>
            <a:ext cx="3312368" cy="2123634"/>
          </a:xfrm>
          <a:prstGeom prst="rect">
            <a:avLst/>
          </a:prstGeom>
        </p:spPr>
      </p:pic>
    </p:spTree>
    <p:extLst>
      <p:ext uri="{BB962C8B-B14F-4D97-AF65-F5344CB8AC3E}">
        <p14:creationId xmlns:p14="http://schemas.microsoft.com/office/powerpoint/2010/main" val="263825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770" decel="100000"/>
                                        <p:tgtEl>
                                          <p:spTgt spid="3">
                                            <p:txEl>
                                              <p:pRg st="0" end="0"/>
                                            </p:txEl>
                                          </p:spTgt>
                                        </p:tgtEl>
                                      </p:cBhvr>
                                    </p:animEffect>
                                    <p:animScale>
                                      <p:cBhvr>
                                        <p:cTn id="26" dur="770" decel="100000"/>
                                        <p:tgtEl>
                                          <p:spTgt spid="3">
                                            <p:txEl>
                                              <p:pRg st="0" end="0"/>
                                            </p:txEl>
                                          </p:spTgt>
                                        </p:tgtEl>
                                      </p:cBhvr>
                                      <p:from x="10000" y="10000"/>
                                      <p:to x="200000" y="450000"/>
                                    </p:animScale>
                                    <p:animScale>
                                      <p:cBhvr>
                                        <p:cTn id="27" dur="1230" accel="100000" fill="hold">
                                          <p:stCondLst>
                                            <p:cond delay="770"/>
                                          </p:stCondLst>
                                        </p:cTn>
                                        <p:tgtEl>
                                          <p:spTgt spid="3">
                                            <p:txEl>
                                              <p:pRg st="0" end="0"/>
                                            </p:txEl>
                                          </p:spTgt>
                                        </p:tgtEl>
                                      </p:cBhvr>
                                      <p:from x="200000" y="450000"/>
                                      <p:to x="100000" y="100000"/>
                                    </p:animScale>
                                    <p:set>
                                      <p:cBhvr>
                                        <p:cTn id="28" dur="770" fill="hold"/>
                                        <p:tgtEl>
                                          <p:spTgt spid="3">
                                            <p:txEl>
                                              <p:pRg st="0" end="0"/>
                                            </p:txEl>
                                          </p:spTgt>
                                        </p:tgtEl>
                                        <p:attrNameLst>
                                          <p:attrName>ppt_x</p:attrName>
                                        </p:attrNameLst>
                                      </p:cBhvr>
                                      <p:to>
                                        <p:strVal val="(0.5)"/>
                                      </p:to>
                                    </p:set>
                                    <p:anim from="(0.5)" to="(#ppt_x)" calcmode="lin" valueType="num">
                                      <p:cBhvr>
                                        <p:cTn id="29" dur="1230" accel="100000" fill="hold">
                                          <p:stCondLst>
                                            <p:cond delay="770"/>
                                          </p:stCondLst>
                                        </p:cTn>
                                        <p:tgtEl>
                                          <p:spTgt spid="3">
                                            <p:txEl>
                                              <p:pRg st="0" end="0"/>
                                            </p:txEl>
                                          </p:spTgt>
                                        </p:tgtEl>
                                        <p:attrNameLst>
                                          <p:attrName>ppt_x</p:attrName>
                                        </p:attrNameLst>
                                      </p:cBhvr>
                                    </p:anim>
                                    <p:set>
                                      <p:cBhvr>
                                        <p:cTn id="30" dur="770" fill="hold"/>
                                        <p:tgtEl>
                                          <p:spTgt spid="3">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0" end="0"/>
                                            </p:txEl>
                                          </p:spTgt>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770" decel="100000"/>
                                        <p:tgtEl>
                                          <p:spTgt spid="3">
                                            <p:txEl>
                                              <p:pRg st="1" end="1"/>
                                            </p:txEl>
                                          </p:spTgt>
                                        </p:tgtEl>
                                      </p:cBhvr>
                                    </p:animEffect>
                                    <p:animScale>
                                      <p:cBhvr>
                                        <p:cTn id="35" dur="770" decel="100000"/>
                                        <p:tgtEl>
                                          <p:spTgt spid="3">
                                            <p:txEl>
                                              <p:pRg st="1" end="1"/>
                                            </p:txEl>
                                          </p:spTgt>
                                        </p:tgtEl>
                                      </p:cBhvr>
                                      <p:from x="10000" y="10000"/>
                                      <p:to x="200000" y="450000"/>
                                    </p:animScale>
                                    <p:animScale>
                                      <p:cBhvr>
                                        <p:cTn id="36" dur="1230" accel="100000" fill="hold">
                                          <p:stCondLst>
                                            <p:cond delay="770"/>
                                          </p:stCondLst>
                                        </p:cTn>
                                        <p:tgtEl>
                                          <p:spTgt spid="3">
                                            <p:txEl>
                                              <p:pRg st="1" end="1"/>
                                            </p:txEl>
                                          </p:spTgt>
                                        </p:tgtEl>
                                      </p:cBhvr>
                                      <p:from x="200000" y="450000"/>
                                      <p:to x="100000" y="100000"/>
                                    </p:animScale>
                                    <p:set>
                                      <p:cBhvr>
                                        <p:cTn id="37" dur="770" fill="hold"/>
                                        <p:tgtEl>
                                          <p:spTgt spid="3">
                                            <p:txEl>
                                              <p:pRg st="1" end="1"/>
                                            </p:txEl>
                                          </p:spTgt>
                                        </p:tgtEl>
                                        <p:attrNameLst>
                                          <p:attrName>ppt_x</p:attrName>
                                        </p:attrNameLst>
                                      </p:cBhvr>
                                      <p:to>
                                        <p:strVal val="(0.5)"/>
                                      </p:to>
                                    </p:set>
                                    <p:anim from="(0.5)" to="(#ppt_x)" calcmode="lin" valueType="num">
                                      <p:cBhvr>
                                        <p:cTn id="38" dur="1230" accel="100000" fill="hold">
                                          <p:stCondLst>
                                            <p:cond delay="770"/>
                                          </p:stCondLst>
                                        </p:cTn>
                                        <p:tgtEl>
                                          <p:spTgt spid="3">
                                            <p:txEl>
                                              <p:pRg st="1" end="1"/>
                                            </p:txEl>
                                          </p:spTgt>
                                        </p:tgtEl>
                                        <p:attrNameLst>
                                          <p:attrName>ppt_x</p:attrName>
                                        </p:attrNameLst>
                                      </p:cBhvr>
                                    </p:anim>
                                    <p:set>
                                      <p:cBhvr>
                                        <p:cTn id="39" dur="770" fill="hold"/>
                                        <p:tgtEl>
                                          <p:spTgt spid="3">
                                            <p:txEl>
                                              <p:pRg st="1" end="1"/>
                                            </p:txEl>
                                          </p:spTgt>
                                        </p:tgtEl>
                                        <p:attrNameLst>
                                          <p:attrName>ppt_y</p:attrName>
                                        </p:attrNameLst>
                                      </p:cBhvr>
                                      <p:to>
                                        <p:strVal val="(#ppt_y+0.4)"/>
                                      </p:to>
                                    </p:set>
                                    <p:anim from="(#ppt_y+0.4)" to="(#ppt_y)" calcmode="lin" valueType="num">
                                      <p:cBhvr>
                                        <p:cTn id="40" dur="1230" accel="100000" fill="hold">
                                          <p:stCondLst>
                                            <p:cond delay="770"/>
                                          </p:stCondLst>
                                        </p:cTn>
                                        <p:tgtEl>
                                          <p:spTgt spid="3">
                                            <p:txEl>
                                              <p:pRg st="1" end="1"/>
                                            </p:txEl>
                                          </p:spTgt>
                                        </p:tgtEl>
                                        <p:attrNameLst>
                                          <p:attrName>ppt_y</p:attrName>
                                        </p:attrNameLst>
                                      </p:cBhvr>
                                    </p:anim>
                                  </p:childTnLst>
                                </p:cTn>
                              </p:par>
                              <p:par>
                                <p:cTn id="41" presetID="51"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770" decel="100000"/>
                                        <p:tgtEl>
                                          <p:spTgt spid="3">
                                            <p:txEl>
                                              <p:pRg st="2" end="2"/>
                                            </p:txEl>
                                          </p:spTgt>
                                        </p:tgtEl>
                                      </p:cBhvr>
                                    </p:animEffect>
                                    <p:animScale>
                                      <p:cBhvr>
                                        <p:cTn id="44" dur="770" decel="100000"/>
                                        <p:tgtEl>
                                          <p:spTgt spid="3">
                                            <p:txEl>
                                              <p:pRg st="2" end="2"/>
                                            </p:txEl>
                                          </p:spTgt>
                                        </p:tgtEl>
                                      </p:cBhvr>
                                      <p:from x="10000" y="10000"/>
                                      <p:to x="200000" y="450000"/>
                                    </p:animScale>
                                    <p:animScale>
                                      <p:cBhvr>
                                        <p:cTn id="45" dur="1230" accel="100000" fill="hold">
                                          <p:stCondLst>
                                            <p:cond delay="770"/>
                                          </p:stCondLst>
                                        </p:cTn>
                                        <p:tgtEl>
                                          <p:spTgt spid="3">
                                            <p:txEl>
                                              <p:pRg st="2" end="2"/>
                                            </p:txEl>
                                          </p:spTgt>
                                        </p:tgtEl>
                                      </p:cBhvr>
                                      <p:from x="200000" y="450000"/>
                                      <p:to x="100000" y="100000"/>
                                    </p:animScale>
                                    <p:set>
                                      <p:cBhvr>
                                        <p:cTn id="46" dur="770" fill="hold"/>
                                        <p:tgtEl>
                                          <p:spTgt spid="3">
                                            <p:txEl>
                                              <p:pRg st="2" end="2"/>
                                            </p:txEl>
                                          </p:spTgt>
                                        </p:tgtEl>
                                        <p:attrNameLst>
                                          <p:attrName>ppt_x</p:attrName>
                                        </p:attrNameLst>
                                      </p:cBhvr>
                                      <p:to>
                                        <p:strVal val="(0.5)"/>
                                      </p:to>
                                    </p:set>
                                    <p:anim from="(0.5)" to="(#ppt_x)" calcmode="lin" valueType="num">
                                      <p:cBhvr>
                                        <p:cTn id="47" dur="1230" accel="100000" fill="hold">
                                          <p:stCondLst>
                                            <p:cond delay="770"/>
                                          </p:stCondLst>
                                        </p:cTn>
                                        <p:tgtEl>
                                          <p:spTgt spid="3">
                                            <p:txEl>
                                              <p:pRg st="2" end="2"/>
                                            </p:txEl>
                                          </p:spTgt>
                                        </p:tgtEl>
                                        <p:attrNameLst>
                                          <p:attrName>ppt_x</p:attrName>
                                        </p:attrNameLst>
                                      </p:cBhvr>
                                    </p:anim>
                                    <p:set>
                                      <p:cBhvr>
                                        <p:cTn id="48" dur="770" fill="hold"/>
                                        <p:tgtEl>
                                          <p:spTgt spid="3">
                                            <p:txEl>
                                              <p:pRg st="2" end="2"/>
                                            </p:txEl>
                                          </p:spTgt>
                                        </p:tgtEl>
                                        <p:attrNameLst>
                                          <p:attrName>ppt_y</p:attrName>
                                        </p:attrNameLst>
                                      </p:cBhvr>
                                      <p:to>
                                        <p:strVal val="(#ppt_y+0.4)"/>
                                      </p:to>
                                    </p:set>
                                    <p:anim from="(#ppt_y+0.4)" to="(#ppt_y)" calcmode="lin" valueType="num">
                                      <p:cBhvr>
                                        <p:cTn id="49"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1412776"/>
            <a:ext cx="8258204" cy="5113708"/>
          </a:xfrm>
        </p:spPr>
        <p:txBody>
          <a:bodyPr>
            <a:normAutofit/>
          </a:bodyPr>
          <a:lstStyle/>
          <a:p>
            <a:pPr marL="0" indent="0">
              <a:buNone/>
            </a:pPr>
            <a:r>
              <a:rPr lang="zh-TW" altLang="en-US" sz="2200" b="1" dirty="0" smtClean="0">
                <a:latin typeface="標楷體" pitchFamily="65" charset="-120"/>
                <a:ea typeface="標楷體" pitchFamily="65" charset="-120"/>
              </a:rPr>
              <a:t>    可以容納</a:t>
            </a:r>
            <a:r>
              <a:rPr lang="en-US" altLang="zh-TW" sz="2200" b="1" dirty="0" smtClean="0">
                <a:latin typeface="標楷體" pitchFamily="65" charset="-120"/>
                <a:ea typeface="標楷體" pitchFamily="65" charset="-120"/>
              </a:rPr>
              <a:t>8</a:t>
            </a:r>
            <a:r>
              <a:rPr lang="zh-TW" altLang="en-US" sz="2200" b="1" dirty="0" smtClean="0">
                <a:latin typeface="標楷體" pitchFamily="65" charset="-120"/>
                <a:ea typeface="標楷體" pitchFamily="65" charset="-120"/>
              </a:rPr>
              <a:t>萬人的奧運主場館，因外型上闊下窄，被稱為「倫敦碗」。屋頂採活動設計，可以改變造型。最上層的環節材料是用廢棄的輸油管做成的；另外，還使用一種用紡織品做成的遮陽棚，在奧運結束後，遮陽棚將被拆下，做成袋子出售。</a:t>
            </a:r>
            <a:endParaRPr lang="en-US" altLang="zh-TW" sz="2200" b="1" dirty="0" smtClean="0">
              <a:latin typeface="標楷體" pitchFamily="65" charset="-120"/>
              <a:ea typeface="標楷體" pitchFamily="65" charset="-120"/>
            </a:endParaRPr>
          </a:p>
          <a:p>
            <a:pPr marL="0" indent="0">
              <a:buNone/>
            </a:pPr>
            <a:r>
              <a:rPr lang="zh-TW" altLang="en-US" sz="2200" b="1" dirty="0" smtClean="0">
                <a:latin typeface="標楷體" pitchFamily="65" charset="-120"/>
                <a:ea typeface="標楷體" pitchFamily="65" charset="-120"/>
              </a:rPr>
              <a:t>    在座位設計上，分為兩層，上層的五萬五千個臨時座位，在奧運結束後可拆除，變成規模較小的體育場，可以節省維修成本。使用的鋼鐵量，較其他的體育場相比，足足少了</a:t>
            </a:r>
            <a:r>
              <a:rPr lang="en-US" altLang="zh-TW" sz="2200" b="1" dirty="0" smtClean="0">
                <a:latin typeface="標楷體" pitchFamily="65" charset="-120"/>
                <a:ea typeface="標楷體" pitchFamily="65" charset="-120"/>
              </a:rPr>
              <a:t>75%</a:t>
            </a:r>
            <a:r>
              <a:rPr lang="zh-TW" altLang="en-US" sz="2200" b="1" dirty="0" smtClean="0">
                <a:latin typeface="標楷體" pitchFamily="65" charset="-120"/>
                <a:ea typeface="標楷體" pitchFamily="65" charset="-120"/>
              </a:rPr>
              <a:t>；用工業廢棄物做成的低碳混凝土，含碳量少了</a:t>
            </a:r>
            <a:r>
              <a:rPr lang="en-US" altLang="zh-TW" sz="2200" b="1" dirty="0" smtClean="0">
                <a:latin typeface="標楷體" pitchFamily="65" charset="-120"/>
                <a:ea typeface="標楷體" pitchFamily="65" charset="-120"/>
              </a:rPr>
              <a:t>40%</a:t>
            </a:r>
            <a:r>
              <a:rPr lang="zh-TW" altLang="en-US" sz="2200" b="1" dirty="0" smtClean="0">
                <a:latin typeface="標楷體" pitchFamily="65" charset="-120"/>
                <a:ea typeface="標楷體" pitchFamily="65" charset="-120"/>
              </a:rPr>
              <a:t>。</a:t>
            </a:r>
            <a:endParaRPr lang="en-US" altLang="zh-TW" sz="2200" b="1" dirty="0" smtClean="0">
              <a:latin typeface="標楷體" pitchFamily="65" charset="-120"/>
              <a:ea typeface="標楷體" pitchFamily="65" charset="-120"/>
            </a:endParaRPr>
          </a:p>
          <a:p>
            <a:pPr marL="0" indent="0">
              <a:buNone/>
            </a:pPr>
            <a:r>
              <a:rPr lang="zh-TW" altLang="en-US" sz="2200" b="1" dirty="0">
                <a:latin typeface="標楷體" pitchFamily="65" charset="-120"/>
                <a:ea typeface="標楷體" pitchFamily="65" charset="-120"/>
              </a:rPr>
              <a:t> </a:t>
            </a:r>
            <a:r>
              <a:rPr lang="zh-TW" altLang="en-US" sz="2200" b="1" dirty="0" smtClean="0">
                <a:latin typeface="標楷體" pitchFamily="65" charset="-120"/>
                <a:ea typeface="標楷體" pitchFamily="65" charset="-120"/>
              </a:rPr>
              <a:t>   除了主場館外，自行車館是採輕鋼設計，採用</a:t>
            </a:r>
            <a:r>
              <a:rPr lang="en-US" altLang="zh-TW" sz="2200" b="1" dirty="0" smtClean="0">
                <a:latin typeface="標楷體" pitchFamily="65" charset="-120"/>
                <a:ea typeface="標楷體" pitchFamily="65" charset="-120"/>
              </a:rPr>
              <a:t>100%</a:t>
            </a:r>
            <a:r>
              <a:rPr lang="zh-TW" altLang="en-US" sz="2200" b="1" dirty="0" smtClean="0">
                <a:latin typeface="標楷體" pitchFamily="65" charset="-120"/>
                <a:ea typeface="標楷體" pitchFamily="65" charset="-120"/>
              </a:rPr>
              <a:t>自然通風裝置，減少空調的使用，採光以自然為主，屋頂可回收雨水，用來沖洗廁所和灌溉。手球館是以銅質包覆，這些銅大多是回收而來。提供電力的能源中心，有一個使用木屑的生質鍋爐，來供應熱能，可以減少碳排放量。       </a:t>
            </a:r>
            <a:endParaRPr lang="zh-TW" altLang="en-US" sz="2200" b="1" dirty="0">
              <a:latin typeface="標楷體" pitchFamily="65" charset="-120"/>
              <a:ea typeface="標楷體" pitchFamily="65" charset="-120"/>
            </a:endParaRPr>
          </a:p>
        </p:txBody>
      </p:sp>
      <p:sp>
        <p:nvSpPr>
          <p:cNvPr id="2" name="標題 1"/>
          <p:cNvSpPr>
            <a:spLocks noGrp="1"/>
          </p:cNvSpPr>
          <p:nvPr>
            <p:ph type="title"/>
          </p:nvPr>
        </p:nvSpPr>
        <p:spPr>
          <a:xfrm>
            <a:off x="271490" y="274638"/>
            <a:ext cx="8229600" cy="1143000"/>
          </a:xfrm>
        </p:spPr>
        <p:txBody>
          <a:bodyPr/>
          <a:lstStyle/>
          <a:p>
            <a:pPr algn="l"/>
            <a:r>
              <a:rPr lang="en-US" altLang="zh-TW" b="1" dirty="0" smtClean="0">
                <a:solidFill>
                  <a:schemeClr val="accent6">
                    <a:lumMod val="75000"/>
                  </a:schemeClr>
                </a:solidFill>
                <a:latin typeface="華康少女文字W5" pitchFamily="81" charset="-120"/>
                <a:ea typeface="華康少女文字W5" pitchFamily="81" charset="-120"/>
              </a:rPr>
              <a:t>(</a:t>
            </a:r>
            <a:r>
              <a:rPr lang="zh-TW" altLang="en-US" b="1" dirty="0" smtClean="0">
                <a:solidFill>
                  <a:schemeClr val="accent6">
                    <a:lumMod val="75000"/>
                  </a:schemeClr>
                </a:solidFill>
                <a:latin typeface="華康少女文字W5" pitchFamily="81" charset="-120"/>
                <a:ea typeface="華康少女文字W5" pitchFamily="81" charset="-120"/>
              </a:rPr>
              <a:t>四</a:t>
            </a:r>
            <a:r>
              <a:rPr lang="en-US" altLang="zh-TW" b="1" dirty="0" smtClean="0">
                <a:solidFill>
                  <a:schemeClr val="accent6">
                    <a:lumMod val="75000"/>
                  </a:schemeClr>
                </a:solidFill>
                <a:latin typeface="華康少女文字W5" pitchFamily="81" charset="-120"/>
                <a:ea typeface="華康少女文字W5" pitchFamily="81" charset="-120"/>
              </a:rPr>
              <a:t>)2012</a:t>
            </a:r>
            <a:r>
              <a:rPr lang="zh-TW" altLang="en-US" b="1" dirty="0" smtClean="0">
                <a:solidFill>
                  <a:schemeClr val="accent6">
                    <a:lumMod val="75000"/>
                  </a:schemeClr>
                </a:solidFill>
                <a:latin typeface="華康少女文字W5" pitchFamily="81" charset="-120"/>
                <a:ea typeface="華康少女文字W5" pitchFamily="81" charset="-120"/>
              </a:rPr>
              <a:t>倫敦奧運比賽場館</a:t>
            </a:r>
            <a:endParaRPr lang="zh-TW" altLang="en-US" b="1" dirty="0">
              <a:solidFill>
                <a:schemeClr val="accent6">
                  <a:lumMod val="75000"/>
                </a:schemeClr>
              </a:solidFill>
              <a:latin typeface="華康少女文字W5" pitchFamily="81" charset="-120"/>
              <a:ea typeface="華康少女文字W5" pitchFamily="81" charset="-120"/>
            </a:endParaRPr>
          </a:p>
        </p:txBody>
      </p:sp>
      <p:pic>
        <p:nvPicPr>
          <p:cNvPr id="4" name="圖片 3" descr="thCACE4ES6.jpg"/>
          <p:cNvPicPr>
            <a:picLocks noChangeAspect="1"/>
          </p:cNvPicPr>
          <p:nvPr/>
        </p:nvPicPr>
        <p:blipFill>
          <a:blip r:embed="rId3" cstate="print"/>
          <a:stretch>
            <a:fillRect/>
          </a:stretch>
        </p:blipFill>
        <p:spPr>
          <a:xfrm>
            <a:off x="6804248" y="214291"/>
            <a:ext cx="2125470" cy="1126477"/>
          </a:xfrm>
          <a:prstGeom prst="rect">
            <a:avLst/>
          </a:prstGeom>
        </p:spPr>
      </p:pic>
      <p:pic>
        <p:nvPicPr>
          <p:cNvPr id="5" name="圖片 4" descr="58.jpg"/>
          <p:cNvPicPr>
            <a:picLocks noChangeAspect="1"/>
          </p:cNvPicPr>
          <p:nvPr/>
        </p:nvPicPr>
        <p:blipFill>
          <a:blip r:embed="rId4" cstate="print"/>
          <a:stretch>
            <a:fillRect/>
          </a:stretch>
        </p:blipFill>
        <p:spPr>
          <a:xfrm>
            <a:off x="5364088" y="5733256"/>
            <a:ext cx="1532330" cy="936104"/>
          </a:xfrm>
          <a:prstGeom prst="rect">
            <a:avLst/>
          </a:prstGeom>
        </p:spPr>
      </p:pic>
    </p:spTree>
    <p:extLst>
      <p:ext uri="{BB962C8B-B14F-4D97-AF65-F5344CB8AC3E}">
        <p14:creationId xmlns:p14="http://schemas.microsoft.com/office/powerpoint/2010/main" val="32205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2000"/>
                                        <p:tgtEl>
                                          <p:spTgt spid="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229600" cy="504056"/>
          </a:xfrm>
        </p:spPr>
        <p:txBody>
          <a:bodyPr>
            <a:normAutofit/>
          </a:bodyPr>
          <a:lstStyle/>
          <a:p>
            <a:pPr marL="342900" lvl="0" indent="-342900">
              <a:spcBef>
                <a:spcPct val="20000"/>
              </a:spcBef>
            </a:pPr>
            <a:r>
              <a:rPr lang="en-US" altLang="zh-TW" sz="2400" dirty="0">
                <a:solidFill>
                  <a:srgbClr val="FF00FF"/>
                </a:solidFill>
                <a:latin typeface="華康隸書體W5" pitchFamily="49" charset="-120"/>
                <a:ea typeface="華康隸書體W5" pitchFamily="49" charset="-120"/>
                <a:cs typeface="+mn-cs"/>
              </a:rPr>
              <a:t>1.</a:t>
            </a:r>
            <a:r>
              <a:rPr lang="zh-TW" altLang="en-US" sz="2400" dirty="0">
                <a:solidFill>
                  <a:srgbClr val="FF00FF"/>
                </a:solidFill>
                <a:latin typeface="華康隸書體W5" pitchFamily="49" charset="-120"/>
                <a:ea typeface="華康隸書體W5" pitchFamily="49" charset="-120"/>
                <a:cs typeface="+mn-cs"/>
              </a:rPr>
              <a:t>奧運主</a:t>
            </a:r>
            <a:r>
              <a:rPr lang="zh-TW" altLang="en-US" sz="2400" dirty="0" smtClean="0">
                <a:solidFill>
                  <a:srgbClr val="FF00FF"/>
                </a:solidFill>
                <a:latin typeface="華康隸書體W5" pitchFamily="49" charset="-120"/>
                <a:ea typeface="華康隸書體W5" pitchFamily="49" charset="-120"/>
                <a:cs typeface="+mn-cs"/>
              </a:rPr>
              <a:t>賽區</a:t>
            </a:r>
            <a:endParaRPr lang="zh-TW" altLang="en-US" dirty="0">
              <a:solidFill>
                <a:srgbClr val="FF00FF"/>
              </a:solidFill>
              <a:latin typeface="華康隸書體W5" pitchFamily="49" charset="-120"/>
              <a:ea typeface="華康隸書體W5" pitchFamily="49"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884859707"/>
              </p:ext>
            </p:extLst>
          </p:nvPr>
        </p:nvGraphicFramePr>
        <p:xfrm>
          <a:off x="395536" y="1268760"/>
          <a:ext cx="8535320" cy="5300693"/>
        </p:xfrm>
        <a:graphic>
          <a:graphicData uri="http://schemas.openxmlformats.org/drawingml/2006/table">
            <a:tbl>
              <a:tblPr firstRow="1" bandRow="1">
                <a:tableStyleId>{5940675A-B579-460E-94D1-54222C63F5DA}</a:tableStyleId>
              </a:tblPr>
              <a:tblGrid>
                <a:gridCol w="2088232"/>
                <a:gridCol w="1325896"/>
                <a:gridCol w="1338401"/>
                <a:gridCol w="1800200"/>
                <a:gridCol w="1982591"/>
              </a:tblGrid>
              <a:tr h="297182">
                <a:tc>
                  <a:txBody>
                    <a:bodyPr/>
                    <a:lstStyle/>
                    <a:p>
                      <a:pPr algn="ctr"/>
                      <a:r>
                        <a:rPr lang="zh-TW" altLang="en-US" b="1" dirty="0" smtClean="0">
                          <a:latin typeface="標楷體" pitchFamily="65" charset="-120"/>
                          <a:ea typeface="標楷體" pitchFamily="65" charset="-120"/>
                        </a:rPr>
                        <a:t>場館</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興建日期 </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落成日期</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比賽項目</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備註</a:t>
                      </a:r>
                      <a:endParaRPr lang="zh-TW" altLang="en-US" b="1" dirty="0">
                        <a:latin typeface="標楷體" pitchFamily="65" charset="-120"/>
                        <a:ea typeface="標楷體" pitchFamily="65" charset="-120"/>
                      </a:endParaRPr>
                    </a:p>
                  </a:txBody>
                  <a:tcPr/>
                </a:tc>
              </a:tr>
              <a:tr h="520069">
                <a:tc>
                  <a:txBody>
                    <a:bodyPr/>
                    <a:lstStyle/>
                    <a:p>
                      <a:r>
                        <a:rPr lang="zh-TW" altLang="en-US" b="1" dirty="0" smtClean="0">
                          <a:latin typeface="標楷體" pitchFamily="65" charset="-120"/>
                          <a:ea typeface="標楷體" pitchFamily="65" charset="-120"/>
                        </a:rPr>
                        <a:t>倫敦碗</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2008</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5</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田徑、開幕與閉幕典禮</a:t>
                      </a:r>
                      <a:endParaRPr lang="zh-TW" altLang="en-US" b="1" dirty="0">
                        <a:latin typeface="標楷體" pitchFamily="65" charset="-120"/>
                        <a:ea typeface="標楷體" pitchFamily="65" charset="-120"/>
                      </a:endParaRPr>
                    </a:p>
                  </a:txBody>
                  <a:tcPr/>
                </a:tc>
                <a:tc>
                  <a:txBody>
                    <a:bodyPr/>
                    <a:lstStyle/>
                    <a:p>
                      <a:r>
                        <a:rPr lang="zh-TW" altLang="en-US" sz="1400" b="1" dirty="0" smtClean="0">
                          <a:latin typeface="標楷體" pitchFamily="65" charset="-120"/>
                          <a:ea typeface="標楷體" pitchFamily="65" charset="-120"/>
                        </a:rPr>
                        <a:t>場館大部分座位會拆除。</a:t>
                      </a:r>
                      <a:endParaRPr lang="zh-TW" altLang="en-US" sz="1400" b="1" dirty="0">
                        <a:latin typeface="標楷體" pitchFamily="65" charset="-120"/>
                        <a:ea typeface="標楷體" pitchFamily="65" charset="-120"/>
                      </a:endParaRPr>
                    </a:p>
                  </a:txBody>
                  <a:tcPr/>
                </a:tc>
              </a:tr>
              <a:tr h="742955">
                <a:tc>
                  <a:txBody>
                    <a:bodyPr/>
                    <a:lstStyle/>
                    <a:p>
                      <a:r>
                        <a:rPr lang="zh-TW" altLang="en-US" b="1" dirty="0" smtClean="0">
                          <a:solidFill>
                            <a:schemeClr val="tx1"/>
                          </a:solidFill>
                          <a:latin typeface="標楷體" pitchFamily="65" charset="-120"/>
                          <a:ea typeface="標楷體" pitchFamily="65" charset="-120"/>
                        </a:rPr>
                        <a:t>倫敦水上運動中心</a:t>
                      </a:r>
                      <a:endParaRPr lang="zh-TW" altLang="en-US" b="1" dirty="0">
                        <a:solidFill>
                          <a:schemeClr val="tx1"/>
                        </a:solidFill>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2008</a:t>
                      </a:r>
                      <a:r>
                        <a:rPr lang="zh-TW" altLang="en-US" b="1" dirty="0" smtClean="0">
                          <a:latin typeface="標楷體" pitchFamily="65" charset="-120"/>
                          <a:ea typeface="標楷體" pitchFamily="65" charset="-120"/>
                        </a:rPr>
                        <a:t>年</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7</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跳水、現代五項、游泳、水上芭蕾</a:t>
                      </a:r>
                      <a:endParaRPr lang="zh-TW" altLang="en-US" b="1" dirty="0">
                        <a:latin typeface="標楷體" pitchFamily="65" charset="-120"/>
                        <a:ea typeface="標楷體" pitchFamily="65" charset="-120"/>
                      </a:endParaRPr>
                    </a:p>
                  </a:txBody>
                  <a:tcPr/>
                </a:tc>
                <a:tc>
                  <a:txBody>
                    <a:bodyPr/>
                    <a:lstStyle/>
                    <a:p>
                      <a:r>
                        <a:rPr lang="zh-TW" altLang="en-US" sz="1400" b="1" dirty="0" smtClean="0">
                          <a:latin typeface="標楷體" pitchFamily="65" charset="-120"/>
                          <a:ea typeface="標楷體" pitchFamily="65" charset="-120"/>
                        </a:rPr>
                        <a:t>改建為社區設施。</a:t>
                      </a:r>
                      <a:endParaRPr lang="zh-TW" altLang="en-US" sz="1400" b="1" dirty="0">
                        <a:latin typeface="標楷體" pitchFamily="65" charset="-120"/>
                        <a:ea typeface="標楷體" pitchFamily="65" charset="-120"/>
                      </a:endParaRPr>
                    </a:p>
                  </a:txBody>
                  <a:tcPr/>
                </a:tc>
              </a:tr>
              <a:tr h="297182">
                <a:tc>
                  <a:txBody>
                    <a:bodyPr/>
                    <a:lstStyle/>
                    <a:p>
                      <a:r>
                        <a:rPr lang="zh-TW" altLang="en-US" b="1" dirty="0" smtClean="0">
                          <a:latin typeface="標楷體" pitchFamily="65" charset="-120"/>
                          <a:ea typeface="標楷體" pitchFamily="65" charset="-120"/>
                        </a:rPr>
                        <a:t>籃球館</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2009</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10</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6</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籃球、手球</a:t>
                      </a:r>
                      <a:endParaRPr lang="zh-TW" altLang="en-US" b="1" dirty="0">
                        <a:latin typeface="標楷體" pitchFamily="65" charset="-120"/>
                        <a:ea typeface="標楷體" pitchFamily="65" charset="-120"/>
                      </a:endParaRPr>
                    </a:p>
                  </a:txBody>
                  <a:tcPr/>
                </a:tc>
                <a:tc>
                  <a:txBody>
                    <a:bodyPr/>
                    <a:lstStyle/>
                    <a:p>
                      <a:r>
                        <a:rPr lang="zh-TW" altLang="en-US" sz="1400" b="1" dirty="0" smtClean="0">
                          <a:latin typeface="標楷體" pitchFamily="65" charset="-120"/>
                          <a:ea typeface="標楷體" pitchFamily="65" charset="-120"/>
                        </a:rPr>
                        <a:t>將會被拆卸。</a:t>
                      </a:r>
                      <a:endParaRPr lang="zh-TW" altLang="en-US" sz="1400" b="1" dirty="0">
                        <a:latin typeface="標楷體" pitchFamily="65" charset="-120"/>
                        <a:ea typeface="標楷體" pitchFamily="65" charset="-120"/>
                      </a:endParaRPr>
                    </a:p>
                  </a:txBody>
                  <a:tcPr/>
                </a:tc>
              </a:tr>
              <a:tr h="785834">
                <a:tc>
                  <a:txBody>
                    <a:bodyPr/>
                    <a:lstStyle/>
                    <a:p>
                      <a:r>
                        <a:rPr lang="en-US" altLang="zh-TW" b="1" dirty="0" smtClean="0">
                          <a:latin typeface="標楷體" pitchFamily="65" charset="-120"/>
                          <a:ea typeface="標楷體" pitchFamily="65" charset="-120"/>
                        </a:rPr>
                        <a:t>BMX</a:t>
                      </a:r>
                      <a:r>
                        <a:rPr lang="zh-TW" altLang="en-US" b="1" dirty="0" smtClean="0">
                          <a:latin typeface="標楷體" pitchFamily="65" charset="-120"/>
                          <a:ea typeface="標楷體" pitchFamily="65" charset="-120"/>
                        </a:rPr>
                        <a:t>場館</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年春季</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年夏季</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BMX</a:t>
                      </a:r>
                      <a:r>
                        <a:rPr lang="zh-TW" altLang="en-US" b="1" dirty="0" smtClean="0">
                          <a:latin typeface="標楷體" pitchFamily="65" charset="-120"/>
                          <a:ea typeface="標楷體" pitchFamily="65" charset="-120"/>
                        </a:rPr>
                        <a:t>自由車</a:t>
                      </a:r>
                      <a:endParaRPr lang="zh-TW" altLang="en-US" b="1" dirty="0">
                        <a:latin typeface="標楷體" pitchFamily="65" charset="-120"/>
                        <a:ea typeface="標楷體" pitchFamily="65" charset="-120"/>
                      </a:endParaRPr>
                    </a:p>
                  </a:txBody>
                  <a:tcPr/>
                </a:tc>
                <a:tc>
                  <a:txBody>
                    <a:bodyPr/>
                    <a:lstStyle/>
                    <a:p>
                      <a:r>
                        <a:rPr lang="zh-TW" altLang="en-US" sz="1400" b="1" dirty="0" smtClean="0">
                          <a:latin typeface="標楷體" pitchFamily="65" charset="-120"/>
                          <a:ea typeface="標楷體" pitchFamily="65" charset="-120"/>
                        </a:rPr>
                        <a:t>座位會被移除，</a:t>
                      </a:r>
                      <a:r>
                        <a:rPr lang="en-US" altLang="zh-TW" sz="1400" b="1" dirty="0" smtClean="0">
                          <a:latin typeface="標楷體" pitchFamily="65" charset="-120"/>
                          <a:ea typeface="標楷體" pitchFamily="65" charset="-120"/>
                        </a:rPr>
                        <a:t>BMX</a:t>
                      </a:r>
                      <a:r>
                        <a:rPr lang="zh-TW" altLang="en-US" sz="1400" b="1" dirty="0" smtClean="0">
                          <a:latin typeface="標楷體" pitchFamily="65" charset="-120"/>
                          <a:ea typeface="標楷體" pitchFamily="65" charset="-120"/>
                        </a:rPr>
                        <a:t>賽道將會重新整理。</a:t>
                      </a:r>
                      <a:endParaRPr lang="zh-TW" altLang="en-US" sz="1400" b="1" dirty="0">
                        <a:latin typeface="標楷體" pitchFamily="65" charset="-120"/>
                        <a:ea typeface="標楷體" pitchFamily="65" charset="-120"/>
                      </a:endParaRPr>
                    </a:p>
                  </a:txBody>
                  <a:tcPr/>
                </a:tc>
              </a:tr>
              <a:tr h="571504">
                <a:tc>
                  <a:txBody>
                    <a:bodyPr/>
                    <a:lstStyle/>
                    <a:p>
                      <a:r>
                        <a:rPr lang="zh-TW" altLang="en-US" b="1" dirty="0" smtClean="0">
                          <a:latin typeface="標楷體" pitchFamily="65" charset="-120"/>
                          <a:ea typeface="標楷體" pitchFamily="65" charset="-120"/>
                        </a:rPr>
                        <a:t>銅箱館</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不詳</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手球、現代五項</a:t>
                      </a:r>
                      <a:endParaRPr lang="zh-TW" altLang="en-US" b="1" dirty="0">
                        <a:latin typeface="標楷體" pitchFamily="65" charset="-120"/>
                        <a:ea typeface="標楷體" pitchFamily="65" charset="-120"/>
                      </a:endParaRPr>
                    </a:p>
                  </a:txBody>
                  <a:tcPr/>
                </a:tc>
                <a:tc>
                  <a:txBody>
                    <a:bodyPr/>
                    <a:lstStyle/>
                    <a:p>
                      <a:r>
                        <a:rPr lang="zh-TW" altLang="en-US" sz="1400" b="1" dirty="0" smtClean="0">
                          <a:latin typeface="標楷體" pitchFamily="65" charset="-120"/>
                          <a:ea typeface="標楷體" pitchFamily="65" charset="-120"/>
                        </a:rPr>
                        <a:t>改建為社區體育中心。</a:t>
                      </a:r>
                      <a:endParaRPr lang="zh-TW" altLang="en-US" sz="1400" b="1" dirty="0">
                        <a:latin typeface="標楷體" pitchFamily="65" charset="-120"/>
                        <a:ea typeface="標楷體" pitchFamily="65" charset="-120"/>
                      </a:endParaRPr>
                    </a:p>
                  </a:txBody>
                  <a:tcPr/>
                </a:tc>
              </a:tr>
              <a:tr h="520069">
                <a:tc>
                  <a:txBody>
                    <a:bodyPr/>
                    <a:lstStyle/>
                    <a:p>
                      <a:r>
                        <a:rPr lang="zh-TW" altLang="en-US" b="1" dirty="0" smtClean="0">
                          <a:latin typeface="標楷體" pitchFamily="65" charset="-120"/>
                          <a:ea typeface="標楷體" pitchFamily="65" charset="-120"/>
                        </a:rPr>
                        <a:t>倫敦室內自由車館</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2008</a:t>
                      </a:r>
                      <a:r>
                        <a:rPr lang="zh-TW" altLang="en-US" b="1" dirty="0" smtClean="0">
                          <a:latin typeface="標楷體" pitchFamily="65" charset="-120"/>
                          <a:ea typeface="標楷體" pitchFamily="65" charset="-120"/>
                        </a:rPr>
                        <a:t>年</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自由車</a:t>
                      </a:r>
                      <a:endParaRPr lang="zh-TW" altLang="en-US" b="1" dirty="0">
                        <a:latin typeface="標楷體" pitchFamily="65" charset="-120"/>
                        <a:ea typeface="標楷體" pitchFamily="65" charset="-120"/>
                      </a:endParaRPr>
                    </a:p>
                  </a:txBody>
                  <a:tcPr/>
                </a:tc>
                <a:tc>
                  <a:txBody>
                    <a:bodyPr/>
                    <a:lstStyle/>
                    <a:p>
                      <a:r>
                        <a:rPr lang="zh-TW" altLang="en-US" sz="1400" b="1" dirty="0" smtClean="0">
                          <a:latin typeface="標楷體" pitchFamily="65" charset="-120"/>
                          <a:ea typeface="標楷體" pitchFamily="65" charset="-120"/>
                        </a:rPr>
                        <a:t>山地自由車賽道以及公路循環賽道將會被加入場館之內以供使用。</a:t>
                      </a:r>
                      <a:endParaRPr lang="zh-TW" altLang="en-US" sz="1400" b="1" dirty="0">
                        <a:latin typeface="標楷體" pitchFamily="65" charset="-120"/>
                        <a:ea typeface="標楷體" pitchFamily="65" charset="-120"/>
                      </a:endParaRPr>
                    </a:p>
                  </a:txBody>
                  <a:tcPr/>
                </a:tc>
              </a:tr>
              <a:tr h="693131">
                <a:tc>
                  <a:txBody>
                    <a:bodyPr/>
                    <a:lstStyle/>
                    <a:p>
                      <a:r>
                        <a:rPr lang="zh-TW" altLang="en-US" b="1" dirty="0" smtClean="0">
                          <a:latin typeface="標楷體" pitchFamily="65" charset="-120"/>
                          <a:ea typeface="標楷體" pitchFamily="65" charset="-120"/>
                        </a:rPr>
                        <a:t>奧運曲棍球中心</a:t>
                      </a:r>
                      <a:endParaRPr lang="zh-TW" altLang="en-US" b="1" dirty="0">
                        <a:latin typeface="標楷體" pitchFamily="65" charset="-120"/>
                        <a:ea typeface="標楷體" pitchFamily="65" charset="-120"/>
                      </a:endParaRPr>
                    </a:p>
                  </a:txBody>
                  <a:tcPr>
                    <a:lnB w="12700" cap="flat" cmpd="sng" algn="ctr">
                      <a:solidFill>
                        <a:schemeClr val="tx1"/>
                      </a:solidFill>
                      <a:prstDash val="solid"/>
                      <a:round/>
                      <a:headEnd type="none" w="med" len="med"/>
                      <a:tailEnd type="none" w="med" len="med"/>
                    </a:lnB>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7</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lnB w="12700" cap="flat" cmpd="sng" algn="ctr">
                      <a:solidFill>
                        <a:schemeClr val="tx1"/>
                      </a:solidFill>
                      <a:prstDash val="solid"/>
                      <a:round/>
                      <a:headEnd type="none" w="med" len="med"/>
                      <a:tailEnd type="none" w="med" len="med"/>
                    </a:lnB>
                  </a:tcPr>
                </a:tc>
                <a:tc>
                  <a:txBody>
                    <a:bodyPr/>
                    <a:lstStyle/>
                    <a:p>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lnB w="12700" cap="flat" cmpd="sng" algn="ctr">
                      <a:solidFill>
                        <a:schemeClr val="tx1"/>
                      </a:solidFill>
                      <a:prstDash val="solid"/>
                      <a:round/>
                      <a:headEnd type="none" w="med" len="med"/>
                      <a:tailEnd type="none" w="med" len="med"/>
                    </a:lnB>
                  </a:tcPr>
                </a:tc>
                <a:tc>
                  <a:txBody>
                    <a:bodyPr/>
                    <a:lstStyle/>
                    <a:p>
                      <a:r>
                        <a:rPr lang="zh-TW" altLang="en-US" b="1" dirty="0" smtClean="0">
                          <a:latin typeface="標楷體" pitchFamily="65" charset="-120"/>
                          <a:ea typeface="標楷體" pitchFamily="65" charset="-120"/>
                        </a:rPr>
                        <a:t>曲棍球</a:t>
                      </a:r>
                      <a:endParaRPr lang="zh-TW" altLang="en-US" b="1" dirty="0">
                        <a:latin typeface="標楷體" pitchFamily="65" charset="-120"/>
                        <a:ea typeface="標楷體" pitchFamily="65" charset="-120"/>
                      </a:endParaRPr>
                    </a:p>
                  </a:txBody>
                  <a:tcPr>
                    <a:lnB w="12700" cap="flat" cmpd="sng" algn="ctr">
                      <a:solidFill>
                        <a:schemeClr val="tx1"/>
                      </a:solidFill>
                      <a:prstDash val="solid"/>
                      <a:round/>
                      <a:headEnd type="none" w="med" len="med"/>
                      <a:tailEnd type="none" w="med" len="med"/>
                    </a:lnB>
                  </a:tcPr>
                </a:tc>
                <a:tc>
                  <a:txBody>
                    <a:bodyPr/>
                    <a:lstStyle/>
                    <a:p>
                      <a:r>
                        <a:rPr lang="zh-TW" altLang="en-US" sz="1400" b="1" dirty="0" smtClean="0">
                          <a:latin typeface="標楷體" pitchFamily="65" charset="-120"/>
                          <a:ea typeface="標楷體" pitchFamily="65" charset="-120"/>
                        </a:rPr>
                        <a:t>將會被遷移至奧林匹克公園北部，作為伊頓莊園設施一部分</a:t>
                      </a:r>
                      <a:endParaRPr lang="zh-TW" altLang="en-US" sz="1400" b="1" dirty="0">
                        <a:latin typeface="標楷體" pitchFamily="65" charset="-120"/>
                        <a:ea typeface="標楷體" pitchFamily="65" charset="-120"/>
                      </a:endParaRPr>
                    </a:p>
                  </a:txBody>
                  <a:tcPr>
                    <a:lnB w="12700" cap="flat" cmpd="sng" algn="ctr">
                      <a:solidFill>
                        <a:schemeClr val="tx1"/>
                      </a:solidFill>
                      <a:prstDash val="solid"/>
                      <a:round/>
                      <a:headEnd type="none" w="med" len="med"/>
                      <a:tailEnd type="none" w="med" len="med"/>
                    </a:lnB>
                  </a:tcPr>
                </a:tc>
              </a:tr>
              <a:tr h="297182">
                <a:tc>
                  <a:txBody>
                    <a:bodyPr/>
                    <a:lstStyle/>
                    <a:p>
                      <a:r>
                        <a:rPr lang="zh-TW" altLang="en-US" b="1" dirty="0" smtClean="0">
                          <a:latin typeface="標楷體" pitchFamily="65" charset="-120"/>
                          <a:ea typeface="標楷體" pitchFamily="65" charset="-120"/>
                        </a:rPr>
                        <a:t>水球競技場</a:t>
                      </a:r>
                      <a:endParaRPr lang="zh-TW" altLang="en-US" b="1" dirty="0">
                        <a:latin typeface="標楷體" pitchFamily="65" charset="-120"/>
                        <a:ea typeface="標楷體" pitchFamily="65" charset="-120"/>
                      </a:endParaRPr>
                    </a:p>
                  </a:txBody>
                  <a:tcPr>
                    <a:lnT w="12700" cap="flat" cmpd="sng" algn="ctr">
                      <a:solidFill>
                        <a:schemeClr val="tx1"/>
                      </a:solidFill>
                      <a:prstDash val="solid"/>
                      <a:round/>
                      <a:headEnd type="none" w="med" len="med"/>
                      <a:tailEnd type="none" w="med" len="med"/>
                    </a:lnT>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年春季</a:t>
                      </a:r>
                      <a:endParaRPr lang="zh-TW" altLang="en-US" b="1" dirty="0">
                        <a:latin typeface="標楷體" pitchFamily="65" charset="-120"/>
                        <a:ea typeface="標楷體" pitchFamily="65" charset="-120"/>
                      </a:endParaRPr>
                    </a:p>
                  </a:txBody>
                  <a:tcPr>
                    <a:lnT w="12700" cap="flat" cmpd="sng" algn="ctr">
                      <a:solidFill>
                        <a:schemeClr val="tx1"/>
                      </a:solidFill>
                      <a:prstDash val="solid"/>
                      <a:round/>
                      <a:headEnd type="none" w="med" len="med"/>
                      <a:tailEnd type="none" w="med" len="med"/>
                    </a:lnT>
                  </a:tcPr>
                </a:tc>
                <a:tc>
                  <a:txBody>
                    <a:bodyPr/>
                    <a:lstStyle/>
                    <a:p>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endParaRPr lang="zh-TW" altLang="en-US" b="1" dirty="0">
                        <a:latin typeface="標楷體" pitchFamily="65" charset="-120"/>
                        <a:ea typeface="標楷體" pitchFamily="65" charset="-120"/>
                      </a:endParaRPr>
                    </a:p>
                  </a:txBody>
                  <a:tcPr>
                    <a:lnT w="12700" cap="flat" cmpd="sng" algn="ctr">
                      <a:solidFill>
                        <a:schemeClr val="tx1"/>
                      </a:solidFill>
                      <a:prstDash val="solid"/>
                      <a:round/>
                      <a:headEnd type="none" w="med" len="med"/>
                      <a:tailEnd type="none" w="med" len="med"/>
                    </a:lnT>
                  </a:tcPr>
                </a:tc>
                <a:tc>
                  <a:txBody>
                    <a:bodyPr/>
                    <a:lstStyle/>
                    <a:p>
                      <a:r>
                        <a:rPr lang="zh-TW" altLang="en-US" b="1" dirty="0" smtClean="0">
                          <a:latin typeface="標楷體" pitchFamily="65" charset="-120"/>
                          <a:ea typeface="標楷體" pitchFamily="65" charset="-120"/>
                        </a:rPr>
                        <a:t>水球</a:t>
                      </a:r>
                      <a:endParaRPr lang="zh-TW" altLang="en-US" b="1" dirty="0">
                        <a:latin typeface="標楷體" pitchFamily="65" charset="-120"/>
                        <a:ea typeface="標楷體" pitchFamily="65" charset="-120"/>
                      </a:endParaRPr>
                    </a:p>
                  </a:txBody>
                  <a:tcPr>
                    <a:lnT w="12700" cap="flat" cmpd="sng" algn="ctr">
                      <a:solidFill>
                        <a:schemeClr val="tx1"/>
                      </a:solidFill>
                      <a:prstDash val="solid"/>
                      <a:round/>
                      <a:headEnd type="none" w="med" len="med"/>
                      <a:tailEnd type="none" w="med" len="med"/>
                    </a:lnT>
                  </a:tcPr>
                </a:tc>
                <a:tc>
                  <a:txBody>
                    <a:bodyPr/>
                    <a:lstStyle/>
                    <a:p>
                      <a:r>
                        <a:rPr lang="zh-TW" altLang="en-US" sz="1400" b="1" dirty="0" smtClean="0">
                          <a:latin typeface="標楷體" pitchFamily="65" charset="-120"/>
                          <a:ea typeface="標楷體" pitchFamily="65" charset="-120"/>
                        </a:rPr>
                        <a:t>將會被拆卸。</a:t>
                      </a:r>
                      <a:endParaRPr lang="zh-TW" altLang="en-US" sz="1400" b="1" dirty="0">
                        <a:latin typeface="標楷體" pitchFamily="65" charset="-120"/>
                        <a:ea typeface="標楷體" pitchFamily="65" charset="-120"/>
                      </a:endParaRPr>
                    </a:p>
                  </a:txBody>
                  <a:tcPr>
                    <a:lnT w="12700" cap="flat" cmpd="sng" algn="ctr">
                      <a:solidFill>
                        <a:schemeClr val="tx1"/>
                      </a:solidFill>
                      <a:prstDash val="solid"/>
                      <a:round/>
                      <a:headEnd type="none" w="med" len="med"/>
                      <a:tailEnd type="none" w="med" len="med"/>
                    </a:lnT>
                  </a:tcPr>
                </a:tc>
              </a:tr>
            </a:tbl>
          </a:graphicData>
        </a:graphic>
      </p:graphicFrame>
      <p:pic>
        <p:nvPicPr>
          <p:cNvPr id="4" name="圖片 3" descr="1528.jpg"/>
          <p:cNvPicPr>
            <a:picLocks noChangeAspect="1"/>
          </p:cNvPicPr>
          <p:nvPr/>
        </p:nvPicPr>
        <p:blipFill>
          <a:blip r:embed="rId3" cstate="print"/>
          <a:stretch>
            <a:fillRect/>
          </a:stretch>
        </p:blipFill>
        <p:spPr>
          <a:xfrm>
            <a:off x="2483768" y="260648"/>
            <a:ext cx="1440160" cy="891907"/>
          </a:xfrm>
          <a:prstGeom prst="rect">
            <a:avLst/>
          </a:prstGeom>
        </p:spPr>
      </p:pic>
      <p:pic>
        <p:nvPicPr>
          <p:cNvPr id="6" name="圖片 5" descr="28.jpg"/>
          <p:cNvPicPr>
            <a:picLocks noChangeAspect="1"/>
          </p:cNvPicPr>
          <p:nvPr/>
        </p:nvPicPr>
        <p:blipFill>
          <a:blip r:embed="rId4" cstate="print"/>
          <a:stretch>
            <a:fillRect/>
          </a:stretch>
        </p:blipFill>
        <p:spPr>
          <a:xfrm>
            <a:off x="5796136" y="260648"/>
            <a:ext cx="1427240" cy="864096"/>
          </a:xfrm>
          <a:prstGeom prst="rect">
            <a:avLst/>
          </a:prstGeom>
        </p:spPr>
      </p:pic>
      <p:pic>
        <p:nvPicPr>
          <p:cNvPr id="7" name="圖片 6" descr="120.jpg"/>
          <p:cNvPicPr>
            <a:picLocks noChangeAspect="1"/>
          </p:cNvPicPr>
          <p:nvPr/>
        </p:nvPicPr>
        <p:blipFill>
          <a:blip r:embed="rId5" cstate="print"/>
          <a:stretch>
            <a:fillRect/>
          </a:stretch>
        </p:blipFill>
        <p:spPr>
          <a:xfrm>
            <a:off x="7452320" y="260648"/>
            <a:ext cx="1440160" cy="864096"/>
          </a:xfrm>
          <a:prstGeom prst="rect">
            <a:avLst/>
          </a:prstGeom>
        </p:spPr>
      </p:pic>
      <p:pic>
        <p:nvPicPr>
          <p:cNvPr id="8" name="圖片 7" descr="768.jpg"/>
          <p:cNvPicPr>
            <a:picLocks noChangeAspect="1"/>
          </p:cNvPicPr>
          <p:nvPr/>
        </p:nvPicPr>
        <p:blipFill>
          <a:blip r:embed="rId6" cstate="print"/>
          <a:stretch>
            <a:fillRect/>
          </a:stretch>
        </p:blipFill>
        <p:spPr>
          <a:xfrm>
            <a:off x="4139952" y="260648"/>
            <a:ext cx="1440160" cy="864096"/>
          </a:xfrm>
          <a:prstGeom prst="rect">
            <a:avLst/>
          </a:prstGeom>
        </p:spPr>
      </p:pic>
    </p:spTree>
    <p:extLst>
      <p:ext uri="{BB962C8B-B14F-4D97-AF65-F5344CB8AC3E}">
        <p14:creationId xmlns:p14="http://schemas.microsoft.com/office/powerpoint/2010/main" val="16950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標題 4"/>
          <p:cNvSpPr>
            <a:spLocks noGrp="1"/>
          </p:cNvSpPr>
          <p:nvPr>
            <p:ph type="title"/>
          </p:nvPr>
        </p:nvSpPr>
        <p:spPr>
          <a:xfrm>
            <a:off x="467544" y="404664"/>
            <a:ext cx="8229600" cy="511156"/>
          </a:xfrm>
        </p:spPr>
        <p:txBody>
          <a:bodyPr>
            <a:normAutofit/>
          </a:bodyPr>
          <a:lstStyle/>
          <a:p>
            <a:r>
              <a:rPr lang="en-US" altLang="zh-TW" sz="2200" b="1" dirty="0" smtClean="0">
                <a:solidFill>
                  <a:srgbClr val="FF00FF"/>
                </a:solidFill>
                <a:latin typeface="華康隸書體W5" pitchFamily="49" charset="-120"/>
                <a:ea typeface="華康隸書體W5" pitchFamily="49" charset="-120"/>
              </a:rPr>
              <a:t>2.</a:t>
            </a:r>
            <a:r>
              <a:rPr lang="zh-TW" altLang="en-US" sz="2200" b="1" dirty="0" smtClean="0">
                <a:solidFill>
                  <a:srgbClr val="FF00FF"/>
                </a:solidFill>
                <a:latin typeface="華康隸書體W5" pitchFamily="49" charset="-120"/>
                <a:ea typeface="華康隸書體W5" pitchFamily="49" charset="-120"/>
              </a:rPr>
              <a:t>泰晤士河賽區</a:t>
            </a:r>
            <a:endParaRPr lang="zh-TW" altLang="en-US" sz="2200" b="1" dirty="0">
              <a:solidFill>
                <a:srgbClr val="FF00FF"/>
              </a:solidFill>
              <a:latin typeface="華康隸書體W5" pitchFamily="49" charset="-120"/>
              <a:ea typeface="華康隸書體W5" pitchFamily="49"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1791922161"/>
              </p:ext>
            </p:extLst>
          </p:nvPr>
        </p:nvGraphicFramePr>
        <p:xfrm>
          <a:off x="323528" y="1124744"/>
          <a:ext cx="8568955" cy="3528392"/>
        </p:xfrm>
        <a:graphic>
          <a:graphicData uri="http://schemas.openxmlformats.org/drawingml/2006/table">
            <a:tbl>
              <a:tblPr firstRow="1" bandRow="1">
                <a:tableStyleId>{5940675A-B579-460E-94D1-54222C63F5DA}</a:tableStyleId>
              </a:tblPr>
              <a:tblGrid>
                <a:gridCol w="1713791"/>
                <a:gridCol w="1526569"/>
                <a:gridCol w="1656184"/>
                <a:gridCol w="1656184"/>
                <a:gridCol w="2016227"/>
              </a:tblGrid>
              <a:tr h="504056">
                <a:tc>
                  <a:txBody>
                    <a:bodyPr/>
                    <a:lstStyle/>
                    <a:p>
                      <a:pPr algn="ctr"/>
                      <a:r>
                        <a:rPr lang="zh-TW" altLang="en-US" b="1" dirty="0" smtClean="0">
                          <a:latin typeface="標楷體" pitchFamily="65" charset="-120"/>
                          <a:ea typeface="標楷體" pitchFamily="65" charset="-120"/>
                        </a:rPr>
                        <a:t>場館</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興建日期</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落成日期</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比賽項目</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備註</a:t>
                      </a:r>
                      <a:endParaRPr lang="zh-TW" altLang="en-US" b="1" dirty="0">
                        <a:latin typeface="標楷體" pitchFamily="65" charset="-120"/>
                        <a:ea typeface="標楷體" pitchFamily="65" charset="-120"/>
                      </a:endParaRPr>
                    </a:p>
                  </a:txBody>
                  <a:tcPr/>
                </a:tc>
              </a:tr>
              <a:tr h="1121168">
                <a:tc>
                  <a:txBody>
                    <a:bodyPr/>
                    <a:lstStyle/>
                    <a:p>
                      <a:pPr algn="l"/>
                      <a:r>
                        <a:rPr lang="zh-TW" altLang="en-US" b="1" dirty="0" smtClean="0">
                          <a:latin typeface="標楷體" pitchFamily="65" charset="-120"/>
                          <a:ea typeface="標楷體" pitchFamily="65" charset="-120"/>
                        </a:rPr>
                        <a:t>倫敦展覽中心</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拳擊、擊劍、柔道、桌球、跆拳道、舉重、角力</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繼續原有的用途。</a:t>
                      </a:r>
                    </a:p>
                  </a:txBody>
                  <a:tcPr/>
                </a:tc>
              </a:tr>
              <a:tr h="660186">
                <a:tc>
                  <a:txBody>
                    <a:bodyPr/>
                    <a:lstStyle/>
                    <a:p>
                      <a:pPr algn="l"/>
                      <a:r>
                        <a:rPr lang="zh-TW" altLang="en-US" b="1" dirty="0" smtClean="0">
                          <a:solidFill>
                            <a:schemeClr val="tx1"/>
                          </a:solidFill>
                          <a:latin typeface="標楷體" pitchFamily="65" charset="-120"/>
                          <a:ea typeface="標楷體" pitchFamily="65" charset="-120"/>
                        </a:rPr>
                        <a:t>格林威治公園</a:t>
                      </a:r>
                      <a:endParaRPr lang="zh-TW" altLang="en-US" b="1" dirty="0">
                        <a:solidFill>
                          <a:schemeClr val="tx1"/>
                        </a:solidFill>
                        <a:latin typeface="標楷體" pitchFamily="65" charset="-120"/>
                        <a:ea typeface="標楷體" pitchFamily="65" charset="-120"/>
                      </a:endParaRPr>
                    </a:p>
                  </a:txBody>
                  <a:tcPr/>
                </a:tc>
                <a:tc>
                  <a:txBody>
                    <a:bodyPr/>
                    <a:lstStyle/>
                    <a:p>
                      <a:pPr algn="l"/>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endParaRPr lang="zh-TW" altLang="en-US" b="1" dirty="0">
                        <a:latin typeface="標楷體" pitchFamily="65" charset="-120"/>
                        <a:ea typeface="標楷體" pitchFamily="65" charset="-120"/>
                      </a:endParaRPr>
                    </a:p>
                  </a:txBody>
                  <a:tcPr/>
                </a:tc>
                <a:tc>
                  <a:txBody>
                    <a:bodyPr/>
                    <a:lstStyle/>
                    <a:p>
                      <a:pPr algn="l"/>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馬術、現代五項</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將被拆卸。</a:t>
                      </a:r>
                      <a:endParaRPr lang="zh-TW" altLang="en-US" b="1" dirty="0">
                        <a:latin typeface="標楷體" pitchFamily="65" charset="-120"/>
                        <a:ea typeface="標楷體" pitchFamily="65" charset="-120"/>
                      </a:endParaRPr>
                    </a:p>
                  </a:txBody>
                  <a:tcPr/>
                </a:tc>
              </a:tr>
              <a:tr h="660186">
                <a:tc>
                  <a:txBody>
                    <a:bodyPr/>
                    <a:lstStyle/>
                    <a:p>
                      <a:pPr algn="l"/>
                      <a:r>
                        <a:rPr lang="zh-TW" altLang="en-US" b="1" dirty="0" smtClean="0">
                          <a:latin typeface="標楷體" pitchFamily="65" charset="-120"/>
                          <a:ea typeface="標楷體" pitchFamily="65" charset="-120"/>
                        </a:rPr>
                        <a:t>北格林威治體育館</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籃球決賽、體操</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繼續原有的用途。</a:t>
                      </a:r>
                    </a:p>
                  </a:txBody>
                  <a:tcPr/>
                </a:tc>
              </a:tr>
              <a:tr h="515244">
                <a:tc>
                  <a:txBody>
                    <a:bodyPr/>
                    <a:lstStyle/>
                    <a:p>
                      <a:pPr algn="l"/>
                      <a:r>
                        <a:rPr lang="zh-TW" altLang="en-US" b="1" dirty="0" smtClean="0">
                          <a:latin typeface="標楷體" pitchFamily="65" charset="-120"/>
                          <a:ea typeface="標楷體" pitchFamily="65" charset="-120"/>
                        </a:rPr>
                        <a:t>皇家砲兵營房</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不詳</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不詳</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射擊</a:t>
                      </a:r>
                      <a:endParaRPr lang="zh-TW" altLang="en-US" b="1" dirty="0">
                        <a:latin typeface="標楷體" pitchFamily="65" charset="-120"/>
                        <a:ea typeface="標楷體" pitchFamily="65" charset="-120"/>
                      </a:endParaRPr>
                    </a:p>
                  </a:txBody>
                  <a:tcPr/>
                </a:tc>
                <a:tc>
                  <a:txBody>
                    <a:bodyPr/>
                    <a:lstStyle/>
                    <a:p>
                      <a:pPr algn="l"/>
                      <a:r>
                        <a:rPr lang="zh-TW" altLang="en-US" b="1" dirty="0" smtClean="0">
                          <a:latin typeface="標楷體" pitchFamily="65" charset="-120"/>
                          <a:ea typeface="標楷體" pitchFamily="65" charset="-120"/>
                        </a:rPr>
                        <a:t>繼續原有的用途。</a:t>
                      </a:r>
                      <a:endParaRPr lang="zh-TW" altLang="en-US" b="1" dirty="0">
                        <a:latin typeface="標楷體" pitchFamily="65" charset="-120"/>
                        <a:ea typeface="標楷體" pitchFamily="65" charset="-120"/>
                      </a:endParaRPr>
                    </a:p>
                  </a:txBody>
                  <a:tcPr/>
                </a:tc>
              </a:tr>
            </a:tbl>
          </a:graphicData>
        </a:graphic>
      </p:graphicFrame>
      <p:pic>
        <p:nvPicPr>
          <p:cNvPr id="4" name="圖片 3" descr="758.jpg"/>
          <p:cNvPicPr>
            <a:picLocks noChangeAspect="1"/>
          </p:cNvPicPr>
          <p:nvPr/>
        </p:nvPicPr>
        <p:blipFill>
          <a:blip r:embed="rId3" cstate="print"/>
          <a:stretch>
            <a:fillRect/>
          </a:stretch>
        </p:blipFill>
        <p:spPr>
          <a:xfrm>
            <a:off x="6588224" y="5085184"/>
            <a:ext cx="2232247" cy="1440160"/>
          </a:xfrm>
          <a:prstGeom prst="rect">
            <a:avLst/>
          </a:prstGeom>
        </p:spPr>
      </p:pic>
      <p:pic>
        <p:nvPicPr>
          <p:cNvPr id="6" name="圖片 5" descr="61758.jpg"/>
          <p:cNvPicPr>
            <a:picLocks noChangeAspect="1"/>
          </p:cNvPicPr>
          <p:nvPr/>
        </p:nvPicPr>
        <p:blipFill>
          <a:blip r:embed="rId4" cstate="print"/>
          <a:stretch>
            <a:fillRect/>
          </a:stretch>
        </p:blipFill>
        <p:spPr>
          <a:xfrm>
            <a:off x="3779912" y="5085184"/>
            <a:ext cx="2246387" cy="1440160"/>
          </a:xfrm>
          <a:prstGeom prst="rect">
            <a:avLst/>
          </a:prstGeom>
        </p:spPr>
      </p:pic>
      <p:pic>
        <p:nvPicPr>
          <p:cNvPr id="7" name="圖片 6" descr="8AE1.jpg"/>
          <p:cNvPicPr>
            <a:picLocks noChangeAspect="1"/>
          </p:cNvPicPr>
          <p:nvPr/>
        </p:nvPicPr>
        <p:blipFill>
          <a:blip r:embed="rId5" cstate="print"/>
          <a:stretch>
            <a:fillRect/>
          </a:stretch>
        </p:blipFill>
        <p:spPr>
          <a:xfrm>
            <a:off x="971600" y="5085184"/>
            <a:ext cx="2270943" cy="1440160"/>
          </a:xfrm>
          <a:prstGeom prst="rect">
            <a:avLst/>
          </a:prstGeom>
        </p:spPr>
      </p:pic>
    </p:spTree>
    <p:extLst>
      <p:ext uri="{BB962C8B-B14F-4D97-AF65-F5344CB8AC3E}">
        <p14:creationId xmlns:p14="http://schemas.microsoft.com/office/powerpoint/2010/main" val="330307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433188"/>
          </a:xfrm>
        </p:spPr>
        <p:txBody>
          <a:bodyPr>
            <a:normAutofit/>
          </a:bodyPr>
          <a:lstStyle/>
          <a:p>
            <a:r>
              <a:rPr lang="en-US" altLang="zh-TW" sz="2200" b="1" dirty="0" smtClean="0">
                <a:solidFill>
                  <a:srgbClr val="FF00FF"/>
                </a:solidFill>
                <a:latin typeface="華康隸書體W5" pitchFamily="49" charset="-120"/>
                <a:ea typeface="華康隸書體W5" pitchFamily="49" charset="-120"/>
              </a:rPr>
              <a:t>3.</a:t>
            </a:r>
            <a:r>
              <a:rPr lang="zh-TW" altLang="en-US" sz="2200" b="1" dirty="0" smtClean="0">
                <a:solidFill>
                  <a:srgbClr val="FF00FF"/>
                </a:solidFill>
                <a:latin typeface="華康隸書體W5" pitchFamily="49" charset="-120"/>
                <a:ea typeface="華康隸書體W5" pitchFamily="49" charset="-120"/>
              </a:rPr>
              <a:t>倫敦中西部賽區</a:t>
            </a:r>
            <a:endParaRPr lang="zh-TW" altLang="en-US" sz="2200" b="1" dirty="0">
              <a:solidFill>
                <a:srgbClr val="FF00FF"/>
              </a:solidFill>
              <a:latin typeface="華康隸書體W5" pitchFamily="49" charset="-120"/>
              <a:ea typeface="華康隸書體W5" pitchFamily="49"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018941010"/>
              </p:ext>
            </p:extLst>
          </p:nvPr>
        </p:nvGraphicFramePr>
        <p:xfrm>
          <a:off x="395536" y="1196753"/>
          <a:ext cx="8424935" cy="5486400"/>
        </p:xfrm>
        <a:graphic>
          <a:graphicData uri="http://schemas.openxmlformats.org/drawingml/2006/table">
            <a:tbl>
              <a:tblPr firstRow="1" bandRow="1">
                <a:tableStyleId>{5940675A-B579-460E-94D1-54222C63F5DA}</a:tableStyleId>
              </a:tblPr>
              <a:tblGrid>
                <a:gridCol w="1800200"/>
                <a:gridCol w="1152128"/>
                <a:gridCol w="1203393"/>
                <a:gridCol w="1895592"/>
                <a:gridCol w="2373622"/>
              </a:tblGrid>
              <a:tr h="354683">
                <a:tc>
                  <a:txBody>
                    <a:bodyPr/>
                    <a:lstStyle/>
                    <a:p>
                      <a:pPr algn="ctr"/>
                      <a:r>
                        <a:rPr lang="zh-TW" altLang="en-US" b="1" dirty="0" smtClean="0">
                          <a:latin typeface="標楷體" pitchFamily="65" charset="-120"/>
                          <a:ea typeface="標楷體" pitchFamily="65" charset="-120"/>
                        </a:rPr>
                        <a:t>場館</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興建日期</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落成日期</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比賽項目</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備註</a:t>
                      </a:r>
                      <a:endParaRPr lang="zh-TW" altLang="en-US" b="1" dirty="0">
                        <a:latin typeface="標楷體" pitchFamily="65" charset="-120"/>
                        <a:ea typeface="標楷體" pitchFamily="65" charset="-120"/>
                      </a:endParaRPr>
                    </a:p>
                  </a:txBody>
                  <a:tcPr/>
                </a:tc>
              </a:tr>
              <a:tr h="620696">
                <a:tc>
                  <a:txBody>
                    <a:bodyPr/>
                    <a:lstStyle/>
                    <a:p>
                      <a:r>
                        <a:rPr lang="zh-TW" altLang="en-US" b="1" dirty="0" smtClean="0">
                          <a:latin typeface="標楷體" pitchFamily="65" charset="-120"/>
                          <a:ea typeface="標楷體" pitchFamily="65" charset="-120"/>
                        </a:rPr>
                        <a:t>溫布頓網球場</a:t>
                      </a:r>
                      <a:endParaRPr lang="en-US" altLang="zh-TW" b="1" dirty="0" smtClean="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網球</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繼續原有的用途。</a:t>
                      </a:r>
                    </a:p>
                  </a:txBody>
                  <a:tcPr/>
                </a:tc>
              </a:tr>
              <a:tr h="620696">
                <a:tc>
                  <a:txBody>
                    <a:bodyPr/>
                    <a:lstStyle/>
                    <a:p>
                      <a:r>
                        <a:rPr lang="zh-TW" altLang="en-US" b="1" dirty="0" smtClean="0">
                          <a:latin typeface="標楷體" pitchFamily="65" charset="-120"/>
                          <a:ea typeface="標楷體" pitchFamily="65" charset="-120"/>
                        </a:rPr>
                        <a:t>伯爵宮展覽中心</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排球</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繼續原有的用途。</a:t>
                      </a:r>
                    </a:p>
                  </a:txBody>
                  <a:tcPr/>
                </a:tc>
              </a:tr>
              <a:tr h="620711">
                <a:tc>
                  <a:txBody>
                    <a:bodyPr/>
                    <a:lstStyle/>
                    <a:p>
                      <a:r>
                        <a:rPr lang="zh-TW" altLang="en-US" b="1" dirty="0" smtClean="0">
                          <a:latin typeface="標楷體" pitchFamily="65" charset="-120"/>
                          <a:ea typeface="標楷體" pitchFamily="65" charset="-120"/>
                        </a:rPr>
                        <a:t>皇家騎兵衛隊閱兵場</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不詳</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不詳</a:t>
                      </a:r>
                    </a:p>
                    <a:p>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沙灘排球</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將被拆卸。</a:t>
                      </a:r>
                    </a:p>
                    <a:p>
                      <a:endParaRPr lang="zh-TW" altLang="en-US" b="1" dirty="0">
                        <a:latin typeface="標楷體" pitchFamily="65" charset="-120"/>
                        <a:ea typeface="標楷體" pitchFamily="65" charset="-120"/>
                      </a:endParaRPr>
                    </a:p>
                  </a:txBody>
                  <a:tcPr/>
                </a:tc>
              </a:tr>
              <a:tr h="620696">
                <a:tc>
                  <a:txBody>
                    <a:bodyPr/>
                    <a:lstStyle/>
                    <a:p>
                      <a:r>
                        <a:rPr lang="zh-TW" altLang="en-US" b="1" dirty="0" smtClean="0">
                          <a:latin typeface="標楷體" pitchFamily="65" charset="-120"/>
                          <a:ea typeface="標楷體" pitchFamily="65" charset="-120"/>
                        </a:rPr>
                        <a:t>海德公園</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不詳</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不詳</a:t>
                      </a:r>
                    </a:p>
                  </a:txBody>
                  <a:tcPr/>
                </a:tc>
                <a:tc>
                  <a:txBody>
                    <a:bodyPr/>
                    <a:lstStyle/>
                    <a:p>
                      <a:r>
                        <a:rPr lang="zh-TW" altLang="en-US" b="1" dirty="0" smtClean="0">
                          <a:latin typeface="標楷體" pitchFamily="65" charset="-120"/>
                          <a:ea typeface="標楷體" pitchFamily="65" charset="-120"/>
                        </a:rPr>
                        <a:t>鐵人三項、馬拉松</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賽道及看台將被拆卸。</a:t>
                      </a:r>
                    </a:p>
                  </a:txBody>
                  <a:tcPr/>
                </a:tc>
              </a:tr>
              <a:tr h="620696">
                <a:tc>
                  <a:txBody>
                    <a:bodyPr/>
                    <a:lstStyle/>
                    <a:p>
                      <a:r>
                        <a:rPr lang="zh-TW" altLang="en-US" b="1" dirty="0" smtClean="0">
                          <a:latin typeface="標楷體" pitchFamily="65" charset="-120"/>
                          <a:ea typeface="標楷體" pitchFamily="65" charset="-120"/>
                        </a:rPr>
                        <a:t>洛德板球場</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射箭</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繼續原有的用途。</a:t>
                      </a:r>
                    </a:p>
                  </a:txBody>
                  <a:tcPr/>
                </a:tc>
              </a:tr>
              <a:tr h="629022">
                <a:tc>
                  <a:txBody>
                    <a:bodyPr/>
                    <a:lstStyle/>
                    <a:p>
                      <a:r>
                        <a:rPr lang="zh-TW" altLang="en-US" b="1" dirty="0" smtClean="0">
                          <a:latin typeface="標楷體" pitchFamily="65" charset="-120"/>
                          <a:ea typeface="標楷體" pitchFamily="65" charset="-120"/>
                        </a:rPr>
                        <a:t>林蔭路</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已存在</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已存在</a:t>
                      </a:r>
                    </a:p>
                  </a:txBody>
                  <a:tcPr/>
                </a:tc>
                <a:tc>
                  <a:txBody>
                    <a:bodyPr/>
                    <a:lstStyle/>
                    <a:p>
                      <a:r>
                        <a:rPr lang="zh-TW" altLang="en-US" b="1" dirty="0" smtClean="0">
                          <a:latin typeface="標楷體" pitchFamily="65" charset="-120"/>
                          <a:ea typeface="標楷體" pitchFamily="65" charset="-120"/>
                        </a:rPr>
                        <a:t>馬拉松、自由公路賽</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恢復原有的用途。</a:t>
                      </a:r>
                    </a:p>
                  </a:txBody>
                  <a:tcPr/>
                </a:tc>
              </a:tr>
              <a:tr h="620696">
                <a:tc>
                  <a:txBody>
                    <a:bodyPr/>
                    <a:lstStyle/>
                    <a:p>
                      <a:r>
                        <a:rPr lang="zh-TW" altLang="en-US" b="1" dirty="0" smtClean="0">
                          <a:latin typeface="標楷體" pitchFamily="65" charset="-120"/>
                          <a:ea typeface="標楷體" pitchFamily="65" charset="-120"/>
                        </a:rPr>
                        <a:t>溫布利體育館</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羽球、韻律體操</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恢復原有的用途。</a:t>
                      </a:r>
                    </a:p>
                  </a:txBody>
                  <a:tcPr/>
                </a:tc>
              </a:tr>
              <a:tr h="620696">
                <a:tc>
                  <a:txBody>
                    <a:bodyPr/>
                    <a:lstStyle/>
                    <a:p>
                      <a:r>
                        <a:rPr lang="zh-TW" altLang="en-US" b="1" dirty="0" smtClean="0">
                          <a:latin typeface="標楷體" pitchFamily="65" charset="-120"/>
                          <a:ea typeface="標楷體" pitchFamily="65" charset="-120"/>
                        </a:rPr>
                        <a:t>溫布萊球場</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已興建</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足球</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恢復原有的用途。</a:t>
                      </a:r>
                    </a:p>
                  </a:txBody>
                  <a:tcPr/>
                </a:tc>
              </a:tr>
            </a:tbl>
          </a:graphicData>
        </a:graphic>
      </p:graphicFrame>
      <p:pic>
        <p:nvPicPr>
          <p:cNvPr id="5" name="圖片 4" descr="655.jpg"/>
          <p:cNvPicPr>
            <a:picLocks noChangeAspect="1"/>
          </p:cNvPicPr>
          <p:nvPr/>
        </p:nvPicPr>
        <p:blipFill>
          <a:blip r:embed="rId3" cstate="print"/>
          <a:stretch>
            <a:fillRect/>
          </a:stretch>
        </p:blipFill>
        <p:spPr>
          <a:xfrm>
            <a:off x="4572000" y="188640"/>
            <a:ext cx="1296144" cy="792088"/>
          </a:xfrm>
          <a:prstGeom prst="rect">
            <a:avLst/>
          </a:prstGeom>
        </p:spPr>
      </p:pic>
      <p:pic>
        <p:nvPicPr>
          <p:cNvPr id="6" name="圖片 5" descr="874.jpg"/>
          <p:cNvPicPr>
            <a:picLocks noChangeAspect="1"/>
          </p:cNvPicPr>
          <p:nvPr/>
        </p:nvPicPr>
        <p:blipFill>
          <a:blip r:embed="rId4" cstate="print"/>
          <a:stretch>
            <a:fillRect/>
          </a:stretch>
        </p:blipFill>
        <p:spPr>
          <a:xfrm>
            <a:off x="7596336" y="188640"/>
            <a:ext cx="1296143" cy="792088"/>
          </a:xfrm>
          <a:prstGeom prst="rect">
            <a:avLst/>
          </a:prstGeom>
        </p:spPr>
      </p:pic>
      <p:pic>
        <p:nvPicPr>
          <p:cNvPr id="7" name="圖片 6" descr="96.jpg"/>
          <p:cNvPicPr>
            <a:picLocks noChangeAspect="1"/>
          </p:cNvPicPr>
          <p:nvPr/>
        </p:nvPicPr>
        <p:blipFill>
          <a:blip r:embed="rId5" cstate="print"/>
          <a:stretch>
            <a:fillRect/>
          </a:stretch>
        </p:blipFill>
        <p:spPr>
          <a:xfrm>
            <a:off x="3059832" y="188640"/>
            <a:ext cx="1296143" cy="792087"/>
          </a:xfrm>
          <a:prstGeom prst="rect">
            <a:avLst/>
          </a:prstGeom>
        </p:spPr>
      </p:pic>
      <p:pic>
        <p:nvPicPr>
          <p:cNvPr id="8" name="圖片 7" descr="4CC.jpg"/>
          <p:cNvPicPr>
            <a:picLocks noChangeAspect="1"/>
          </p:cNvPicPr>
          <p:nvPr/>
        </p:nvPicPr>
        <p:blipFill>
          <a:blip r:embed="rId6" cstate="print"/>
          <a:stretch>
            <a:fillRect/>
          </a:stretch>
        </p:blipFill>
        <p:spPr>
          <a:xfrm>
            <a:off x="6084168" y="188640"/>
            <a:ext cx="1296144" cy="792087"/>
          </a:xfrm>
          <a:prstGeom prst="rect">
            <a:avLst/>
          </a:prstGeom>
        </p:spPr>
      </p:pic>
    </p:spTree>
    <p:extLst>
      <p:ext uri="{BB962C8B-B14F-4D97-AF65-F5344CB8AC3E}">
        <p14:creationId xmlns:p14="http://schemas.microsoft.com/office/powerpoint/2010/main" val="41061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428628"/>
          </a:xfrm>
        </p:spPr>
        <p:txBody>
          <a:bodyPr>
            <a:normAutofit/>
          </a:bodyPr>
          <a:lstStyle/>
          <a:p>
            <a:r>
              <a:rPr lang="en-US" altLang="zh-TW" sz="2200" b="1" dirty="0" smtClean="0">
                <a:solidFill>
                  <a:srgbClr val="FF00FF"/>
                </a:solidFill>
                <a:latin typeface="華康隸書體W5" pitchFamily="49" charset="-120"/>
                <a:ea typeface="華康隸書體W5" pitchFamily="49" charset="-120"/>
              </a:rPr>
              <a:t>4.</a:t>
            </a:r>
            <a:r>
              <a:rPr lang="zh-TW" altLang="en-US" sz="2200" b="1" dirty="0" smtClean="0">
                <a:solidFill>
                  <a:srgbClr val="FF00FF"/>
                </a:solidFill>
                <a:latin typeface="華康隸書體W5" pitchFamily="49" charset="-120"/>
                <a:ea typeface="華康隸書體W5" pitchFamily="49" charset="-120"/>
              </a:rPr>
              <a:t>倫敦以外比賽場館</a:t>
            </a:r>
            <a:endParaRPr lang="zh-TW" altLang="en-US" sz="2200" b="1" dirty="0">
              <a:solidFill>
                <a:srgbClr val="FF00FF"/>
              </a:solidFill>
              <a:latin typeface="華康隸書體W5" pitchFamily="49" charset="-120"/>
              <a:ea typeface="華康隸書體W5" pitchFamily="49"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663753462"/>
              </p:ext>
            </p:extLst>
          </p:nvPr>
        </p:nvGraphicFramePr>
        <p:xfrm>
          <a:off x="683568" y="1124744"/>
          <a:ext cx="7962110" cy="5577840"/>
        </p:xfrm>
        <a:graphic>
          <a:graphicData uri="http://schemas.openxmlformats.org/drawingml/2006/table">
            <a:tbl>
              <a:tblPr firstRow="1" bandRow="1">
                <a:tableStyleId>{5940675A-B579-460E-94D1-54222C63F5DA}</a:tableStyleId>
              </a:tblPr>
              <a:tblGrid>
                <a:gridCol w="1800200"/>
                <a:gridCol w="1152128"/>
                <a:gridCol w="1296144"/>
                <a:gridCol w="1728192"/>
                <a:gridCol w="1985446"/>
              </a:tblGrid>
              <a:tr h="285752">
                <a:tc>
                  <a:txBody>
                    <a:bodyPr/>
                    <a:lstStyle/>
                    <a:p>
                      <a:pPr algn="ctr"/>
                      <a:r>
                        <a:rPr lang="zh-TW" altLang="en-US" b="1" dirty="0" smtClean="0">
                          <a:latin typeface="標楷體" pitchFamily="65" charset="-120"/>
                          <a:ea typeface="標楷體" pitchFamily="65" charset="-120"/>
                        </a:rPr>
                        <a:t>場館</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興建日期</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落成日期</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比賽項目</a:t>
                      </a:r>
                      <a:endParaRPr lang="zh-TW" altLang="en-US" b="1" dirty="0">
                        <a:latin typeface="標楷體" pitchFamily="65" charset="-120"/>
                        <a:ea typeface="標楷體" pitchFamily="65" charset="-120"/>
                      </a:endParaRPr>
                    </a:p>
                  </a:txBody>
                  <a:tcPr/>
                </a:tc>
                <a:tc>
                  <a:txBody>
                    <a:bodyPr/>
                    <a:lstStyle/>
                    <a:p>
                      <a:pPr algn="ctr"/>
                      <a:r>
                        <a:rPr lang="zh-TW" altLang="en-US" b="1" dirty="0" smtClean="0">
                          <a:latin typeface="標楷體" pitchFamily="65" charset="-120"/>
                          <a:ea typeface="標楷體" pitchFamily="65" charset="-120"/>
                        </a:rPr>
                        <a:t>備註</a:t>
                      </a:r>
                      <a:endParaRPr lang="zh-TW" altLang="en-US" b="1" dirty="0">
                        <a:latin typeface="標楷體" pitchFamily="65" charset="-120"/>
                        <a:ea typeface="標楷體" pitchFamily="65" charset="-120"/>
                      </a:endParaRPr>
                    </a:p>
                  </a:txBody>
                  <a:tcPr/>
                </a:tc>
              </a:tr>
              <a:tr h="491496">
                <a:tc>
                  <a:txBody>
                    <a:bodyPr/>
                    <a:lstStyle/>
                    <a:p>
                      <a:r>
                        <a:rPr lang="zh-TW" altLang="en-US" b="1" smtClean="0">
                          <a:latin typeface="標楷體" pitchFamily="65" charset="-120"/>
                          <a:ea typeface="標楷體" pitchFamily="65" charset="-120"/>
                        </a:rPr>
                        <a:t>多尼湖</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r>
                        <a:rPr lang="zh-TW" altLang="en-US" b="1" dirty="0" smtClean="0">
                          <a:latin typeface="標楷體" pitchFamily="65" charset="-120"/>
                          <a:ea typeface="標楷體" pitchFamily="65" charset="-120"/>
                        </a:rPr>
                        <a:t>輕艇靜水、划船</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繼續做為比賽場地。</a:t>
                      </a:r>
                      <a:endParaRPr lang="zh-TW" altLang="en-US" b="1" dirty="0">
                        <a:latin typeface="標楷體" pitchFamily="65" charset="-120"/>
                        <a:ea typeface="標楷體" pitchFamily="65" charset="-120"/>
                      </a:endParaRPr>
                    </a:p>
                  </a:txBody>
                  <a:tcPr/>
                </a:tc>
              </a:tr>
              <a:tr h="208606">
                <a:tc>
                  <a:txBody>
                    <a:bodyPr/>
                    <a:lstStyle/>
                    <a:p>
                      <a:r>
                        <a:rPr lang="zh-TW" altLang="en-US" b="1" dirty="0" smtClean="0">
                          <a:latin typeface="標楷體" pitchFamily="65" charset="-120"/>
                          <a:ea typeface="標楷體" pitchFamily="65" charset="-120"/>
                        </a:rPr>
                        <a:t>哈德利城堡</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不詳</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2011</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山地自由車</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將被拆卸。</a:t>
                      </a:r>
                    </a:p>
                  </a:txBody>
                  <a:tcPr/>
                </a:tc>
              </a:tr>
              <a:tr h="414350">
                <a:tc>
                  <a:txBody>
                    <a:bodyPr/>
                    <a:lstStyle/>
                    <a:p>
                      <a:r>
                        <a:rPr lang="zh-TW" altLang="en-US" b="1" dirty="0" smtClean="0">
                          <a:latin typeface="標楷體" pitchFamily="65" charset="-120"/>
                          <a:ea typeface="標楷體" pitchFamily="65" charset="-120"/>
                        </a:rPr>
                        <a:t>利河谷白浪中心</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2009</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7</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tc>
                <a:tc>
                  <a:txBody>
                    <a:bodyPr/>
                    <a:lstStyle/>
                    <a:p>
                      <a:r>
                        <a:rPr lang="en-US" altLang="zh-TW" b="1" dirty="0" smtClean="0">
                          <a:latin typeface="標楷體" pitchFamily="65" charset="-120"/>
                          <a:ea typeface="標楷體" pitchFamily="65" charset="-120"/>
                        </a:rPr>
                        <a:t>2010</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12</a:t>
                      </a:r>
                      <a:r>
                        <a:rPr lang="zh-TW" altLang="en-US" b="1" dirty="0" smtClean="0">
                          <a:latin typeface="標楷體" pitchFamily="65" charset="-120"/>
                          <a:ea typeface="標楷體" pitchFamily="65" charset="-120"/>
                        </a:rPr>
                        <a:t>月</a:t>
                      </a:r>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輕艇激流</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臨時座位將被拆卸。</a:t>
                      </a:r>
                    </a:p>
                  </a:txBody>
                  <a:tcPr/>
                </a:tc>
              </a:tr>
              <a:tr h="345774">
                <a:tc>
                  <a:txBody>
                    <a:bodyPr/>
                    <a:lstStyle/>
                    <a:p>
                      <a:r>
                        <a:rPr lang="zh-TW" altLang="en-US" b="1" dirty="0" smtClean="0">
                          <a:latin typeface="標楷體" pitchFamily="65" charset="-120"/>
                          <a:ea typeface="標楷體" pitchFamily="65" charset="-120"/>
                        </a:rPr>
                        <a:t>韋茅斯和波特蘭島國家帆船學院</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smtClean="0">
                        <a:latin typeface="標楷體" pitchFamily="65" charset="-120"/>
                        <a:ea typeface="標楷體" pitchFamily="65" charset="-120"/>
                      </a:endParaRPr>
                    </a:p>
                    <a:p>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smtClean="0">
                        <a:latin typeface="標楷體" pitchFamily="65" charset="-120"/>
                        <a:ea typeface="標楷體" pitchFamily="65" charset="-120"/>
                      </a:endParaRPr>
                    </a:p>
                    <a:p>
                      <a:endParaRPr lang="zh-TW" altLang="en-US" b="1" dirty="0">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帆船</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繼續做為比賽及培訓用途。</a:t>
                      </a:r>
                    </a:p>
                  </a:txBody>
                  <a:tcPr/>
                </a:tc>
              </a:tr>
              <a:tr h="360068">
                <a:tc>
                  <a:txBody>
                    <a:bodyPr/>
                    <a:lstStyle/>
                    <a:p>
                      <a:r>
                        <a:rPr lang="zh-TW" altLang="en-US" b="1" dirty="0" smtClean="0">
                          <a:latin typeface="標楷體" pitchFamily="65" charset="-120"/>
                          <a:ea typeface="標楷體" pitchFamily="65" charset="-120"/>
                        </a:rPr>
                        <a:t>考文垂市體育館</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smtClean="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smtClean="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足球</a:t>
                      </a:r>
                    </a:p>
                    <a:p>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繼續原有的用途。</a:t>
                      </a:r>
                    </a:p>
                  </a:txBody>
                  <a:tcPr/>
                </a:tc>
              </a:tr>
              <a:tr h="434368">
                <a:tc>
                  <a:txBody>
                    <a:bodyPr/>
                    <a:lstStyle/>
                    <a:p>
                      <a:r>
                        <a:rPr lang="zh-TW" altLang="en-US" b="1" dirty="0" smtClean="0">
                          <a:latin typeface="標楷體" pitchFamily="65" charset="-120"/>
                          <a:ea typeface="標楷體" pitchFamily="65" charset="-120"/>
                        </a:rPr>
                        <a:t>咸普頓公園球場</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p>
                      <a:endParaRPr lang="zh-TW" altLang="en-US" b="1" dirty="0" smtClean="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足球</a:t>
                      </a:r>
                    </a:p>
                    <a:p>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繼續原有的用途。</a:t>
                      </a:r>
                    </a:p>
                  </a:txBody>
                  <a:tcPr/>
                </a:tc>
              </a:tr>
              <a:tr h="294354">
                <a:tc>
                  <a:txBody>
                    <a:bodyPr/>
                    <a:lstStyle/>
                    <a:p>
                      <a:r>
                        <a:rPr lang="zh-TW" altLang="en-US" b="1" dirty="0" smtClean="0">
                          <a:latin typeface="標楷體" pitchFamily="65" charset="-120"/>
                          <a:ea typeface="標楷體" pitchFamily="65" charset="-120"/>
                        </a:rPr>
                        <a:t>千禧球場</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足球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繼續原有的用途。</a:t>
                      </a:r>
                    </a:p>
                  </a:txBody>
                  <a:tcPr/>
                </a:tc>
              </a:tr>
              <a:tr h="225778">
                <a:tc>
                  <a:txBody>
                    <a:bodyPr/>
                    <a:lstStyle/>
                    <a:p>
                      <a:r>
                        <a:rPr lang="zh-TW" altLang="en-US" b="1" dirty="0" smtClean="0">
                          <a:latin typeface="標楷體" pitchFamily="65" charset="-120"/>
                          <a:ea typeface="標楷體" pitchFamily="65" charset="-120"/>
                        </a:rPr>
                        <a:t>奧脫福球場</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足球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繼續原有的用途。</a:t>
                      </a:r>
                    </a:p>
                  </a:txBody>
                  <a:tcPr/>
                </a:tc>
              </a:tr>
              <a:tr h="604555">
                <a:tc>
                  <a:txBody>
                    <a:bodyPr/>
                    <a:lstStyle/>
                    <a:p>
                      <a:r>
                        <a:rPr lang="zh-TW" altLang="en-US" b="1" dirty="0" smtClean="0">
                          <a:latin typeface="標楷體" pitchFamily="65" charset="-120"/>
                          <a:ea typeface="標楷體" pitchFamily="65" charset="-120"/>
                        </a:rPr>
                        <a:t>聖占士公園球場</a:t>
                      </a:r>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已興建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足球</a:t>
                      </a:r>
                    </a:p>
                    <a:p>
                      <a:endParaRPr lang="zh-TW" altLang="en-US" b="1"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itchFamily="65" charset="-120"/>
                          <a:ea typeface="標楷體" pitchFamily="65" charset="-120"/>
                        </a:rPr>
                        <a:t>繼續原有的用途。</a:t>
                      </a:r>
                    </a:p>
                  </a:txBody>
                  <a:tcPr/>
                </a:tc>
              </a:tr>
            </a:tbl>
          </a:graphicData>
        </a:graphic>
      </p:graphicFrame>
      <p:pic>
        <p:nvPicPr>
          <p:cNvPr id="5" name="圖片 4" descr="A27.jpg"/>
          <p:cNvPicPr>
            <a:picLocks noChangeAspect="1"/>
          </p:cNvPicPr>
          <p:nvPr/>
        </p:nvPicPr>
        <p:blipFill>
          <a:blip r:embed="rId3" cstate="print"/>
          <a:stretch>
            <a:fillRect/>
          </a:stretch>
        </p:blipFill>
        <p:spPr>
          <a:xfrm>
            <a:off x="5220072" y="188640"/>
            <a:ext cx="1238483" cy="820113"/>
          </a:xfrm>
          <a:prstGeom prst="rect">
            <a:avLst/>
          </a:prstGeom>
        </p:spPr>
      </p:pic>
      <p:pic>
        <p:nvPicPr>
          <p:cNvPr id="6" name="圖片 5" descr="A1C.jpg"/>
          <p:cNvPicPr>
            <a:picLocks noChangeAspect="1"/>
          </p:cNvPicPr>
          <p:nvPr/>
        </p:nvPicPr>
        <p:blipFill>
          <a:blip r:embed="rId4" cstate="print"/>
          <a:stretch>
            <a:fillRect/>
          </a:stretch>
        </p:blipFill>
        <p:spPr>
          <a:xfrm>
            <a:off x="3491880" y="188640"/>
            <a:ext cx="1224135" cy="792087"/>
          </a:xfrm>
          <a:prstGeom prst="rect">
            <a:avLst/>
          </a:prstGeom>
        </p:spPr>
      </p:pic>
      <p:pic>
        <p:nvPicPr>
          <p:cNvPr id="7" name="圖片 6" descr="D32.jpg"/>
          <p:cNvPicPr>
            <a:picLocks noChangeAspect="1"/>
          </p:cNvPicPr>
          <p:nvPr/>
        </p:nvPicPr>
        <p:blipFill>
          <a:blip r:embed="rId5" cstate="print"/>
          <a:stretch>
            <a:fillRect/>
          </a:stretch>
        </p:blipFill>
        <p:spPr>
          <a:xfrm>
            <a:off x="7020272" y="188640"/>
            <a:ext cx="1224136" cy="792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85000" lnSpcReduction="20000"/>
          </a:bodyPr>
          <a:lstStyle/>
          <a:p>
            <a:pPr marL="0" indent="0">
              <a:buNone/>
            </a:pPr>
            <a:r>
              <a:rPr lang="en-US" altLang="zh-TW" b="1" dirty="0" smtClean="0">
                <a:solidFill>
                  <a:srgbClr val="FF00FF"/>
                </a:solidFill>
                <a:latin typeface="華康隸書體W5" pitchFamily="49" charset="-120"/>
                <a:ea typeface="華康隸書體W5" pitchFamily="49" charset="-120"/>
              </a:rPr>
              <a:t>1.</a:t>
            </a:r>
            <a:r>
              <a:rPr lang="zh-TW" altLang="en-US" b="1" dirty="0" smtClean="0">
                <a:solidFill>
                  <a:srgbClr val="FF00FF"/>
                </a:solidFill>
                <a:latin typeface="華康隸書體W5" pitchFamily="49" charset="-120"/>
                <a:ea typeface="華康隸書體W5" pitchFamily="49" charset="-120"/>
              </a:rPr>
              <a:t>開幕典禮</a:t>
            </a:r>
            <a:endParaRPr lang="en-US" altLang="zh-TW" b="1" dirty="0" smtClean="0">
              <a:solidFill>
                <a:srgbClr val="FF00FF"/>
              </a:solidFill>
              <a:latin typeface="華康隸書體W5" pitchFamily="49" charset="-120"/>
              <a:ea typeface="華康隸書體W5" pitchFamily="49" charset="-120"/>
            </a:endParaRP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倫敦奧運開幕時間是臺灣</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7</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28</a:t>
            </a:r>
            <a:r>
              <a:rPr lang="zh-TW" altLang="en-US" b="1" dirty="0" smtClean="0">
                <a:latin typeface="標楷體" pitchFamily="65" charset="-120"/>
                <a:ea typeface="標楷體" pitchFamily="65" charset="-120"/>
              </a:rPr>
              <a:t>日清晨</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點，開幕典禮是由奧斯卡金像獎得主博伊爾導演，主題是「奇幻之島」，靈感來自英國大文豪莎士比亞的作品「暴風雨」，描述一個國家從工業復興走向未來的故事。表演的其中一節是經典的兒童小說，包含「愛麗絲夢遊仙境」、「小飛俠」和</a:t>
            </a:r>
            <a:r>
              <a:rPr lang="en-US" altLang="zh-TW" b="1" dirty="0" smtClean="0">
                <a:latin typeface="標楷體" pitchFamily="65" charset="-120"/>
                <a:ea typeface="標楷體" pitchFamily="65" charset="-120"/>
              </a:rPr>
              <a:t>J.K.</a:t>
            </a:r>
            <a:r>
              <a:rPr lang="zh-TW" altLang="en-US" b="1" dirty="0" smtClean="0">
                <a:latin typeface="標楷體" pitchFamily="65" charset="-120"/>
                <a:ea typeface="標楷體" pitchFamily="65" charset="-120"/>
              </a:rPr>
              <a:t>羅琳的經典小說「哈利波特」，都入列，帶領觀眾邁向現代英國。</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前披頭四成員保羅</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麥卡尼，最後帶領觀眾高歌「</a:t>
            </a:r>
            <a:r>
              <a:rPr lang="en-US" altLang="zh-TW" b="1" dirty="0" smtClean="0">
                <a:latin typeface="標楷體" pitchFamily="65" charset="-120"/>
                <a:ea typeface="標楷體" pitchFamily="65" charset="-120"/>
              </a:rPr>
              <a:t>Hey Jude</a:t>
            </a:r>
            <a:r>
              <a:rPr lang="zh-TW" altLang="en-US" b="1" dirty="0" smtClean="0">
                <a:latin typeface="標楷體" pitchFamily="65" charset="-120"/>
                <a:ea typeface="標楷體" pitchFamily="65" charset="-120"/>
              </a:rPr>
              <a:t>」，為表演節目畫上句點。</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博伊爾說：「我們會試著將最好一面展示出來，我們也會試著展現國家各種面貌。」</a:t>
            </a:r>
            <a:endParaRPr lang="en-US" altLang="zh-TW" b="1" dirty="0" smtClean="0">
              <a:latin typeface="標楷體" pitchFamily="65" charset="-120"/>
              <a:ea typeface="標楷體" pitchFamily="65" charset="-120"/>
            </a:endParaRPr>
          </a:p>
          <a:p>
            <a:pPr marL="0" indent="0">
              <a:buNone/>
            </a:pPr>
            <a:r>
              <a:rPr lang="en-US" altLang="zh-TW" b="1"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開幕典禮上，英國皇室當然不會缺席，</a:t>
            </a:r>
            <a:r>
              <a:rPr lang="en-US" altLang="zh-TW" b="1" dirty="0" smtClean="0">
                <a:latin typeface="標楷體" pitchFamily="65" charset="-120"/>
                <a:ea typeface="標楷體" pitchFamily="65" charset="-120"/>
              </a:rPr>
              <a:t>86</a:t>
            </a:r>
            <a:r>
              <a:rPr lang="zh-TW" altLang="en-US" b="1" dirty="0" smtClean="0">
                <a:latin typeface="標楷體" pitchFamily="65" charset="-120"/>
                <a:ea typeface="標楷體" pitchFamily="65" charset="-120"/>
              </a:rPr>
              <a:t>歲的女王伊莉莎白二世為奧運揭幕；威廉王子和妻子凱特、哈利王子則是英國奧運代表團大使，他們還擔任馬術比賽頒獎人。</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a:xfrm>
            <a:off x="395536" y="260648"/>
            <a:ext cx="8229600" cy="1143000"/>
          </a:xfrm>
        </p:spPr>
        <p:txBody>
          <a:bodyPr>
            <a:normAutofit/>
          </a:bodyPr>
          <a:lstStyle/>
          <a:p>
            <a:pPr algn="l"/>
            <a:r>
              <a:rPr lang="en-US" altLang="zh-TW" b="1" dirty="0" smtClean="0">
                <a:solidFill>
                  <a:schemeClr val="accent6">
                    <a:lumMod val="75000"/>
                  </a:schemeClr>
                </a:solidFill>
                <a:latin typeface="華康少女文字W5" pitchFamily="81" charset="-120"/>
                <a:ea typeface="華康少女文字W5" pitchFamily="81" charset="-120"/>
              </a:rPr>
              <a:t>(</a:t>
            </a:r>
            <a:r>
              <a:rPr lang="zh-TW" altLang="en-US" b="1" dirty="0" smtClean="0">
                <a:solidFill>
                  <a:schemeClr val="accent6">
                    <a:lumMod val="75000"/>
                  </a:schemeClr>
                </a:solidFill>
                <a:latin typeface="華康少女文字W5" pitchFamily="81" charset="-120"/>
                <a:ea typeface="華康少女文字W5" pitchFamily="81" charset="-120"/>
              </a:rPr>
              <a:t>五</a:t>
            </a:r>
            <a:r>
              <a:rPr lang="en-US" altLang="zh-TW" b="1" dirty="0" smtClean="0">
                <a:solidFill>
                  <a:schemeClr val="accent6">
                    <a:lumMod val="75000"/>
                  </a:schemeClr>
                </a:solidFill>
                <a:latin typeface="華康少女文字W5" pitchFamily="81" charset="-120"/>
                <a:ea typeface="華康少女文字W5" pitchFamily="81" charset="-120"/>
              </a:rPr>
              <a:t>)2012</a:t>
            </a:r>
            <a:r>
              <a:rPr lang="zh-TW" altLang="en-US" b="1" dirty="0" smtClean="0">
                <a:solidFill>
                  <a:schemeClr val="accent6">
                    <a:lumMod val="75000"/>
                  </a:schemeClr>
                </a:solidFill>
                <a:latin typeface="華康少女文字W5" pitchFamily="81" charset="-120"/>
                <a:ea typeface="華康少女文字W5" pitchFamily="81" charset="-120"/>
              </a:rPr>
              <a:t>倫敦奧運開幕及閉幕典禮</a:t>
            </a:r>
            <a:endParaRPr lang="zh-TW" altLang="en-US" b="1" dirty="0">
              <a:solidFill>
                <a:schemeClr val="accent6">
                  <a:lumMod val="75000"/>
                </a:schemeClr>
              </a:solidFill>
              <a:latin typeface="華康少女文字W5" pitchFamily="81" charset="-120"/>
              <a:ea typeface="華康少女文字W5" pitchFamily="81" charset="-120"/>
            </a:endParaRPr>
          </a:p>
        </p:txBody>
      </p:sp>
      <p:pic>
        <p:nvPicPr>
          <p:cNvPr id="4" name="圖片 3" descr="thCAV1TLYY.jpg"/>
          <p:cNvPicPr>
            <a:picLocks noChangeAspect="1"/>
          </p:cNvPicPr>
          <p:nvPr/>
        </p:nvPicPr>
        <p:blipFill>
          <a:blip r:embed="rId3" cstate="print"/>
          <a:stretch>
            <a:fillRect/>
          </a:stretch>
        </p:blipFill>
        <p:spPr>
          <a:xfrm>
            <a:off x="7072330" y="5429264"/>
            <a:ext cx="1785918" cy="1285861"/>
          </a:xfrm>
          <a:prstGeom prst="rect">
            <a:avLst/>
          </a:prstGeom>
        </p:spPr>
      </p:pic>
    </p:spTree>
    <p:extLst>
      <p:ext uri="{BB962C8B-B14F-4D97-AF65-F5344CB8AC3E}">
        <p14:creationId xmlns:p14="http://schemas.microsoft.com/office/powerpoint/2010/main" val="26535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2" end="2"/>
                                            </p:txEl>
                                          </p:spTgt>
                                        </p:tgtEl>
                                      </p:cBhvr>
                                    </p:animEffect>
                                  </p:childTnLst>
                                </p:cTn>
                              </p:par>
                              <p:par>
                                <p:cTn id="38" presetID="31" presetClass="entr" presetSubtype="0" fill="hold" nodeType="withEffect">
                                  <p:stCondLst>
                                    <p:cond delay="0"/>
                                  </p:stCondLst>
                                  <p:iterate type="lt">
                                    <p:tmPct val="5000"/>
                                  </p:iterate>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3" end="3"/>
                                            </p:txEl>
                                          </p:spTgt>
                                        </p:tgtEl>
                                      </p:cBhvr>
                                    </p:animEffect>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856581"/>
            <a:ext cx="8352928" cy="5001419"/>
          </a:xfrm>
        </p:spPr>
        <p:txBody>
          <a:bodyPr>
            <a:normAutofit/>
          </a:bodyPr>
          <a:lstStyle/>
          <a:p>
            <a:pPr>
              <a:buNone/>
            </a:pP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2012</a:t>
            </a:r>
            <a:r>
              <a:rPr lang="zh-TW" altLang="en-US" sz="2400" b="1" dirty="0" smtClean="0">
                <a:latin typeface="標楷體" pitchFamily="65" charset="-120"/>
                <a:ea typeface="標楷體" pitchFamily="65" charset="-120"/>
              </a:rPr>
              <a:t>年</a:t>
            </a:r>
            <a:r>
              <a:rPr lang="en-US" altLang="zh-TW" sz="2400" b="1" dirty="0" smtClean="0">
                <a:latin typeface="標楷體" pitchFamily="65" charset="-120"/>
                <a:ea typeface="標楷體" pitchFamily="65" charset="-120"/>
              </a:rPr>
              <a:t>8</a:t>
            </a:r>
            <a:r>
              <a:rPr lang="zh-TW" altLang="en-US" sz="2400" b="1" dirty="0" smtClean="0">
                <a:latin typeface="標楷體" pitchFamily="65" charset="-120"/>
                <a:ea typeface="標楷體" pitchFamily="65" charset="-120"/>
              </a:rPr>
              <a:t>月</a:t>
            </a:r>
            <a:r>
              <a:rPr lang="en-US" altLang="zh-TW" sz="2400" b="1" dirty="0" smtClean="0">
                <a:latin typeface="標楷體" pitchFamily="65" charset="-120"/>
                <a:ea typeface="標楷體" pitchFamily="65" charset="-120"/>
              </a:rPr>
              <a:t>12</a:t>
            </a:r>
            <a:r>
              <a:rPr lang="zh-TW" altLang="en-US" sz="2400" b="1" dirty="0" smtClean="0">
                <a:latin typeface="標楷體" pitchFamily="65" charset="-120"/>
                <a:ea typeface="標楷體" pitchFamily="65" charset="-120"/>
              </a:rPr>
              <a:t>日晚上，第三十屆倫敦奧運閉幕式在倫敦隆重</a:t>
            </a:r>
            <a:r>
              <a:rPr lang="zh-TW" altLang="en-US" sz="2400" b="1" smtClean="0">
                <a:latin typeface="標楷體" pitchFamily="65" charset="-120"/>
                <a:ea typeface="標楷體" pitchFamily="65" charset="-120"/>
              </a:rPr>
              <a:t>舉行，為</a:t>
            </a:r>
            <a:r>
              <a:rPr lang="zh-TW" altLang="en-US" sz="2400" b="1" dirty="0" smtClean="0">
                <a:latin typeface="標楷體" pitchFamily="65" charset="-120"/>
                <a:ea typeface="標楷體" pitchFamily="65" charset="-120"/>
              </a:rPr>
              <a:t>長達</a:t>
            </a:r>
            <a:r>
              <a:rPr lang="en-US" altLang="zh-TW" sz="2400" b="1" dirty="0" smtClean="0">
                <a:latin typeface="標楷體" pitchFamily="65" charset="-120"/>
                <a:ea typeface="標楷體" pitchFamily="65" charset="-120"/>
              </a:rPr>
              <a:t>19</a:t>
            </a:r>
            <a:r>
              <a:rPr lang="zh-TW" altLang="en-US" sz="2400" b="1" dirty="0" smtClean="0">
                <a:latin typeface="標楷體" pitchFamily="65" charset="-120"/>
                <a:ea typeface="標楷體" pitchFamily="65" charset="-120"/>
              </a:rPr>
              <a:t>天的賽程畫上完美的句點。</a:t>
            </a:r>
            <a:endParaRPr lang="en-US" altLang="zh-TW" sz="2400" b="1" dirty="0" smtClean="0">
              <a:latin typeface="標楷體" pitchFamily="65" charset="-120"/>
              <a:ea typeface="標楷體" pitchFamily="65" charset="-120"/>
            </a:endParaRPr>
          </a:p>
          <a:p>
            <a:pPr>
              <a:buNone/>
            </a:pP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閉幕典禮由導演蓋文指導，分五幕演出：第一幕是「倫敦早晨」、第二幕是「天佑女王」、第三幕是「歡慶威廉王子大婚以及女王登基六十周年」 、第四幕是「倫敦黃昏」、第五幕是「運動員入場」。</a:t>
            </a:r>
            <a:endParaRPr lang="en-US" altLang="zh-TW" sz="2400" b="1" dirty="0" smtClean="0">
              <a:latin typeface="標楷體" pitchFamily="65" charset="-120"/>
              <a:ea typeface="標楷體" pitchFamily="65" charset="-120"/>
            </a:endParaRPr>
          </a:p>
          <a:p>
            <a:pPr>
              <a:buNone/>
            </a:pPr>
            <a:r>
              <a:rPr lang="zh-TW" altLang="en-US" sz="2400" b="1" dirty="0" smtClean="0">
                <a:latin typeface="標楷體" pitchFamily="65" charset="-120"/>
                <a:ea typeface="標楷體" pitchFamily="65" charset="-120"/>
              </a:rPr>
              <a:t>      之後，舉行了升希臘國旗，奏希臘國歌的儀式。</a:t>
            </a:r>
            <a:r>
              <a:rPr lang="en-US" altLang="zh-TW" sz="2400" b="1" dirty="0" smtClean="0">
                <a:latin typeface="標楷體" pitchFamily="65" charset="-120"/>
                <a:ea typeface="標楷體" pitchFamily="65" charset="-120"/>
              </a:rPr>
              <a:t>2016</a:t>
            </a:r>
            <a:r>
              <a:rPr lang="zh-TW" altLang="en-US" sz="2400" b="1" dirty="0" smtClean="0">
                <a:latin typeface="標楷體" pitchFamily="65" charset="-120"/>
                <a:ea typeface="標楷體" pitchFamily="65" charset="-120"/>
              </a:rPr>
              <a:t>奧運會主辦城市里約熱內盧，從倫敦手中接過奧運會會旗，並為觀眾帶來八分鐘的森巴舞蹈。</a:t>
            </a:r>
            <a:endParaRPr lang="en-US" altLang="zh-TW" sz="2400" b="1" dirty="0" smtClean="0">
              <a:latin typeface="標楷體" pitchFamily="65" charset="-120"/>
              <a:ea typeface="標楷體" pitchFamily="65" charset="-120"/>
            </a:endParaRPr>
          </a:p>
          <a:p>
            <a:pPr>
              <a:buNone/>
            </a:pPr>
            <a:r>
              <a:rPr lang="zh-TW" altLang="en-US" sz="2400" b="1" dirty="0" smtClean="0">
                <a:latin typeface="標楷體" pitchFamily="65" charset="-120"/>
                <a:ea typeface="標楷體" pitchFamily="65" charset="-120"/>
              </a:rPr>
              <a:t>      最後，火炬台的</a:t>
            </a:r>
            <a:r>
              <a:rPr lang="en-US" altLang="zh-TW" sz="2400" b="1" dirty="0" smtClean="0">
                <a:latin typeface="標楷體" pitchFamily="65" charset="-120"/>
                <a:ea typeface="標楷體" pitchFamily="65" charset="-120"/>
              </a:rPr>
              <a:t>204</a:t>
            </a:r>
            <a:r>
              <a:rPr lang="zh-TW" altLang="en-US" sz="2400" b="1" dirty="0" smtClean="0">
                <a:latin typeface="標楷體" pitchFamily="65" charset="-120"/>
                <a:ea typeface="標楷體" pitchFamily="65" charset="-120"/>
              </a:rPr>
              <a:t>個銅花瓣慢慢落下，最終一一熄滅，選手們目光轉向</a:t>
            </a:r>
            <a:r>
              <a:rPr lang="en-US" altLang="zh-TW" sz="2400" b="1" dirty="0" smtClean="0">
                <a:latin typeface="標楷體" pitchFamily="65" charset="-120"/>
                <a:ea typeface="標楷體" pitchFamily="65" charset="-120"/>
              </a:rPr>
              <a:t>2016</a:t>
            </a:r>
            <a:r>
              <a:rPr lang="zh-TW" altLang="en-US" sz="2400" b="1" dirty="0" smtClean="0">
                <a:latin typeface="標楷體" pitchFamily="65" charset="-120"/>
                <a:ea typeface="標楷體" pitchFamily="65" charset="-120"/>
              </a:rPr>
              <a:t>年的奧運。</a:t>
            </a:r>
            <a:endParaRPr lang="en-US" altLang="zh-TW" sz="2400" b="1" dirty="0" smtClean="0">
              <a:latin typeface="標楷體" pitchFamily="65" charset="-120"/>
              <a:ea typeface="標楷體" pitchFamily="65" charset="-120"/>
            </a:endParaRPr>
          </a:p>
          <a:p>
            <a:pPr>
              <a:buNone/>
            </a:pPr>
            <a:endParaRPr lang="zh-TW" altLang="en-US" sz="2400" dirty="0">
              <a:latin typeface="標楷體" pitchFamily="65" charset="-120"/>
              <a:ea typeface="標楷體" pitchFamily="65" charset="-120"/>
            </a:endParaRPr>
          </a:p>
        </p:txBody>
      </p:sp>
      <p:sp>
        <p:nvSpPr>
          <p:cNvPr id="2" name="標題 1"/>
          <p:cNvSpPr>
            <a:spLocks noGrp="1"/>
          </p:cNvSpPr>
          <p:nvPr>
            <p:ph type="title"/>
          </p:nvPr>
        </p:nvSpPr>
        <p:spPr/>
        <p:txBody>
          <a:bodyPr>
            <a:normAutofit/>
          </a:bodyPr>
          <a:lstStyle/>
          <a:p>
            <a:pPr algn="l"/>
            <a:r>
              <a:rPr lang="en-US" altLang="zh-TW" sz="4400" b="1" dirty="0" smtClean="0">
                <a:solidFill>
                  <a:srgbClr val="FF00FF"/>
                </a:solidFill>
                <a:latin typeface="華康隸書體W5" pitchFamily="49" charset="-120"/>
                <a:ea typeface="華康隸書體W5" pitchFamily="49" charset="-120"/>
              </a:rPr>
              <a:t>2.</a:t>
            </a:r>
            <a:r>
              <a:rPr lang="zh-TW" altLang="en-US" sz="4400" b="1" dirty="0" smtClean="0">
                <a:solidFill>
                  <a:srgbClr val="FF00FF"/>
                </a:solidFill>
                <a:latin typeface="華康隸書體W5" pitchFamily="49" charset="-120"/>
                <a:ea typeface="華康隸書體W5" pitchFamily="49" charset="-120"/>
              </a:rPr>
              <a:t>閉幕典禮</a:t>
            </a:r>
            <a:endParaRPr lang="zh-TW" altLang="en-US" sz="4400" b="1" dirty="0">
              <a:solidFill>
                <a:srgbClr val="FF00FF"/>
              </a:solidFill>
              <a:latin typeface="華康隸書體W5" pitchFamily="49" charset="-120"/>
              <a:ea typeface="華康隸書體W5" pitchFamily="49" charset="-120"/>
            </a:endParaRPr>
          </a:p>
        </p:txBody>
      </p:sp>
      <p:pic>
        <p:nvPicPr>
          <p:cNvPr id="4" name="圖片 3" descr="thCAOJZX5C.jpg"/>
          <p:cNvPicPr>
            <a:picLocks noChangeAspect="1"/>
          </p:cNvPicPr>
          <p:nvPr/>
        </p:nvPicPr>
        <p:blipFill>
          <a:blip r:embed="rId3" cstate="print"/>
          <a:stretch>
            <a:fillRect/>
          </a:stretch>
        </p:blipFill>
        <p:spPr>
          <a:xfrm>
            <a:off x="4644008" y="332656"/>
            <a:ext cx="2520280" cy="1357321"/>
          </a:xfrm>
          <a:prstGeom prst="rect">
            <a:avLst/>
          </a:prstGeom>
        </p:spPr>
      </p:pic>
    </p:spTree>
    <p:extLst>
      <p:ext uri="{BB962C8B-B14F-4D97-AF65-F5344CB8AC3E}">
        <p14:creationId xmlns:p14="http://schemas.microsoft.com/office/powerpoint/2010/main" val="3043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5000" r="-5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29600" cy="4525963"/>
          </a:xfrm>
        </p:spPr>
        <p:txBody>
          <a:bodyPr>
            <a:normAutofit fontScale="92500"/>
          </a:bodyPr>
          <a:lstStyle/>
          <a:p>
            <a:pPr marL="0" indent="0">
              <a:buNone/>
            </a:pPr>
            <a:r>
              <a:rPr lang="en-US" altLang="zh-TW" b="1" dirty="0" smtClean="0">
                <a:solidFill>
                  <a:srgbClr val="FF00FF"/>
                </a:solidFill>
                <a:latin typeface="華康隸書體W5" pitchFamily="49" charset="-120"/>
                <a:ea typeface="華康隸書體W5" pitchFamily="49" charset="-120"/>
              </a:rPr>
              <a:t>1.</a:t>
            </a:r>
            <a:r>
              <a:rPr lang="zh-TW" altLang="en-US" b="1" dirty="0" smtClean="0">
                <a:solidFill>
                  <a:srgbClr val="FF00FF"/>
                </a:solidFill>
                <a:latin typeface="華康隸書體W5" pitchFamily="49" charset="-120"/>
                <a:ea typeface="華康隸書體W5" pitchFamily="49" charset="-120"/>
              </a:rPr>
              <a:t>比賽項目</a:t>
            </a:r>
            <a:endParaRPr lang="en-US" altLang="zh-TW" b="1" dirty="0" smtClean="0">
              <a:solidFill>
                <a:srgbClr val="FF00FF"/>
              </a:solidFill>
              <a:latin typeface="華康隸書體W5" pitchFamily="49" charset="-120"/>
              <a:ea typeface="華康隸書體W5" pitchFamily="49" charset="-120"/>
            </a:endParaRPr>
          </a:p>
          <a:p>
            <a:pPr marL="0" indent="0">
              <a:buNone/>
            </a:pPr>
            <a:r>
              <a:rPr lang="zh-TW" altLang="en-US" b="1" dirty="0" smtClean="0">
                <a:solidFill>
                  <a:srgbClr val="FF00FF"/>
                </a:solidFill>
                <a:latin typeface="標楷體" pitchFamily="65" charset="-120"/>
                <a:ea typeface="標楷體" pitchFamily="65" charset="-120"/>
              </a:rPr>
              <a:t>  </a:t>
            </a:r>
            <a:r>
              <a:rPr lang="zh-TW" altLang="en-US" b="1" dirty="0" smtClean="0">
                <a:latin typeface="標楷體" pitchFamily="65" charset="-120"/>
                <a:ea typeface="標楷體" pitchFamily="65" charset="-120"/>
              </a:rPr>
              <a:t>  倫敦奧運比賽項目總共有水上運動、 田徑、籃球、網球、自由車、鐵人三項、足球、馬術、桌球、體操等二十六項，比</a:t>
            </a:r>
            <a:r>
              <a:rPr lang="en-US" altLang="zh-TW" b="1" dirty="0" smtClean="0">
                <a:latin typeface="標楷體" pitchFamily="65" charset="-120"/>
                <a:ea typeface="標楷體" pitchFamily="65" charset="-120"/>
              </a:rPr>
              <a:t>2008</a:t>
            </a:r>
            <a:r>
              <a:rPr lang="zh-TW" altLang="en-US" b="1" dirty="0" smtClean="0">
                <a:latin typeface="標楷體" pitchFamily="65" charset="-120"/>
                <a:ea typeface="標楷體" pitchFamily="65" charset="-120"/>
              </a:rPr>
              <a:t>年北京奧運，少了棒球及壘球兩個項目，不過，在拳擊項目，首次增加女子項目。</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倫敦奧運重視男女平等權，而各國為了鼓勵選手爭取最高榮譽，紛紛祭出優渥的獎金「利誘」選手。</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至於臺灣，依照國光獎金，前八名選手都可得到獎助學金，金牌是一千兩百萬元，銀牌七百萬元、銅牌五百萬元。在奧運比賽奪得前三名的選手，除了可以一次領取外，還可選擇終身按月請領，活越久，領越多。</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normAutofit/>
          </a:bodyPr>
          <a:lstStyle/>
          <a:p>
            <a:pPr algn="l"/>
            <a:r>
              <a:rPr lang="en-US" altLang="zh-TW" sz="2600" b="1" dirty="0" smtClean="0">
                <a:solidFill>
                  <a:schemeClr val="accent6">
                    <a:lumMod val="75000"/>
                  </a:schemeClr>
                </a:solidFill>
                <a:latin typeface="華康少女文字W5" pitchFamily="81" charset="-120"/>
                <a:ea typeface="華康少女文字W5" pitchFamily="81" charset="-120"/>
              </a:rPr>
              <a:t>(</a:t>
            </a:r>
            <a:r>
              <a:rPr lang="zh-TW" altLang="en-US" sz="2600" b="1" dirty="0" smtClean="0">
                <a:solidFill>
                  <a:schemeClr val="accent6">
                    <a:lumMod val="75000"/>
                  </a:schemeClr>
                </a:solidFill>
                <a:latin typeface="華康少女文字W5" pitchFamily="81" charset="-120"/>
                <a:ea typeface="華康少女文字W5" pitchFamily="81" charset="-120"/>
              </a:rPr>
              <a:t>六</a:t>
            </a:r>
            <a:r>
              <a:rPr lang="en-US" altLang="zh-TW" sz="2600" b="1" dirty="0" smtClean="0">
                <a:solidFill>
                  <a:schemeClr val="accent6">
                    <a:lumMod val="75000"/>
                  </a:schemeClr>
                </a:solidFill>
                <a:latin typeface="華康少女文字W5" pitchFamily="81" charset="-120"/>
                <a:ea typeface="華康少女文字W5" pitchFamily="81" charset="-120"/>
              </a:rPr>
              <a:t>)2012</a:t>
            </a:r>
            <a:r>
              <a:rPr lang="zh-TW" altLang="en-US" sz="2600" b="1" dirty="0" smtClean="0">
                <a:solidFill>
                  <a:schemeClr val="accent6">
                    <a:lumMod val="75000"/>
                  </a:schemeClr>
                </a:solidFill>
                <a:latin typeface="華康少女文字W5" pitchFamily="81" charset="-120"/>
                <a:ea typeface="華康少女文字W5" pitchFamily="81" charset="-120"/>
              </a:rPr>
              <a:t>倫敦奧運比賽項目、明星選手及獎牌排行榜</a:t>
            </a:r>
            <a:endParaRPr lang="zh-TW" altLang="en-US" sz="2600" b="1" dirty="0">
              <a:solidFill>
                <a:schemeClr val="accent6">
                  <a:lumMod val="75000"/>
                </a:schemeClr>
              </a:solidFill>
              <a:latin typeface="華康少女文字W5" pitchFamily="81" charset="-120"/>
              <a:ea typeface="華康少女文字W5" pitchFamily="81" charset="-120"/>
            </a:endParaRPr>
          </a:p>
        </p:txBody>
      </p:sp>
      <p:pic>
        <p:nvPicPr>
          <p:cNvPr id="5" name="圖片 4" descr="975518.jpg"/>
          <p:cNvPicPr>
            <a:picLocks noChangeAspect="1"/>
          </p:cNvPicPr>
          <p:nvPr/>
        </p:nvPicPr>
        <p:blipFill>
          <a:blip r:embed="rId3" cstate="print"/>
          <a:stretch>
            <a:fillRect/>
          </a:stretch>
        </p:blipFill>
        <p:spPr>
          <a:xfrm>
            <a:off x="6876256" y="5445224"/>
            <a:ext cx="1807468" cy="1206074"/>
          </a:xfrm>
          <a:prstGeom prst="rect">
            <a:avLst/>
          </a:prstGeom>
        </p:spPr>
      </p:pic>
    </p:spTree>
    <p:extLst>
      <p:ext uri="{BB962C8B-B14F-4D97-AF65-F5344CB8AC3E}">
        <p14:creationId xmlns:p14="http://schemas.microsoft.com/office/powerpoint/2010/main" val="399056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Scale>
                                      <p:cBhvr>
                                        <p:cTn id="19"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0" end="0"/>
                                            </p:txEl>
                                          </p:spTgt>
                                        </p:tgtEl>
                                        <p:attrNameLst>
                                          <p:attrName>ppt_x</p:attrName>
                                          <p:attrName>ppt_y</p:attrName>
                                        </p:attrNameLst>
                                      </p:cBhvr>
                                    </p:animMotion>
                                    <p:animEffect transition="in" filter="fade">
                                      <p:cBhvr>
                                        <p:cTn id="21" dur="1000"/>
                                        <p:tgtEl>
                                          <p:spTgt spid="3">
                                            <p:txEl>
                                              <p:pRg st="0" end="0"/>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Scale>
                                      <p:cBhvr>
                                        <p:cTn id="2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1" end="1"/>
                                            </p:txEl>
                                          </p:spTgt>
                                        </p:tgtEl>
                                        <p:attrNameLst>
                                          <p:attrName>ppt_x</p:attrName>
                                          <p:attrName>ppt_y</p:attrName>
                                        </p:attrNameLst>
                                      </p:cBhvr>
                                    </p:animMotion>
                                    <p:animEffect transition="in" filter="fade">
                                      <p:cBhvr>
                                        <p:cTn id="26" dur="1000"/>
                                        <p:tgtEl>
                                          <p:spTgt spid="3">
                                            <p:txEl>
                                              <p:pRg st="1" end="1"/>
                                            </p:txEl>
                                          </p:spTgt>
                                        </p:tgtEl>
                                      </p:cBhvr>
                                    </p:animEffect>
                                  </p:childTnLst>
                                </p:cTn>
                              </p:par>
                              <p:par>
                                <p:cTn id="27" presetID="5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Scale>
                                      <p:cBhvr>
                                        <p:cTn id="34"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xEl>
                                              <p:pRg st="3" end="3"/>
                                            </p:txEl>
                                          </p:spTgt>
                                        </p:tgtEl>
                                        <p:attrNameLst>
                                          <p:attrName>ppt_x</p:attrName>
                                          <p:attrName>ppt_y</p:attrName>
                                        </p:attrNameLst>
                                      </p:cBhvr>
                                    </p:animMotion>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88840"/>
            <a:ext cx="8229600" cy="4018450"/>
          </a:xfrm>
        </p:spPr>
        <p:txBody>
          <a:bodyPr>
            <a:normAutofit/>
          </a:bodyPr>
          <a:lstStyle/>
          <a:p>
            <a:pPr marL="0" indent="0">
              <a:buNone/>
            </a:pPr>
            <a:r>
              <a:rPr lang="zh-TW" altLang="en-US" b="1" dirty="0" smtClean="0"/>
              <a:t>       </a:t>
            </a:r>
            <a:r>
              <a:rPr lang="zh-TW" altLang="en-US" b="1" dirty="0" smtClean="0">
                <a:latin typeface="標楷體" pitchFamily="65" charset="-120"/>
                <a:ea typeface="標楷體" pitchFamily="65" charset="-120"/>
              </a:rPr>
              <a:t>在這次倫敦奧運會後，累積獲得最多金牌及總獎牌數的運動員是麥可</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弗雷德</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菲爾普斯二世。</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菲爾普斯出生於</a:t>
            </a:r>
            <a:r>
              <a:rPr lang="en-US" altLang="zh-TW" b="1" dirty="0" smtClean="0">
                <a:latin typeface="標楷體" pitchFamily="65" charset="-120"/>
                <a:ea typeface="標楷體" pitchFamily="65" charset="-120"/>
              </a:rPr>
              <a:t>1985</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6</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30</a:t>
            </a:r>
            <a:r>
              <a:rPr lang="zh-TW" altLang="en-US" b="1" dirty="0" smtClean="0">
                <a:latin typeface="標楷體" pitchFamily="65" charset="-120"/>
                <a:ea typeface="標楷體" pitchFamily="65" charset="-120"/>
              </a:rPr>
              <a:t>日，從小在美國馬里蘭州巴爾的摩市出生，是美國游泳運動員，有巴爾的摩子彈、水怪、飛魚、水神之稱，是男子個人混合泳、蝶泳和自由泳四項世界紀錄的保持者。</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菲爾普斯從小就大手、大腳，被稱為「大腳」，無法好好說話，在幼稚園時，被發現是過動兒。他十一歲時，被包曼發現了他的游泳才能，</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normAutofit fontScale="90000"/>
          </a:bodyPr>
          <a:lstStyle/>
          <a:p>
            <a:pPr algn="l"/>
            <a:r>
              <a:rPr lang="en-US" altLang="zh-TW" b="1" dirty="0" smtClean="0">
                <a:solidFill>
                  <a:srgbClr val="FF00FF"/>
                </a:solidFill>
                <a:latin typeface="華康隸書體W5" pitchFamily="49" charset="-120"/>
                <a:ea typeface="華康隸書體W5" pitchFamily="49" charset="-120"/>
              </a:rPr>
              <a:t>2.</a:t>
            </a:r>
            <a:r>
              <a:rPr lang="zh-TW" altLang="en-US" b="1" dirty="0" smtClean="0">
                <a:solidFill>
                  <a:srgbClr val="FF00FF"/>
                </a:solidFill>
                <a:latin typeface="華康隸書體W5" pitchFamily="49" charset="-120"/>
                <a:ea typeface="華康隸書體W5" pitchFamily="49" charset="-120"/>
              </a:rPr>
              <a:t>明星選手</a:t>
            </a:r>
            <a:r>
              <a:rPr lang="en-US" altLang="zh-TW" dirty="0" smtClean="0"/>
              <a:t/>
            </a:r>
            <a:br>
              <a:rPr lang="en-US" altLang="zh-TW" dirty="0" smtClean="0"/>
            </a:br>
            <a:r>
              <a:rPr lang="zh-TW" altLang="en-US" dirty="0" smtClean="0"/>
              <a:t>  </a:t>
            </a:r>
            <a:r>
              <a:rPr lang="en-US" altLang="zh-TW" b="1" dirty="0" smtClean="0">
                <a:solidFill>
                  <a:srgbClr val="006600"/>
                </a:solidFill>
                <a:latin typeface="華康少女文字W5" pitchFamily="81" charset="-120"/>
                <a:ea typeface="華康少女文字W5" pitchFamily="81" charset="-120"/>
              </a:rPr>
              <a:t>(1)</a:t>
            </a:r>
            <a:r>
              <a:rPr lang="zh-TW" altLang="en-US" b="1" dirty="0" smtClean="0">
                <a:solidFill>
                  <a:srgbClr val="006600"/>
                </a:solidFill>
                <a:latin typeface="華康少女文字W5" pitchFamily="81" charset="-120"/>
                <a:ea typeface="華康少女文字W5" pitchFamily="81" charset="-120"/>
              </a:rPr>
              <a:t>飛魚</a:t>
            </a:r>
            <a:r>
              <a:rPr lang="zh-TW" altLang="en-US" dirty="0" smtClean="0">
                <a:solidFill>
                  <a:srgbClr val="006600"/>
                </a:solidFill>
                <a:latin typeface="華康少女文字W5" pitchFamily="81" charset="-120"/>
                <a:ea typeface="華康少女文字W5" pitchFamily="81" charset="-120"/>
              </a:rPr>
              <a:t>～</a:t>
            </a:r>
            <a:r>
              <a:rPr lang="zh-TW" altLang="en-US" b="1" dirty="0" smtClean="0">
                <a:solidFill>
                  <a:srgbClr val="006600"/>
                </a:solidFill>
                <a:latin typeface="華康少女文字W5" pitchFamily="81" charset="-120"/>
                <a:ea typeface="華康少女文字W5" pitchFamily="81" charset="-120"/>
              </a:rPr>
              <a:t>菲爾普斯</a:t>
            </a:r>
            <a:endParaRPr lang="zh-TW" altLang="en-US" b="1" dirty="0">
              <a:solidFill>
                <a:srgbClr val="006600"/>
              </a:solidFill>
              <a:latin typeface="華康少女文字W5" pitchFamily="81" charset="-120"/>
              <a:ea typeface="華康少女文字W5" pitchFamily="81" charset="-120"/>
            </a:endParaRPr>
          </a:p>
        </p:txBody>
      </p:sp>
      <p:pic>
        <p:nvPicPr>
          <p:cNvPr id="4" name="圖片 3" descr="th1.jpg"/>
          <p:cNvPicPr>
            <a:picLocks noChangeAspect="1"/>
          </p:cNvPicPr>
          <p:nvPr/>
        </p:nvPicPr>
        <p:blipFill>
          <a:blip r:embed="rId3" cstate="print"/>
          <a:stretch>
            <a:fillRect/>
          </a:stretch>
        </p:blipFill>
        <p:spPr>
          <a:xfrm>
            <a:off x="5724128" y="188640"/>
            <a:ext cx="1309824" cy="1732099"/>
          </a:xfrm>
          <a:prstGeom prst="rect">
            <a:avLst/>
          </a:prstGeom>
        </p:spPr>
      </p:pic>
    </p:spTree>
    <p:extLst>
      <p:ext uri="{BB962C8B-B14F-4D97-AF65-F5344CB8AC3E}">
        <p14:creationId xmlns:p14="http://schemas.microsoft.com/office/powerpoint/2010/main" val="42154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0" end="0"/>
                                            </p:tx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y"/>
                                          </p:val>
                                        </p:tav>
                                        <p:tav tm="100000">
                                          <p:val>
                                            <p:strVal val="#ppt_y"/>
                                          </p:val>
                                        </p:tav>
                                      </p:tavLst>
                                    </p:anim>
                                  </p:childTnLst>
                                </p:cTn>
                              </p:par>
                              <p:par>
                                <p:cTn id="34" presetID="39" presetClass="entr" presetSubtype="0" accel="10000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lstStyle/>
          <a:p>
            <a:pPr marL="0" indent="0">
              <a:buNone/>
            </a:pPr>
            <a:r>
              <a:rPr lang="zh-TW" altLang="en-US" b="1" dirty="0" smtClean="0">
                <a:latin typeface="標楷體" pitchFamily="65" charset="-120"/>
                <a:ea typeface="標楷體" pitchFamily="65" charset="-120"/>
              </a:rPr>
              <a:t>    在</a:t>
            </a:r>
            <a:r>
              <a:rPr lang="en-US" altLang="zh-TW" b="1" dirty="0" smtClean="0">
                <a:latin typeface="標楷體" pitchFamily="65" charset="-120"/>
                <a:ea typeface="標楷體" pitchFamily="65" charset="-120"/>
              </a:rPr>
              <a:t>2004</a:t>
            </a:r>
            <a:r>
              <a:rPr lang="zh-TW" altLang="en-US" b="1" dirty="0" smtClean="0">
                <a:latin typeface="標楷體" pitchFamily="65" charset="-120"/>
                <a:ea typeface="標楷體" pitchFamily="65" charset="-120"/>
              </a:rPr>
              <a:t>年雅典奧運拿到六金二銅，在</a:t>
            </a:r>
            <a:r>
              <a:rPr lang="en-US" altLang="zh-TW" b="1" dirty="0" smtClean="0">
                <a:latin typeface="標楷體" pitchFamily="65" charset="-120"/>
                <a:ea typeface="標楷體" pitchFamily="65" charset="-120"/>
              </a:rPr>
              <a:t>2008</a:t>
            </a:r>
            <a:r>
              <a:rPr lang="zh-TW" altLang="en-US" b="1" dirty="0" smtClean="0">
                <a:latin typeface="標楷體" pitchFamily="65" charset="-120"/>
                <a:ea typeface="標楷體" pitchFamily="65" charset="-120"/>
              </a:rPr>
              <a:t>年北京奧運寫下八金傳奇。</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菲爾普斯在倫敦奧運只拿下</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金</a:t>
            </a:r>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銀，生涯奧運金牌總數是</a:t>
            </a:r>
            <a:r>
              <a:rPr lang="en-US" altLang="zh-TW" b="1" dirty="0" smtClean="0">
                <a:latin typeface="標楷體" pitchFamily="65" charset="-120"/>
                <a:ea typeface="標楷體" pitchFamily="65" charset="-120"/>
              </a:rPr>
              <a:t>18</a:t>
            </a:r>
            <a:r>
              <a:rPr lang="zh-TW" altLang="en-US" b="1" dirty="0" smtClean="0">
                <a:latin typeface="標楷體" pitchFamily="65" charset="-120"/>
                <a:ea typeface="標楷體" pitchFamily="65" charset="-120"/>
              </a:rPr>
              <a:t>面，是奧運金牌總數最多的選手，而他也是本屆奧運獎牌總數最多的游泳選手。</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2003</a:t>
            </a:r>
            <a:r>
              <a:rPr lang="zh-TW" altLang="en-US" b="1" dirty="0" smtClean="0">
                <a:latin typeface="標楷體" pitchFamily="65" charset="-120"/>
                <a:ea typeface="標楷體" pitchFamily="65" charset="-120"/>
              </a:rPr>
              <a:t>年菲爾普斯榮獲有「美國體育界奧斯卡」之稱的沙利文獎，他簡直就是一臺配置精密的「游泳機器」，是一條天生的飛魚。</a:t>
            </a:r>
            <a:endParaRPr lang="en-US" altLang="zh-TW" b="1" dirty="0" smtClean="0">
              <a:latin typeface="標楷體" pitchFamily="65" charset="-120"/>
              <a:ea typeface="標楷體" pitchFamily="65" charset="-120"/>
            </a:endParaRPr>
          </a:p>
          <a:p>
            <a:pPr marL="0" indent="0">
              <a:buNone/>
            </a:pPr>
            <a:endParaRPr lang="en-US" altLang="zh-TW" b="1" dirty="0" smtClean="0">
              <a:latin typeface="標楷體" pitchFamily="65" charset="-120"/>
              <a:ea typeface="標楷體" pitchFamily="65" charset="-120"/>
            </a:endParaRPr>
          </a:p>
          <a:p>
            <a:pPr marL="0" indent="0">
              <a:buNone/>
            </a:pPr>
            <a:endParaRPr lang="zh-TW" altLang="en-US" b="1" dirty="0">
              <a:latin typeface="標楷體" pitchFamily="65" charset="-120"/>
              <a:ea typeface="標楷體" pitchFamily="65" charset="-120"/>
            </a:endParaRPr>
          </a:p>
        </p:txBody>
      </p:sp>
      <p:pic>
        <p:nvPicPr>
          <p:cNvPr id="5" name="圖片 4" descr="th.jpg"/>
          <p:cNvPicPr>
            <a:picLocks noChangeAspect="1"/>
          </p:cNvPicPr>
          <p:nvPr/>
        </p:nvPicPr>
        <p:blipFill>
          <a:blip r:embed="rId3" cstate="print"/>
          <a:stretch>
            <a:fillRect/>
          </a:stretch>
        </p:blipFill>
        <p:spPr>
          <a:xfrm>
            <a:off x="4999903" y="3500438"/>
            <a:ext cx="2534817" cy="3160500"/>
          </a:xfrm>
          <a:prstGeom prst="rect">
            <a:avLst/>
          </a:prstGeom>
        </p:spPr>
      </p:pic>
    </p:spTree>
    <p:extLst>
      <p:ext uri="{BB962C8B-B14F-4D97-AF65-F5344CB8AC3E}">
        <p14:creationId xmlns:p14="http://schemas.microsoft.com/office/powerpoint/2010/main" val="16595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en-US" dirty="0" smtClean="0">
                <a:latin typeface="AVGmdBU" pitchFamily="2" charset="-120"/>
                <a:ea typeface="AVGmdBU" pitchFamily="2" charset="-120"/>
              </a:rPr>
              <a:t>        </a:t>
            </a:r>
            <a:r>
              <a:rPr lang="zh-TW" altLang="en-US" b="1" dirty="0" smtClean="0">
                <a:latin typeface="標楷體" pitchFamily="65" charset="-120"/>
                <a:ea typeface="標楷體" pitchFamily="65" charset="-120"/>
              </a:rPr>
              <a:t>今年的倫敦奧運，相信大家在比賽期間有看轉播，為中華隊加油。</a:t>
            </a:r>
            <a:endParaRPr lang="en-US" altLang="zh-TW" b="1" dirty="0" smtClean="0">
              <a:latin typeface="標楷體" pitchFamily="65" charset="-120"/>
              <a:ea typeface="標楷體" pitchFamily="65" charset="-120"/>
            </a:endParaRPr>
          </a:p>
          <a:p>
            <a:pPr marL="0" indent="0">
              <a:buNone/>
            </a:pPr>
            <a:r>
              <a:rPr lang="en-US" altLang="zh-TW" b="1"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奧運期間，除了看各國選手努力參賽，開幕及閉幕也是大家津津樂道的話題。</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你知道奧運的籌備工作是如何進行的嗎？而這次的奧運又有哪些特色選手呢？讓我們一起研究「英國的驕傲～</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倫敦奧運」吧！</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lstStyle/>
          <a:p>
            <a:pPr algn="l"/>
            <a:r>
              <a:rPr lang="zh-TW" altLang="en-US" b="1" dirty="0" smtClean="0">
                <a:solidFill>
                  <a:schemeClr val="accent1">
                    <a:lumMod val="75000"/>
                  </a:schemeClr>
                </a:solidFill>
                <a:latin typeface="華康隸書體W5" pitchFamily="49" charset="-120"/>
                <a:ea typeface="華康隸書體W5" pitchFamily="49" charset="-120"/>
              </a:rPr>
              <a:t>一、研究動機</a:t>
            </a:r>
            <a:endParaRPr lang="zh-TW" altLang="en-US" b="1" dirty="0">
              <a:solidFill>
                <a:schemeClr val="accent1">
                  <a:lumMod val="75000"/>
                </a:schemeClr>
              </a:solidFill>
              <a:latin typeface="華康隸書體W5" pitchFamily="49" charset="-120"/>
              <a:ea typeface="華康隸書體W5" pitchFamily="49"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437112"/>
            <a:ext cx="2016224"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500"/>
                                        <p:tgtEl>
                                          <p:spTgt spid="3">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700808"/>
            <a:ext cx="8136904" cy="4680520"/>
          </a:xfrm>
        </p:spPr>
        <p:txBody>
          <a:bodyPr>
            <a:noAutofit/>
          </a:bodyPr>
          <a:lstStyle/>
          <a:p>
            <a:pPr marL="0" indent="0">
              <a:buNone/>
            </a:pP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這次奧運，臺灣得了</a:t>
            </a:r>
            <a:r>
              <a:rPr lang="en-US" altLang="zh-TW" sz="2800" b="1" dirty="0" smtClean="0">
                <a:latin typeface="標楷體" pitchFamily="65" charset="-120"/>
                <a:ea typeface="標楷體" pitchFamily="65" charset="-120"/>
              </a:rPr>
              <a:t>1</a:t>
            </a:r>
            <a:r>
              <a:rPr lang="zh-TW" altLang="en-US" sz="2800" b="1" dirty="0" smtClean="0">
                <a:latin typeface="標楷體" pitchFamily="65" charset="-120"/>
                <a:ea typeface="標楷體" pitchFamily="65" charset="-120"/>
              </a:rPr>
              <a:t>銀</a:t>
            </a:r>
            <a:r>
              <a:rPr lang="en-US" altLang="zh-TW" sz="2800" b="1" dirty="0" smtClean="0">
                <a:latin typeface="標楷體" pitchFamily="65" charset="-120"/>
                <a:ea typeface="標楷體" pitchFamily="65" charset="-120"/>
              </a:rPr>
              <a:t>1</a:t>
            </a:r>
            <a:r>
              <a:rPr lang="zh-TW" altLang="en-US" sz="2800" b="1" dirty="0" smtClean="0">
                <a:latin typeface="標楷體" pitchFamily="65" charset="-120"/>
                <a:ea typeface="標楷體" pitchFamily="65" charset="-120"/>
              </a:rPr>
              <a:t>銅，替我們奪得銀牌的英雄，就是臺灣之光～許淑淨。</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她出生於中華民國</a:t>
            </a:r>
            <a:r>
              <a:rPr lang="en-US" altLang="zh-TW" sz="2800" b="1" dirty="0" smtClean="0">
                <a:latin typeface="標楷體" pitchFamily="65" charset="-120"/>
                <a:ea typeface="標楷體" pitchFamily="65" charset="-120"/>
              </a:rPr>
              <a:t>80</a:t>
            </a:r>
            <a:r>
              <a:rPr lang="zh-TW" altLang="en-US" sz="2800" b="1" dirty="0" smtClean="0">
                <a:latin typeface="標楷體" pitchFamily="65" charset="-120"/>
                <a:ea typeface="標楷體" pitchFamily="65" charset="-120"/>
              </a:rPr>
              <a:t>年</a:t>
            </a:r>
            <a:r>
              <a:rPr lang="en-US" altLang="zh-TW" sz="2800" b="1" dirty="0" smtClean="0">
                <a:latin typeface="標楷體" pitchFamily="65" charset="-120"/>
                <a:ea typeface="標楷體" pitchFamily="65" charset="-120"/>
              </a:rPr>
              <a:t>5</a:t>
            </a:r>
            <a:r>
              <a:rPr lang="zh-TW" altLang="en-US" sz="2800" b="1" dirty="0" smtClean="0">
                <a:latin typeface="標楷體" pitchFamily="65" charset="-120"/>
                <a:ea typeface="標楷體" pitchFamily="65" charset="-120"/>
              </a:rPr>
              <a:t>月</a:t>
            </a:r>
            <a:r>
              <a:rPr lang="en-US" altLang="zh-TW" sz="2800" b="1" dirty="0" smtClean="0">
                <a:latin typeface="標楷體" pitchFamily="65" charset="-120"/>
                <a:ea typeface="標楷體" pitchFamily="65" charset="-120"/>
              </a:rPr>
              <a:t>9</a:t>
            </a:r>
            <a:r>
              <a:rPr lang="zh-TW" altLang="en-US" sz="2800" b="1" dirty="0" smtClean="0">
                <a:latin typeface="標楷體" pitchFamily="65" charset="-120"/>
                <a:ea typeface="標楷體" pitchFamily="65" charset="-120"/>
              </a:rPr>
              <a:t>日。從小於雲林土生土長的許淑淨，原本是崙背國中籃球校隊，但後來卻因為教練退休而解散，正好吳奇宸老師籌組舉重隊，就網羅了許淑淨。</a:t>
            </a:r>
            <a:endParaRPr lang="en-US" altLang="zh-TW" sz="2800" b="1" dirty="0">
              <a:latin typeface="標楷體" pitchFamily="65" charset="-120"/>
              <a:ea typeface="標楷體" pitchFamily="65" charset="-120"/>
            </a:endParaRPr>
          </a:p>
        </p:txBody>
      </p:sp>
      <p:sp>
        <p:nvSpPr>
          <p:cNvPr id="2" name="標題 1"/>
          <p:cNvSpPr>
            <a:spLocks noGrp="1"/>
          </p:cNvSpPr>
          <p:nvPr>
            <p:ph type="title"/>
          </p:nvPr>
        </p:nvSpPr>
        <p:spPr/>
        <p:txBody>
          <a:bodyPr/>
          <a:lstStyle/>
          <a:p>
            <a:pPr algn="l"/>
            <a:r>
              <a:rPr lang="zh-TW" altLang="en-US" b="1" dirty="0" smtClean="0">
                <a:solidFill>
                  <a:srgbClr val="006600"/>
                </a:solidFill>
                <a:latin typeface="華康少女文字W5" pitchFamily="81" charset="-120"/>
                <a:ea typeface="華康少女文字W5" pitchFamily="81" charset="-120"/>
              </a:rPr>
              <a:t>  </a:t>
            </a:r>
            <a:r>
              <a:rPr lang="en-US" altLang="zh-TW" b="1" dirty="0" smtClean="0">
                <a:solidFill>
                  <a:srgbClr val="006600"/>
                </a:solidFill>
                <a:latin typeface="華康少女文字W5" pitchFamily="81" charset="-120"/>
                <a:ea typeface="華康少女文字W5" pitchFamily="81" charset="-120"/>
              </a:rPr>
              <a:t>(</a:t>
            </a:r>
            <a:r>
              <a:rPr lang="en-US" altLang="zh-TW" dirty="0" smtClean="0">
                <a:solidFill>
                  <a:srgbClr val="006600"/>
                </a:solidFill>
                <a:latin typeface="華康少女文字W5" pitchFamily="81" charset="-120"/>
                <a:ea typeface="華康少女文字W5" pitchFamily="81" charset="-120"/>
              </a:rPr>
              <a:t>2</a:t>
            </a:r>
            <a:r>
              <a:rPr lang="en-US" altLang="zh-TW" b="1" dirty="0" smtClean="0">
                <a:solidFill>
                  <a:srgbClr val="006600"/>
                </a:solidFill>
                <a:latin typeface="華康少女文字W5" pitchFamily="81" charset="-120"/>
                <a:ea typeface="華康少女文字W5" pitchFamily="81" charset="-120"/>
              </a:rPr>
              <a:t>)</a:t>
            </a:r>
            <a:r>
              <a:rPr lang="zh-TW" altLang="en-US" b="1" dirty="0" smtClean="0">
                <a:solidFill>
                  <a:srgbClr val="006600"/>
                </a:solidFill>
                <a:latin typeface="華康少女文字W5" pitchFamily="81" charset="-120"/>
                <a:ea typeface="華康少女文字W5" pitchFamily="81" charset="-120"/>
              </a:rPr>
              <a:t>臺灣之光</a:t>
            </a:r>
            <a:r>
              <a:rPr lang="zh-TW" altLang="en-US" dirty="0" smtClean="0">
                <a:solidFill>
                  <a:srgbClr val="006600"/>
                </a:solidFill>
                <a:latin typeface="華康少女文字W5" pitchFamily="81" charset="-120"/>
                <a:ea typeface="華康少女文字W5" pitchFamily="81" charset="-120"/>
              </a:rPr>
              <a:t>～</a:t>
            </a:r>
            <a:r>
              <a:rPr lang="zh-TW" altLang="en-US" b="1" dirty="0" smtClean="0">
                <a:solidFill>
                  <a:srgbClr val="006600"/>
                </a:solidFill>
                <a:latin typeface="華康少女文字W5" pitchFamily="81" charset="-120"/>
                <a:ea typeface="華康少女文字W5" pitchFamily="81" charset="-120"/>
              </a:rPr>
              <a:t>許淑淨</a:t>
            </a:r>
            <a:endParaRPr lang="zh-TW" altLang="en-US" b="1" dirty="0">
              <a:solidFill>
                <a:srgbClr val="006600"/>
              </a:solidFill>
              <a:latin typeface="華康少女文字W5" pitchFamily="81" charset="-120"/>
              <a:ea typeface="華康少女文字W5" pitchFamily="81" charset="-120"/>
            </a:endParaRPr>
          </a:p>
        </p:txBody>
      </p:sp>
      <p:pic>
        <p:nvPicPr>
          <p:cNvPr id="5" name="圖片 4" descr="thCAECQV7Z.jpg"/>
          <p:cNvPicPr>
            <a:picLocks noChangeAspect="1"/>
          </p:cNvPicPr>
          <p:nvPr/>
        </p:nvPicPr>
        <p:blipFill>
          <a:blip r:embed="rId3" cstate="print"/>
          <a:stretch>
            <a:fillRect/>
          </a:stretch>
        </p:blipFill>
        <p:spPr>
          <a:xfrm>
            <a:off x="6012160" y="4149080"/>
            <a:ext cx="1685585" cy="2553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770" decel="100000"/>
                                        <p:tgtEl>
                                          <p:spTgt spid="3">
                                            <p:txEl>
                                              <p:pRg st="0" end="0"/>
                                            </p:txEl>
                                          </p:spTgt>
                                        </p:tgtEl>
                                      </p:cBhvr>
                                    </p:animEffect>
                                    <p:animScale>
                                      <p:cBhvr>
                                        <p:cTn id="24" dur="770" decel="100000"/>
                                        <p:tgtEl>
                                          <p:spTgt spid="3">
                                            <p:txEl>
                                              <p:pRg st="0" end="0"/>
                                            </p:txEl>
                                          </p:spTgt>
                                        </p:tgtEl>
                                      </p:cBhvr>
                                      <p:from x="10000" y="10000"/>
                                      <p:to x="200000" y="450000"/>
                                    </p:animScale>
                                    <p:animScale>
                                      <p:cBhvr>
                                        <p:cTn id="25" dur="1230" accel="100000" fill="hold">
                                          <p:stCondLst>
                                            <p:cond delay="770"/>
                                          </p:stCondLst>
                                        </p:cTn>
                                        <p:tgtEl>
                                          <p:spTgt spid="3">
                                            <p:txEl>
                                              <p:pRg st="0" end="0"/>
                                            </p:txEl>
                                          </p:spTgt>
                                        </p:tgtEl>
                                      </p:cBhvr>
                                      <p:from x="200000" y="450000"/>
                                      <p:to x="100000" y="100000"/>
                                    </p:animScale>
                                    <p:set>
                                      <p:cBhvr>
                                        <p:cTn id="26" dur="770" fill="hold"/>
                                        <p:tgtEl>
                                          <p:spTgt spid="3">
                                            <p:txEl>
                                              <p:pRg st="0" end="0"/>
                                            </p:txEl>
                                          </p:spTgt>
                                        </p:tgtEl>
                                        <p:attrNameLst>
                                          <p:attrName>ppt_x</p:attrName>
                                        </p:attrNameLst>
                                      </p:cBhvr>
                                      <p:to>
                                        <p:strVal val="(0.5)"/>
                                      </p:to>
                                    </p:set>
                                    <p:anim from="(0.5)" to="(#ppt_x)" calcmode="lin" valueType="num">
                                      <p:cBhvr>
                                        <p:cTn id="27" dur="1230" accel="100000" fill="hold">
                                          <p:stCondLst>
                                            <p:cond delay="770"/>
                                          </p:stCondLst>
                                        </p:cTn>
                                        <p:tgtEl>
                                          <p:spTgt spid="3">
                                            <p:txEl>
                                              <p:pRg st="0" end="0"/>
                                            </p:txEl>
                                          </p:spTgt>
                                        </p:tgtEl>
                                        <p:attrNameLst>
                                          <p:attrName>ppt_x</p:attrName>
                                        </p:attrNameLst>
                                      </p:cBhvr>
                                    </p:anim>
                                    <p:set>
                                      <p:cBhvr>
                                        <p:cTn id="28" dur="770" fill="hold"/>
                                        <p:tgtEl>
                                          <p:spTgt spid="3">
                                            <p:txEl>
                                              <p:pRg st="0" end="0"/>
                                            </p:txEl>
                                          </p:spTgt>
                                        </p:tgtEl>
                                        <p:attrNameLst>
                                          <p:attrName>ppt_y</p:attrName>
                                        </p:attrNameLst>
                                      </p:cBhvr>
                                      <p:to>
                                        <p:strVal val="(#ppt_y+0.4)"/>
                                      </p:to>
                                    </p:set>
                                    <p:anim from="(#ppt_y+0.4)" to="(#ppt_y)" calcmode="lin" valueType="num">
                                      <p:cBhvr>
                                        <p:cTn id="29" dur="1230" accel="100000" fill="hold">
                                          <p:stCondLst>
                                            <p:cond delay="770"/>
                                          </p:stCondLst>
                                        </p:cTn>
                                        <p:tgtEl>
                                          <p:spTgt spid="3">
                                            <p:txEl>
                                              <p:pRg st="0" end="0"/>
                                            </p:txEl>
                                          </p:spTgt>
                                        </p:tgtEl>
                                        <p:attrNameLst>
                                          <p:attrName>ppt_y</p:attrName>
                                        </p:attrNameLst>
                                      </p:cBhvr>
                                    </p:anim>
                                  </p:childTnLst>
                                </p:cTn>
                              </p:par>
                              <p:par>
                                <p:cTn id="30" presetID="51" presetClass="entr" presetSubtype="0"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770" decel="100000"/>
                                        <p:tgtEl>
                                          <p:spTgt spid="3">
                                            <p:txEl>
                                              <p:pRg st="1" end="1"/>
                                            </p:txEl>
                                          </p:spTgt>
                                        </p:tgtEl>
                                      </p:cBhvr>
                                    </p:animEffect>
                                    <p:animScale>
                                      <p:cBhvr>
                                        <p:cTn id="33" dur="770" decel="100000"/>
                                        <p:tgtEl>
                                          <p:spTgt spid="3">
                                            <p:txEl>
                                              <p:pRg st="1" end="1"/>
                                            </p:txEl>
                                          </p:spTgt>
                                        </p:tgtEl>
                                      </p:cBhvr>
                                      <p:from x="10000" y="10000"/>
                                      <p:to x="200000" y="450000"/>
                                    </p:animScale>
                                    <p:animScale>
                                      <p:cBhvr>
                                        <p:cTn id="34" dur="1230" accel="100000" fill="hold">
                                          <p:stCondLst>
                                            <p:cond delay="770"/>
                                          </p:stCondLst>
                                        </p:cTn>
                                        <p:tgtEl>
                                          <p:spTgt spid="3">
                                            <p:txEl>
                                              <p:pRg st="1" end="1"/>
                                            </p:txEl>
                                          </p:spTgt>
                                        </p:tgtEl>
                                      </p:cBhvr>
                                      <p:from x="200000" y="450000"/>
                                      <p:to x="100000" y="100000"/>
                                    </p:animScale>
                                    <p:set>
                                      <p:cBhvr>
                                        <p:cTn id="35" dur="770" fill="hold"/>
                                        <p:tgtEl>
                                          <p:spTgt spid="3">
                                            <p:txEl>
                                              <p:pRg st="1" end="1"/>
                                            </p:txEl>
                                          </p:spTgt>
                                        </p:tgtEl>
                                        <p:attrNameLst>
                                          <p:attrName>ppt_x</p:attrName>
                                        </p:attrNameLst>
                                      </p:cBhvr>
                                      <p:to>
                                        <p:strVal val="(0.5)"/>
                                      </p:to>
                                    </p:set>
                                    <p:anim from="(0.5)" to="(#ppt_x)" calcmode="lin" valueType="num">
                                      <p:cBhvr>
                                        <p:cTn id="36" dur="1230" accel="100000" fill="hold">
                                          <p:stCondLst>
                                            <p:cond delay="770"/>
                                          </p:stCondLst>
                                        </p:cTn>
                                        <p:tgtEl>
                                          <p:spTgt spid="3">
                                            <p:txEl>
                                              <p:pRg st="1" end="1"/>
                                            </p:txEl>
                                          </p:spTgt>
                                        </p:tgtEl>
                                        <p:attrNameLst>
                                          <p:attrName>ppt_x</p:attrName>
                                        </p:attrNameLst>
                                      </p:cBhvr>
                                    </p:anim>
                                    <p:set>
                                      <p:cBhvr>
                                        <p:cTn id="37" dur="770" fill="hold"/>
                                        <p:tgtEl>
                                          <p:spTgt spid="3">
                                            <p:txEl>
                                              <p:pRg st="1" end="1"/>
                                            </p:txEl>
                                          </p:spTgt>
                                        </p:tgtEl>
                                        <p:attrNameLst>
                                          <p:attrName>ppt_y</p:attrName>
                                        </p:attrNameLst>
                                      </p:cBhvr>
                                      <p:to>
                                        <p:strVal val="(#ppt_y+0.4)"/>
                                      </p:to>
                                    </p:set>
                                    <p:anim from="(#ppt_y+0.4)" to="(#ppt_y)" calcmode="lin" valueType="num">
                                      <p:cBhvr>
                                        <p:cTn id="38"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602627"/>
          </a:xfrm>
        </p:spPr>
        <p:txBody>
          <a:bodyPr/>
          <a:lstStyle/>
          <a:p>
            <a:pPr marL="0" lvl="0" indent="0">
              <a:buClr>
                <a:srgbClr val="2DA2BF"/>
              </a:buClr>
              <a:buNone/>
            </a:pPr>
            <a:r>
              <a:rPr lang="zh-TW" altLang="en-US" sz="2350" b="1" dirty="0">
                <a:solidFill>
                  <a:prstClr val="black"/>
                </a:solidFill>
              </a:rPr>
              <a:t> </a:t>
            </a:r>
            <a:r>
              <a:rPr lang="zh-TW" altLang="en-US" sz="2350" b="1" dirty="0" smtClean="0">
                <a:solidFill>
                  <a:prstClr val="black"/>
                </a:solidFill>
              </a:rPr>
              <a:t>       </a:t>
            </a:r>
            <a:r>
              <a:rPr lang="zh-TW" altLang="en-US" sz="2800" b="1" dirty="0" smtClean="0">
                <a:solidFill>
                  <a:prstClr val="black"/>
                </a:solidFill>
                <a:latin typeface="標楷體" pitchFamily="65" charset="-120"/>
                <a:ea typeface="標楷體" pitchFamily="65" charset="-120"/>
              </a:rPr>
              <a:t>她</a:t>
            </a:r>
            <a:r>
              <a:rPr lang="zh-TW" altLang="en-US" sz="2800" b="1" dirty="0">
                <a:solidFill>
                  <a:prstClr val="black"/>
                </a:solidFill>
                <a:latin typeface="標楷體" pitchFamily="65" charset="-120"/>
                <a:ea typeface="標楷體" pitchFamily="65" charset="-120"/>
              </a:rPr>
              <a:t>瘋狂地愛上舉重，但一開始家人是反對的。</a:t>
            </a:r>
            <a:r>
              <a:rPr lang="zh-TW" altLang="en-US" sz="2800" b="1" dirty="0" smtClean="0">
                <a:solidFill>
                  <a:prstClr val="black"/>
                </a:solidFill>
                <a:latin typeface="標楷體" pitchFamily="65" charset="-120"/>
                <a:ea typeface="標楷體" pitchFamily="65" charset="-120"/>
              </a:rPr>
              <a:t>許淑淨</a:t>
            </a:r>
            <a:r>
              <a:rPr lang="zh-TW" altLang="en-US" sz="2800" b="1" dirty="0">
                <a:solidFill>
                  <a:prstClr val="black"/>
                </a:solidFill>
                <a:latin typeface="標楷體" pitchFamily="65" charset="-120"/>
                <a:ea typeface="標楷體" pitchFamily="65" charset="-120"/>
              </a:rPr>
              <a:t>在學校偷偷練，被父親發現後，還是堅持要練，便與父親冷戰，只用「寫字條」來溝通。</a:t>
            </a:r>
            <a:endParaRPr lang="en-US" altLang="zh-TW" sz="2800" b="1" dirty="0">
              <a:solidFill>
                <a:prstClr val="black"/>
              </a:solidFill>
              <a:latin typeface="標楷體" pitchFamily="65" charset="-120"/>
              <a:ea typeface="標楷體" pitchFamily="65" charset="-120"/>
            </a:endParaRPr>
          </a:p>
          <a:p>
            <a:pPr marL="0" lvl="0" indent="0">
              <a:buClr>
                <a:srgbClr val="2DA2BF"/>
              </a:buClr>
              <a:buNone/>
            </a:pPr>
            <a:r>
              <a:rPr lang="zh-TW" altLang="en-US" sz="2800" b="1" dirty="0">
                <a:solidFill>
                  <a:prstClr val="black"/>
                </a:solidFill>
                <a:latin typeface="標楷體" pitchFamily="65" charset="-120"/>
                <a:ea typeface="標楷體" pitchFamily="65" charset="-120"/>
              </a:rPr>
              <a:t>    </a:t>
            </a:r>
            <a:r>
              <a:rPr lang="zh-TW" altLang="en-US" sz="2800" b="1" dirty="0" smtClean="0">
                <a:solidFill>
                  <a:prstClr val="black"/>
                </a:solidFill>
                <a:latin typeface="標楷體" pitchFamily="65" charset="-120"/>
                <a:ea typeface="標楷體" pitchFamily="65" charset="-120"/>
              </a:rPr>
              <a:t>許淑淨</a:t>
            </a:r>
            <a:r>
              <a:rPr lang="zh-TW" altLang="en-US" sz="2800" b="1" dirty="0">
                <a:solidFill>
                  <a:prstClr val="black"/>
                </a:solidFill>
                <a:latin typeface="標楷體" pitchFamily="65" charset="-120"/>
                <a:ea typeface="標楷體" pitchFamily="65" charset="-120"/>
              </a:rPr>
              <a:t>很爭氣，剛練沒多久，就在全國青少年比賽中舉出第四名的成績，這時父親才了解到她的決心與堅持，並接受她練舉重。</a:t>
            </a:r>
            <a:endParaRPr lang="en-US" altLang="zh-TW" sz="2800" b="1" dirty="0">
              <a:solidFill>
                <a:prstClr val="black"/>
              </a:solidFill>
              <a:latin typeface="標楷體" pitchFamily="65" charset="-120"/>
              <a:ea typeface="標楷體" pitchFamily="65" charset="-120"/>
            </a:endParaRPr>
          </a:p>
          <a:p>
            <a:pPr marL="0" lvl="0" indent="0">
              <a:buClr>
                <a:srgbClr val="2DA2BF"/>
              </a:buClr>
              <a:buNone/>
            </a:pPr>
            <a:r>
              <a:rPr lang="zh-TW" altLang="en-US" sz="2800" b="1" dirty="0">
                <a:solidFill>
                  <a:prstClr val="black"/>
                </a:solidFill>
                <a:latin typeface="標楷體" pitchFamily="65" charset="-120"/>
                <a:ea typeface="標楷體" pitchFamily="65" charset="-120"/>
              </a:rPr>
              <a:t>    </a:t>
            </a:r>
            <a:r>
              <a:rPr lang="zh-TW" altLang="en-US" sz="2800" b="1" dirty="0" smtClean="0">
                <a:solidFill>
                  <a:prstClr val="black"/>
                </a:solidFill>
                <a:latin typeface="標楷體" pitchFamily="65" charset="-120"/>
                <a:ea typeface="標楷體" pitchFamily="65" charset="-120"/>
              </a:rPr>
              <a:t>許淑淨</a:t>
            </a:r>
            <a:r>
              <a:rPr lang="zh-TW" altLang="en-US" sz="2800" b="1" dirty="0">
                <a:solidFill>
                  <a:prstClr val="black"/>
                </a:solidFill>
                <a:latin typeface="標楷體" pitchFamily="65" charset="-120"/>
                <a:ea typeface="標楷體" pitchFamily="65" charset="-120"/>
              </a:rPr>
              <a:t>在倫敦奧運會場上領獎時，還特地用手指</a:t>
            </a:r>
            <a:r>
              <a:rPr lang="zh-TW" altLang="en-US" sz="2800" b="1" dirty="0" smtClean="0">
                <a:solidFill>
                  <a:prstClr val="black"/>
                </a:solidFill>
                <a:latin typeface="標楷體" pitchFamily="65" charset="-120"/>
                <a:ea typeface="標楷體" pitchFamily="65" charset="-120"/>
              </a:rPr>
              <a:t>比向場</a:t>
            </a:r>
            <a:r>
              <a:rPr lang="zh-TW" altLang="en-US" sz="2800" b="1" dirty="0">
                <a:solidFill>
                  <a:prstClr val="black"/>
                </a:solidFill>
                <a:latin typeface="標楷體" pitchFamily="65" charset="-120"/>
                <a:ea typeface="標楷體" pitchFamily="65" charset="-120"/>
              </a:rPr>
              <a:t>邊高懸代表</a:t>
            </a:r>
            <a:r>
              <a:rPr lang="zh-TW" altLang="en-US" sz="2800" b="1" dirty="0" smtClean="0">
                <a:solidFill>
                  <a:prstClr val="black"/>
                </a:solidFill>
                <a:latin typeface="標楷體" pitchFamily="65" charset="-120"/>
                <a:ea typeface="標楷體" pitchFamily="65" charset="-120"/>
              </a:rPr>
              <a:t>中華民國</a:t>
            </a:r>
            <a:r>
              <a:rPr lang="zh-TW" altLang="en-US" sz="2800" b="1" dirty="0">
                <a:solidFill>
                  <a:prstClr val="black"/>
                </a:solidFill>
                <a:latin typeface="標楷體" pitchFamily="65" charset="-120"/>
                <a:ea typeface="標楷體" pitchFamily="65" charset="-120"/>
              </a:rPr>
              <a:t>的中華奧林匹克委員會會旗，向全世界驕傲宣告：「我是臺灣人。」 </a:t>
            </a:r>
            <a:endParaRPr lang="zh-TW" altLang="en-US" sz="2800" b="1" dirty="0">
              <a:latin typeface="標楷體" pitchFamily="65" charset="-120"/>
              <a:ea typeface="標楷體"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653136"/>
            <a:ext cx="1565523" cy="1973348"/>
          </a:xfrm>
          <a:prstGeom prst="rect">
            <a:avLst/>
          </a:prstGeom>
        </p:spPr>
      </p:pic>
    </p:spTree>
    <p:extLst>
      <p:ext uri="{BB962C8B-B14F-4D97-AF65-F5344CB8AC3E}">
        <p14:creationId xmlns:p14="http://schemas.microsoft.com/office/powerpoint/2010/main" val="37820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9000" r="-39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96752"/>
            <a:ext cx="8352928" cy="5472608"/>
          </a:xfrm>
        </p:spPr>
        <p:txBody>
          <a:bodyPr>
            <a:normAutofit/>
          </a:bodyPr>
          <a:lstStyle/>
          <a:p>
            <a:pPr indent="342900">
              <a:buNone/>
            </a:pPr>
            <a:r>
              <a:rPr lang="zh-TW" altLang="en-US" sz="2000" b="1" dirty="0" smtClean="0"/>
              <a:t>   </a:t>
            </a:r>
            <a:r>
              <a:rPr lang="zh-TW" altLang="en-US" sz="2300" b="1" dirty="0" smtClean="0">
                <a:latin typeface="標楷體" pitchFamily="65" charset="-120"/>
                <a:ea typeface="標楷體" pitchFamily="65" charset="-120"/>
              </a:rPr>
              <a:t>張繼科生於</a:t>
            </a:r>
            <a:r>
              <a:rPr lang="en-US" altLang="zh-TW" sz="2300" b="1" dirty="0" smtClean="0">
                <a:latin typeface="標楷體" pitchFamily="65" charset="-120"/>
                <a:ea typeface="標楷體" pitchFamily="65" charset="-120"/>
              </a:rPr>
              <a:t>1988</a:t>
            </a:r>
            <a:r>
              <a:rPr lang="zh-TW" altLang="en-US" sz="2300" b="1" dirty="0" smtClean="0">
                <a:latin typeface="標楷體" pitchFamily="65" charset="-120"/>
                <a:ea typeface="標楷體" pitchFamily="65" charset="-120"/>
              </a:rPr>
              <a:t>年</a:t>
            </a:r>
            <a:r>
              <a:rPr lang="en-US" altLang="zh-TW" sz="2300" b="1" dirty="0" smtClean="0">
                <a:latin typeface="標楷體" pitchFamily="65" charset="-120"/>
                <a:ea typeface="標楷體" pitchFamily="65" charset="-120"/>
              </a:rPr>
              <a:t>2</a:t>
            </a:r>
            <a:r>
              <a:rPr lang="zh-TW" altLang="en-US" sz="2300" b="1" dirty="0" smtClean="0">
                <a:latin typeface="標楷體" pitchFamily="65" charset="-120"/>
                <a:ea typeface="標楷體" pitchFamily="65" charset="-120"/>
              </a:rPr>
              <a:t>月</a:t>
            </a:r>
            <a:r>
              <a:rPr lang="en-US" altLang="zh-TW" sz="2300" b="1" dirty="0" smtClean="0">
                <a:latin typeface="標楷體" pitchFamily="65" charset="-120"/>
                <a:ea typeface="標楷體" pitchFamily="65" charset="-120"/>
              </a:rPr>
              <a:t>16</a:t>
            </a:r>
            <a:r>
              <a:rPr lang="zh-TW" altLang="en-US" sz="2300" b="1" dirty="0" smtClean="0">
                <a:latin typeface="標楷體" pitchFamily="65" charset="-120"/>
                <a:ea typeface="標楷體" pitchFamily="65" charset="-120"/>
              </a:rPr>
              <a:t>日，青島市人。名字源於父親對足球明星濟科的喜愛。父親的嚴格訓練，讓他在十歲那年，就能打敗父親了。</a:t>
            </a:r>
            <a:r>
              <a:rPr lang="en-US" altLang="zh-TW" sz="2300" b="1" dirty="0" smtClean="0">
                <a:latin typeface="標楷體" pitchFamily="65" charset="-120"/>
                <a:ea typeface="標楷體" pitchFamily="65" charset="-120"/>
              </a:rPr>
              <a:t>1998</a:t>
            </a:r>
            <a:r>
              <a:rPr lang="zh-TW" altLang="en-US" sz="2300" b="1" dirty="0" smtClean="0">
                <a:latin typeface="標楷體" pitchFamily="65" charset="-120"/>
                <a:ea typeface="標楷體" pitchFamily="65" charset="-120"/>
              </a:rPr>
              <a:t>年張繼科進入青島市專業隊。</a:t>
            </a:r>
            <a:r>
              <a:rPr lang="en-US" altLang="zh-TW" sz="2300" b="1" dirty="0" smtClean="0">
                <a:latin typeface="標楷體" pitchFamily="65" charset="-120"/>
                <a:ea typeface="標楷體" pitchFamily="65" charset="-120"/>
              </a:rPr>
              <a:t>2002</a:t>
            </a:r>
            <a:r>
              <a:rPr lang="zh-TW" altLang="en-US" sz="2300" b="1" dirty="0" smtClean="0">
                <a:latin typeface="標楷體" pitchFamily="65" charset="-120"/>
                <a:ea typeface="標楷體" pitchFamily="65" charset="-120"/>
              </a:rPr>
              <a:t>年，</a:t>
            </a:r>
            <a:r>
              <a:rPr lang="en-US" altLang="zh-TW" sz="2300" b="1" dirty="0" smtClean="0">
                <a:latin typeface="標楷體" pitchFamily="65" charset="-120"/>
                <a:ea typeface="標楷體" pitchFamily="65" charset="-120"/>
              </a:rPr>
              <a:t>14</a:t>
            </a:r>
            <a:r>
              <a:rPr lang="zh-TW" altLang="en-US" sz="2300" b="1" dirty="0" smtClean="0">
                <a:latin typeface="標楷體" pitchFamily="65" charset="-120"/>
                <a:ea typeface="標楷體" pitchFamily="65" charset="-120"/>
              </a:rPr>
              <a:t>歲時，張繼科進入國家隊。</a:t>
            </a:r>
            <a:r>
              <a:rPr lang="en-US" altLang="zh-TW" sz="2300" b="1" dirty="0" smtClean="0">
                <a:latin typeface="標楷體" pitchFamily="65" charset="-120"/>
                <a:ea typeface="標楷體" pitchFamily="65" charset="-120"/>
              </a:rPr>
              <a:t>2004</a:t>
            </a:r>
            <a:r>
              <a:rPr lang="zh-TW" altLang="en-US" sz="2300" b="1" dirty="0" smtClean="0">
                <a:latin typeface="標楷體" pitchFamily="65" charset="-120"/>
                <a:ea typeface="標楷體" pitchFamily="65" charset="-120"/>
              </a:rPr>
              <a:t>年他遭遇到職業生涯最大的坎坷，因為違反隊規，他被國家退回地方。他曾想放棄，但他父親跟他說：「你做其他事，能做到國家隊這個高度嗎？」</a:t>
            </a:r>
            <a:endParaRPr lang="en-US" altLang="zh-TW" sz="2300" b="1" dirty="0" smtClean="0">
              <a:latin typeface="標楷體" pitchFamily="65" charset="-120"/>
              <a:ea typeface="標楷體" pitchFamily="65" charset="-120"/>
            </a:endParaRPr>
          </a:p>
          <a:p>
            <a:pPr indent="342900">
              <a:buNone/>
            </a:pPr>
            <a:r>
              <a:rPr lang="zh-TW" altLang="en-US" sz="2300" b="1" dirty="0">
                <a:latin typeface="標楷體" pitchFamily="65" charset="-120"/>
                <a:ea typeface="標楷體" pitchFamily="65" charset="-120"/>
              </a:rPr>
              <a:t> </a:t>
            </a:r>
            <a:r>
              <a:rPr lang="zh-TW" altLang="en-US" sz="2300" b="1" dirty="0" smtClean="0">
                <a:latin typeface="標楷體" pitchFamily="65" charset="-120"/>
                <a:ea typeface="標楷體" pitchFamily="65" charset="-120"/>
              </a:rPr>
              <a:t> 之後，他來到魯能乒乓球俱樂部，恰巧曾在國家隊帶過他的尹霄教練被俱樂部聘為教練，尹霄想盡辦法要他振作起來，最終尹教練幫他找回了自信，終於，</a:t>
            </a:r>
            <a:r>
              <a:rPr lang="en-US" altLang="zh-TW" sz="2300" b="1" dirty="0" smtClean="0">
                <a:latin typeface="標楷體" pitchFamily="65" charset="-120"/>
                <a:ea typeface="標楷體" pitchFamily="65" charset="-120"/>
              </a:rPr>
              <a:t>2006</a:t>
            </a:r>
            <a:r>
              <a:rPr lang="zh-TW" altLang="en-US" sz="2300" b="1" dirty="0" smtClean="0">
                <a:latin typeface="標楷體" pitchFamily="65" charset="-120"/>
                <a:ea typeface="標楷體" pitchFamily="65" charset="-120"/>
              </a:rPr>
              <a:t>年，他重新回了國家隊。</a:t>
            </a:r>
            <a:endParaRPr lang="en-US" altLang="zh-TW" sz="2300" b="1" dirty="0" smtClean="0">
              <a:latin typeface="標楷體" pitchFamily="65" charset="-120"/>
              <a:ea typeface="標楷體" pitchFamily="65" charset="-120"/>
            </a:endParaRPr>
          </a:p>
          <a:p>
            <a:pPr indent="342900">
              <a:buNone/>
            </a:pPr>
            <a:r>
              <a:rPr lang="zh-TW" altLang="en-US" sz="2300" dirty="0">
                <a:latin typeface="標楷體" pitchFamily="65" charset="-120"/>
                <a:ea typeface="標楷體" pitchFamily="65" charset="-120"/>
              </a:rPr>
              <a:t> </a:t>
            </a:r>
            <a:r>
              <a:rPr lang="zh-TW" altLang="en-US" sz="2300" dirty="0" smtClean="0">
                <a:latin typeface="標楷體" pitchFamily="65" charset="-120"/>
                <a:ea typeface="標楷體" pitchFamily="65" charset="-120"/>
              </a:rPr>
              <a:t>  </a:t>
            </a:r>
            <a:endParaRPr lang="zh-TW" altLang="en-US" sz="2300" dirty="0">
              <a:latin typeface="標楷體" pitchFamily="65" charset="-120"/>
              <a:ea typeface="標楷體" pitchFamily="65" charset="-120"/>
            </a:endParaRPr>
          </a:p>
        </p:txBody>
      </p:sp>
      <p:sp>
        <p:nvSpPr>
          <p:cNvPr id="2" name="標題 1"/>
          <p:cNvSpPr>
            <a:spLocks noGrp="1"/>
          </p:cNvSpPr>
          <p:nvPr>
            <p:ph type="title"/>
          </p:nvPr>
        </p:nvSpPr>
        <p:spPr/>
        <p:txBody>
          <a:bodyPr/>
          <a:lstStyle/>
          <a:p>
            <a:pPr algn="l"/>
            <a:r>
              <a:rPr lang="zh-TW" altLang="en-US" b="1" dirty="0" smtClean="0">
                <a:solidFill>
                  <a:srgbClr val="006600"/>
                </a:solidFill>
                <a:latin typeface="華康少女文字W5" pitchFamily="81" charset="-120"/>
                <a:ea typeface="華康少女文字W5" pitchFamily="81" charset="-120"/>
              </a:rPr>
              <a:t>  </a:t>
            </a:r>
            <a:r>
              <a:rPr lang="en-US" altLang="zh-TW" b="1" dirty="0" smtClean="0">
                <a:solidFill>
                  <a:srgbClr val="006600"/>
                </a:solidFill>
                <a:latin typeface="華康少女文字W5" pitchFamily="81" charset="-120"/>
                <a:ea typeface="華康少女文字W5" pitchFamily="81" charset="-120"/>
              </a:rPr>
              <a:t>(</a:t>
            </a:r>
            <a:r>
              <a:rPr lang="en-US" altLang="zh-TW" dirty="0" smtClean="0">
                <a:solidFill>
                  <a:srgbClr val="006600"/>
                </a:solidFill>
                <a:latin typeface="華康少女文字W5" pitchFamily="81" charset="-120"/>
                <a:ea typeface="華康少女文字W5" pitchFamily="81" charset="-120"/>
              </a:rPr>
              <a:t>3</a:t>
            </a:r>
            <a:r>
              <a:rPr lang="en-US" altLang="zh-TW" b="1" dirty="0" smtClean="0">
                <a:solidFill>
                  <a:srgbClr val="006600"/>
                </a:solidFill>
                <a:latin typeface="華康少女文字W5" pitchFamily="81" charset="-120"/>
                <a:ea typeface="華康少女文字W5" pitchFamily="81" charset="-120"/>
              </a:rPr>
              <a:t>)</a:t>
            </a:r>
            <a:r>
              <a:rPr lang="zh-TW" altLang="en-US" b="1" dirty="0" smtClean="0">
                <a:solidFill>
                  <a:srgbClr val="006600"/>
                </a:solidFill>
                <a:latin typeface="華康少女文字W5" pitchFamily="81" charset="-120"/>
                <a:ea typeface="華康少女文字W5" pitchFamily="81" charset="-120"/>
              </a:rPr>
              <a:t>藏獒</a:t>
            </a:r>
            <a:r>
              <a:rPr lang="zh-TW" altLang="en-US" dirty="0" smtClean="0">
                <a:solidFill>
                  <a:srgbClr val="006600"/>
                </a:solidFill>
                <a:latin typeface="華康少女文字W5" pitchFamily="81" charset="-120"/>
                <a:ea typeface="華康少女文字W5" pitchFamily="81" charset="-120"/>
              </a:rPr>
              <a:t>～</a:t>
            </a:r>
            <a:r>
              <a:rPr lang="zh-TW" altLang="en-US" b="1" dirty="0" smtClean="0">
                <a:solidFill>
                  <a:srgbClr val="006600"/>
                </a:solidFill>
                <a:latin typeface="華康少女文字W5" pitchFamily="81" charset="-120"/>
                <a:ea typeface="華康少女文字W5" pitchFamily="81" charset="-120"/>
              </a:rPr>
              <a:t>張繼科</a:t>
            </a:r>
            <a:endParaRPr lang="zh-TW" altLang="en-US" b="1" dirty="0">
              <a:solidFill>
                <a:srgbClr val="006600"/>
              </a:solidFill>
              <a:latin typeface="華康少女文字W5" pitchFamily="81" charset="-120"/>
              <a:ea typeface="華康少女文字W5" pitchFamily="81" charset="-120"/>
            </a:endParaRPr>
          </a:p>
        </p:txBody>
      </p:sp>
      <p:pic>
        <p:nvPicPr>
          <p:cNvPr id="4" name="圖片 3" descr="thCAPJPZXX.jpg"/>
          <p:cNvPicPr>
            <a:picLocks noChangeAspect="1"/>
          </p:cNvPicPr>
          <p:nvPr/>
        </p:nvPicPr>
        <p:blipFill>
          <a:blip r:embed="rId3" cstate="print"/>
          <a:stretch>
            <a:fillRect/>
          </a:stretch>
        </p:blipFill>
        <p:spPr>
          <a:xfrm>
            <a:off x="4067944" y="5013176"/>
            <a:ext cx="2376264" cy="1700808"/>
          </a:xfrm>
          <a:prstGeom prst="rect">
            <a:avLst/>
          </a:prstGeom>
        </p:spPr>
      </p:pic>
    </p:spTree>
    <p:extLst>
      <p:ext uri="{BB962C8B-B14F-4D97-AF65-F5344CB8AC3E}">
        <p14:creationId xmlns:p14="http://schemas.microsoft.com/office/powerpoint/2010/main" val="40409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2.5"/>
                                          </p:val>
                                        </p:tav>
                                        <p:tav tm="100000">
                                          <p:val>
                                            <p:strVal val="#ppt_w"/>
                                          </p:val>
                                        </p:tav>
                                      </p:tavLst>
                                    </p:anim>
                                    <p:anim calcmode="lin" valueType="num">
                                      <p:cBhvr>
                                        <p:cTn id="8" dur="1000" fill="hold"/>
                                        <p:tgtEl>
                                          <p:spTgt spid="2"/>
                                        </p:tgtEl>
                                        <p:attrNameLst>
                                          <p:attrName>ppt_h</p:attrName>
                                        </p:attrNameLst>
                                      </p:cBhvr>
                                      <p:tavLst>
                                        <p:tav tm="0">
                                          <p:val>
                                            <p:strVal val="#ppt_h*0.01"/>
                                          </p:val>
                                        </p:tav>
                                        <p:tav tm="100000">
                                          <p:val>
                                            <p:strVal val="#ppt_h"/>
                                          </p:val>
                                        </p:tav>
                                      </p:tavLst>
                                    </p:anim>
                                    <p:anim calcmode="lin" valueType="num">
                                      <p:cBhvr>
                                        <p:cTn id="9" dur="1000" fill="hold"/>
                                        <p:tgtEl>
                                          <p:spTgt spid="2"/>
                                        </p:tgtEl>
                                        <p:attrNameLst>
                                          <p:attrName>ppt_x</p:attrName>
                                        </p:attrNameLst>
                                      </p:cBhvr>
                                      <p:tavLst>
                                        <p:tav tm="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h+1"/>
                                          </p:val>
                                        </p:tav>
                                        <p:tav tm="100000">
                                          <p:val>
                                            <p:strVal val="#ppt_y"/>
                                          </p:val>
                                        </p:tav>
                                      </p:tavLst>
                                    </p:anim>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from="(-#ppt_w/2)" to="(#ppt_x)" calcmode="lin" valueType="num">
                                      <p:cBhvr>
                                        <p:cTn id="16" dur="600" fill="hold">
                                          <p:stCondLst>
                                            <p:cond delay="0"/>
                                          </p:stCondLst>
                                        </p:cTn>
                                        <p:tgtEl>
                                          <p:spTgt spid="4"/>
                                        </p:tgtEl>
                                        <p:attrNameLst>
                                          <p:attrName>ppt_x</p:attrName>
                                        </p:attrNameLst>
                                      </p:cBhvr>
                                    </p:anim>
                                    <p:anim from="0" to="-1.0" calcmode="lin" valueType="num">
                                      <p:cBhvr>
                                        <p:cTn id="17" dur="200" decel="50000" autoRev="1" fill="hold">
                                          <p:stCondLst>
                                            <p:cond delay="600"/>
                                          </p:stCondLst>
                                        </p:cTn>
                                        <p:tgtEl>
                                          <p:spTgt spid="4"/>
                                        </p:tgtEl>
                                        <p:attrNameLst>
                                          <p:attrName>xshear</p:attrName>
                                        </p:attrNameLst>
                                      </p:cBhvr>
                                    </p:anim>
                                    <p:animScale>
                                      <p:cBhvr>
                                        <p:cTn id="18" dur="200" decel="100000" autoRev="1" fill="hold">
                                          <p:stCondLst>
                                            <p:cond delay="600"/>
                                          </p:stCondLst>
                                        </p:cTn>
                                        <p:tgtEl>
                                          <p:spTgt spid="4"/>
                                        </p:tgtEl>
                                      </p:cBhvr>
                                      <p:from x="100000" y="100000"/>
                                      <p:to x="80000" y="100000"/>
                                    </p:animScale>
                                    <p:anim by="(#ppt_h/3+#ppt_w*0.1)" calcmode="lin" valueType="num">
                                      <p:cBhvr additive="sum">
                                        <p:cTn id="19" dur="200" decel="100000" autoRev="1" fill="hold">
                                          <p:stCondLst>
                                            <p:cond delay="600"/>
                                          </p:stCondLst>
                                        </p:cTn>
                                        <p:tgtEl>
                                          <p:spTgt spid="4"/>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80">
                                          <p:stCondLst>
                                            <p:cond delay="0"/>
                                          </p:stCondLst>
                                        </p:cTn>
                                        <p:tgtEl>
                                          <p:spTgt spid="3">
                                            <p:txEl>
                                              <p:pRg st="1" end="1"/>
                                            </p:txEl>
                                          </p:spTgt>
                                        </p:tgtEl>
                                      </p:cBhvr>
                                    </p:animEffect>
                                    <p:anim calcmode="lin" valueType="num">
                                      <p:cBhvr>
                                        <p:cTn id="4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1" end="1"/>
                                            </p:txEl>
                                          </p:spTgt>
                                        </p:tgtEl>
                                      </p:cBhvr>
                                      <p:to x="100000" y="60000"/>
                                    </p:animScale>
                                    <p:animScale>
                                      <p:cBhvr>
                                        <p:cTn id="47" dur="166" decel="50000">
                                          <p:stCondLst>
                                            <p:cond delay="676"/>
                                          </p:stCondLst>
                                        </p:cTn>
                                        <p:tgtEl>
                                          <p:spTgt spid="3">
                                            <p:txEl>
                                              <p:pRg st="1" end="1"/>
                                            </p:txEl>
                                          </p:spTgt>
                                        </p:tgtEl>
                                      </p:cBhvr>
                                      <p:to x="100000" y="100000"/>
                                    </p:animScale>
                                    <p:animScale>
                                      <p:cBhvr>
                                        <p:cTn id="48" dur="26">
                                          <p:stCondLst>
                                            <p:cond delay="1312"/>
                                          </p:stCondLst>
                                        </p:cTn>
                                        <p:tgtEl>
                                          <p:spTgt spid="3">
                                            <p:txEl>
                                              <p:pRg st="1" end="1"/>
                                            </p:txEl>
                                          </p:spTgt>
                                        </p:tgtEl>
                                      </p:cBhvr>
                                      <p:to x="100000" y="80000"/>
                                    </p:animScale>
                                    <p:animScale>
                                      <p:cBhvr>
                                        <p:cTn id="49" dur="166" decel="50000">
                                          <p:stCondLst>
                                            <p:cond delay="1338"/>
                                          </p:stCondLst>
                                        </p:cTn>
                                        <p:tgtEl>
                                          <p:spTgt spid="3">
                                            <p:txEl>
                                              <p:pRg st="1" end="1"/>
                                            </p:txEl>
                                          </p:spTgt>
                                        </p:tgtEl>
                                      </p:cBhvr>
                                      <p:to x="100000" y="100000"/>
                                    </p:animScale>
                                    <p:animScale>
                                      <p:cBhvr>
                                        <p:cTn id="50" dur="26">
                                          <p:stCondLst>
                                            <p:cond delay="1642"/>
                                          </p:stCondLst>
                                        </p:cTn>
                                        <p:tgtEl>
                                          <p:spTgt spid="3">
                                            <p:txEl>
                                              <p:pRg st="1" end="1"/>
                                            </p:txEl>
                                          </p:spTgt>
                                        </p:tgtEl>
                                      </p:cBhvr>
                                      <p:to x="100000" y="90000"/>
                                    </p:animScale>
                                    <p:animScale>
                                      <p:cBhvr>
                                        <p:cTn id="51" dur="166" decel="50000">
                                          <p:stCondLst>
                                            <p:cond delay="1668"/>
                                          </p:stCondLst>
                                        </p:cTn>
                                        <p:tgtEl>
                                          <p:spTgt spid="3">
                                            <p:txEl>
                                              <p:pRg st="1" end="1"/>
                                            </p:txEl>
                                          </p:spTgt>
                                        </p:tgtEl>
                                      </p:cBhvr>
                                      <p:to x="100000" y="100000"/>
                                    </p:animScale>
                                    <p:animScale>
                                      <p:cBhvr>
                                        <p:cTn id="52" dur="26">
                                          <p:stCondLst>
                                            <p:cond delay="1808"/>
                                          </p:stCondLst>
                                        </p:cTn>
                                        <p:tgtEl>
                                          <p:spTgt spid="3">
                                            <p:txEl>
                                              <p:pRg st="1" end="1"/>
                                            </p:txEl>
                                          </p:spTgt>
                                        </p:tgtEl>
                                      </p:cBhvr>
                                      <p:to x="100000" y="95000"/>
                                    </p:animScale>
                                    <p:animScale>
                                      <p:cBhvr>
                                        <p:cTn id="5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332656"/>
            <a:ext cx="8229600" cy="5544616"/>
          </a:xfrm>
        </p:spPr>
        <p:txBody>
          <a:bodyPr>
            <a:normAutofit/>
          </a:bodyPr>
          <a:lstStyle/>
          <a:p>
            <a:pPr lvl="0" indent="342900">
              <a:buClr>
                <a:srgbClr val="2DA2BF"/>
              </a:buClr>
              <a:buNone/>
            </a:pPr>
            <a:r>
              <a:rPr lang="zh-TW" altLang="en-US" sz="2800" dirty="0" smtClean="0">
                <a:solidFill>
                  <a:prstClr val="black"/>
                </a:solidFill>
                <a:latin typeface="標楷體" pitchFamily="65" charset="-120"/>
                <a:ea typeface="標楷體" pitchFamily="65" charset="-120"/>
              </a:rPr>
              <a:t>  </a:t>
            </a:r>
            <a:r>
              <a:rPr lang="en-US" altLang="zh-TW" sz="2800" b="1" dirty="0" smtClean="0">
                <a:solidFill>
                  <a:prstClr val="black"/>
                </a:solidFill>
                <a:latin typeface="標楷體" pitchFamily="65" charset="-120"/>
                <a:ea typeface="標楷體" pitchFamily="65" charset="-120"/>
              </a:rPr>
              <a:t>2012</a:t>
            </a:r>
            <a:r>
              <a:rPr lang="zh-TW" altLang="en-US" sz="2800" b="1" dirty="0">
                <a:solidFill>
                  <a:prstClr val="black"/>
                </a:solidFill>
                <a:latin typeface="標楷體" pitchFamily="65" charset="-120"/>
                <a:ea typeface="標楷體" pitchFamily="65" charset="-120"/>
              </a:rPr>
              <a:t>年</a:t>
            </a:r>
            <a:r>
              <a:rPr lang="en-US" altLang="zh-TW" sz="2800" b="1" dirty="0">
                <a:solidFill>
                  <a:prstClr val="black"/>
                </a:solidFill>
                <a:latin typeface="標楷體" pitchFamily="65" charset="-120"/>
                <a:ea typeface="標楷體" pitchFamily="65" charset="-120"/>
              </a:rPr>
              <a:t>8</a:t>
            </a:r>
            <a:r>
              <a:rPr lang="zh-TW" altLang="en-US" sz="2800" b="1" dirty="0">
                <a:solidFill>
                  <a:prstClr val="black"/>
                </a:solidFill>
                <a:latin typeface="標楷體" pitchFamily="65" charset="-120"/>
                <a:ea typeface="標楷體" pitchFamily="65" charset="-120"/>
              </a:rPr>
              <a:t>月</a:t>
            </a:r>
            <a:r>
              <a:rPr lang="en-US" altLang="zh-TW" sz="2800" b="1" dirty="0">
                <a:solidFill>
                  <a:prstClr val="black"/>
                </a:solidFill>
                <a:latin typeface="標楷體" pitchFamily="65" charset="-120"/>
                <a:ea typeface="標楷體" pitchFamily="65" charset="-120"/>
              </a:rPr>
              <a:t>2</a:t>
            </a:r>
            <a:r>
              <a:rPr lang="zh-TW" altLang="en-US" sz="2800" b="1" dirty="0">
                <a:solidFill>
                  <a:prstClr val="black"/>
                </a:solidFill>
                <a:latin typeface="標楷體" pitchFamily="65" charset="-120"/>
                <a:ea typeface="標楷體" pitchFamily="65" charset="-120"/>
              </a:rPr>
              <a:t>日張繼科在乒乓球男單決賽中，以</a:t>
            </a:r>
            <a:r>
              <a:rPr lang="en-US" altLang="zh-TW" sz="2800" b="1" dirty="0">
                <a:solidFill>
                  <a:prstClr val="black"/>
                </a:solidFill>
                <a:latin typeface="標楷體" pitchFamily="65" charset="-120"/>
                <a:ea typeface="標楷體" pitchFamily="65" charset="-120"/>
              </a:rPr>
              <a:t>4</a:t>
            </a:r>
            <a:r>
              <a:rPr lang="zh-TW" altLang="en-US" sz="2800" b="1" dirty="0">
                <a:solidFill>
                  <a:prstClr val="black"/>
                </a:solidFill>
                <a:latin typeface="標楷體" pitchFamily="65" charset="-120"/>
                <a:ea typeface="標楷體" pitchFamily="65" charset="-120"/>
              </a:rPr>
              <a:t>：</a:t>
            </a:r>
            <a:r>
              <a:rPr lang="en-US" altLang="zh-TW" sz="2800" b="1" dirty="0">
                <a:solidFill>
                  <a:prstClr val="black"/>
                </a:solidFill>
                <a:latin typeface="標楷體" pitchFamily="65" charset="-120"/>
                <a:ea typeface="標楷體" pitchFamily="65" charset="-120"/>
              </a:rPr>
              <a:t>1</a:t>
            </a:r>
            <a:r>
              <a:rPr lang="zh-TW" altLang="en-US" sz="2800" b="1" dirty="0">
                <a:solidFill>
                  <a:prstClr val="black"/>
                </a:solidFill>
                <a:latin typeface="標楷體" pitchFamily="65" charset="-120"/>
                <a:ea typeface="標楷體" pitchFamily="65" charset="-120"/>
              </a:rPr>
              <a:t>擊敗王浩奪冠，成為中國男乒乓球歷史上繼劉國梁、孔令輝之後，第三位大滿貫的選手，也是成就大滿貫時間最短的運動員。</a:t>
            </a:r>
            <a:endParaRPr lang="en-US" altLang="zh-TW" sz="2800" b="1" dirty="0">
              <a:solidFill>
                <a:prstClr val="black"/>
              </a:solidFill>
              <a:latin typeface="標楷體" pitchFamily="65" charset="-120"/>
              <a:ea typeface="標楷體" pitchFamily="65" charset="-120"/>
            </a:endParaRPr>
          </a:p>
          <a:p>
            <a:pPr lvl="0" indent="342900">
              <a:buClr>
                <a:srgbClr val="2DA2BF"/>
              </a:buClr>
              <a:buNone/>
            </a:pPr>
            <a:r>
              <a:rPr lang="zh-TW" altLang="en-US" sz="2800" b="1" dirty="0">
                <a:solidFill>
                  <a:prstClr val="black"/>
                </a:solidFill>
                <a:latin typeface="標楷體" pitchFamily="65" charset="-120"/>
                <a:ea typeface="標楷體" pitchFamily="65" charset="-120"/>
              </a:rPr>
              <a:t> </a:t>
            </a:r>
            <a:r>
              <a:rPr lang="zh-TW" altLang="en-US" sz="2800" b="1" dirty="0" smtClean="0">
                <a:solidFill>
                  <a:prstClr val="black"/>
                </a:solidFill>
                <a:latin typeface="標楷體" pitchFamily="65" charset="-120"/>
                <a:ea typeface="標楷體" pitchFamily="65" charset="-120"/>
              </a:rPr>
              <a:t> </a:t>
            </a:r>
            <a:r>
              <a:rPr lang="zh-TW" altLang="en-US" sz="2800" b="1" dirty="0">
                <a:solidFill>
                  <a:prstClr val="black"/>
                </a:solidFill>
                <a:latin typeface="標楷體" pitchFamily="65" charset="-120"/>
                <a:ea typeface="標楷體" pitchFamily="65" charset="-120"/>
              </a:rPr>
              <a:t>球迷們第一次記住張繼科是在鹿特丹世錦賽奪冠後，撕破球衣那一幕。根據報導描述，張繼科眼神咄咄逼人，打球時又狠又快，令對手畏懼。他的老師曾形容：「狀態好的時候像藏獒，連老虎都不怕，誰都敢咬；這種潛力是最可貴的。」</a:t>
            </a:r>
            <a:endParaRPr lang="en-US" altLang="zh-TW" sz="2800" b="1" dirty="0">
              <a:solidFill>
                <a:prstClr val="black"/>
              </a:solidFill>
              <a:latin typeface="標楷體" pitchFamily="65" charset="-120"/>
              <a:ea typeface="標楷體" pitchFamily="65" charset="-120"/>
            </a:endParaRPr>
          </a:p>
          <a:p>
            <a:pPr lvl="0" indent="342900">
              <a:buClr>
                <a:srgbClr val="2DA2BF"/>
              </a:buClr>
              <a:buNone/>
            </a:pPr>
            <a:r>
              <a:rPr lang="zh-TW" altLang="en-US" sz="2800" b="1" dirty="0">
                <a:solidFill>
                  <a:prstClr val="black"/>
                </a:solidFill>
                <a:latin typeface="標楷體" pitchFamily="65" charset="-120"/>
                <a:ea typeface="標楷體" pitchFamily="65" charset="-120"/>
              </a:rPr>
              <a:t>  而他背後還有一個展翅高飛的雄鷹刺青，並寫著「</a:t>
            </a:r>
            <a:r>
              <a:rPr lang="en-US" altLang="zh-TW" sz="2800" b="1" dirty="0">
                <a:solidFill>
                  <a:prstClr val="black"/>
                </a:solidFill>
                <a:latin typeface="標楷體" pitchFamily="65" charset="-120"/>
                <a:ea typeface="標楷體" pitchFamily="65" charset="-120"/>
              </a:rPr>
              <a:t>persistence</a:t>
            </a:r>
            <a:r>
              <a:rPr lang="zh-TW" altLang="en-US" sz="2800" b="1" dirty="0">
                <a:solidFill>
                  <a:prstClr val="black"/>
                </a:solidFill>
                <a:latin typeface="標楷體" pitchFamily="65" charset="-120"/>
                <a:ea typeface="標楷體" pitchFamily="65" charset="-120"/>
              </a:rPr>
              <a:t>」顯示出他的決心。</a:t>
            </a:r>
            <a:endParaRPr lang="en-US" altLang="zh-TW" sz="2800" b="1" dirty="0">
              <a:solidFill>
                <a:prstClr val="black"/>
              </a:solidFill>
              <a:latin typeface="標楷體" pitchFamily="65" charset="-120"/>
              <a:ea typeface="標楷體" pitchFamily="65" charset="-120"/>
            </a:endParaRPr>
          </a:p>
        </p:txBody>
      </p:sp>
      <p:pic>
        <p:nvPicPr>
          <p:cNvPr id="4" name="圖片 3" descr="thCA126J31.jpg"/>
          <p:cNvPicPr>
            <a:picLocks noChangeAspect="1"/>
          </p:cNvPicPr>
          <p:nvPr/>
        </p:nvPicPr>
        <p:blipFill>
          <a:blip r:embed="rId3" cstate="print"/>
          <a:stretch>
            <a:fillRect/>
          </a:stretch>
        </p:blipFill>
        <p:spPr>
          <a:xfrm>
            <a:off x="7308304" y="4941168"/>
            <a:ext cx="1440160" cy="1791282"/>
          </a:xfrm>
          <a:prstGeom prst="rect">
            <a:avLst/>
          </a:prstGeom>
        </p:spPr>
      </p:pic>
    </p:spTree>
    <p:extLst>
      <p:ext uri="{BB962C8B-B14F-4D97-AF65-F5344CB8AC3E}">
        <p14:creationId xmlns:p14="http://schemas.microsoft.com/office/powerpoint/2010/main" val="25993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2">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6" dur="1000"/>
                                        <p:tgtEl>
                                          <p:spTgt spid="2">
                                            <p:txEl>
                                              <p:pRg st="1" end="1"/>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6000" b="-56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246398"/>
            <a:ext cx="8424936" cy="4968552"/>
          </a:xfrm>
        </p:spPr>
        <p:txBody>
          <a:bodyPr>
            <a:normAutofit/>
          </a:bodyPr>
          <a:lstStyle/>
          <a:p>
            <a:pPr marL="0" indent="0">
              <a:buNone/>
            </a:pP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張繼科因性格強烈，有「藏獒」綽號，關於這個綽號，張繼科也道出原委：「就是在場上有時急了，六親不認，完全投入到比賽裡面，容易忘我，我在場上，骨子裡面比較兇猛。」而張繼科在場上兇猛的進攻，讓人感到一股霸氣，對此，他也有自己的解釋：「進攻可以緩解你的壓力，所以你不停的進攻，可能就會減少你在場上的緊張程度。」</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張繼科對於桌球有一套自己的哲學。他說：「幹桌球這一行，如果平淡的和別人一樣的話，就突出不了你。</a:t>
            </a:r>
            <a:r>
              <a:rPr lang="zh-TW" altLang="en-US" b="1" dirty="0">
                <a:latin typeface="標楷體" pitchFamily="65" charset="-120"/>
                <a:ea typeface="標楷體" pitchFamily="65" charset="-120"/>
              </a:rPr>
              <a:t>所以要拿大</a:t>
            </a:r>
            <a:r>
              <a:rPr lang="zh-TW" altLang="en-US" b="1" dirty="0" smtClean="0">
                <a:latin typeface="標楷體" pitchFamily="65" charset="-120"/>
                <a:ea typeface="標楷體" pitchFamily="65" charset="-120"/>
              </a:rPr>
              <a:t>滿貫，就要拿最快的，讓別人超越不了你。」</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藏獒</a:t>
            </a:r>
            <a:r>
              <a:rPr lang="zh-TW" altLang="en-US" b="1" dirty="0">
                <a:latin typeface="標楷體" pitchFamily="65" charset="-120"/>
                <a:ea typeface="標楷體" pitchFamily="65" charset="-120"/>
              </a:rPr>
              <a:t>─張繼科令人</a:t>
            </a:r>
            <a:r>
              <a:rPr lang="zh-TW" altLang="en-US" b="1" dirty="0" smtClean="0">
                <a:latin typeface="標楷體" pitchFamily="65" charset="-120"/>
                <a:ea typeface="標楷體" pitchFamily="65" charset="-120"/>
              </a:rPr>
              <a:t>難忘。</a:t>
            </a:r>
            <a:endParaRPr lang="en-US" altLang="zh-TW" b="1" dirty="0" smtClean="0">
              <a:latin typeface="標楷體" pitchFamily="65" charset="-120"/>
              <a:ea typeface="標楷體" pitchFamily="65" charset="-120"/>
            </a:endParaRPr>
          </a:p>
          <a:p>
            <a:pPr marL="0" indent="0">
              <a:buNone/>
            </a:pPr>
            <a:endParaRPr lang="zh-TW" altLang="en-US" b="1" dirty="0">
              <a:latin typeface="標楷體" pitchFamily="65" charset="-120"/>
              <a:ea typeface="標楷體" pitchFamily="65" charset="-120"/>
            </a:endParaRPr>
          </a:p>
        </p:txBody>
      </p:sp>
      <p:pic>
        <p:nvPicPr>
          <p:cNvPr id="5" name="圖片 4" descr="thCAEN31PO.jpg"/>
          <p:cNvPicPr>
            <a:picLocks noChangeAspect="1"/>
          </p:cNvPicPr>
          <p:nvPr/>
        </p:nvPicPr>
        <p:blipFill>
          <a:blip r:embed="rId3" cstate="print"/>
          <a:stretch>
            <a:fillRect/>
          </a:stretch>
        </p:blipFill>
        <p:spPr>
          <a:xfrm>
            <a:off x="5436096" y="4653136"/>
            <a:ext cx="3168352" cy="1963402"/>
          </a:xfrm>
          <a:prstGeom prst="rect">
            <a:avLst/>
          </a:prstGeom>
        </p:spPr>
      </p:pic>
    </p:spTree>
    <p:extLst>
      <p:ext uri="{BB962C8B-B14F-4D97-AF65-F5344CB8AC3E}">
        <p14:creationId xmlns:p14="http://schemas.microsoft.com/office/powerpoint/2010/main" val="13627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285728"/>
            <a:ext cx="8496944" cy="6167608"/>
          </a:xfrm>
        </p:spPr>
        <p:txBody>
          <a:bodyPr>
            <a:normAutofit/>
          </a:bodyPr>
          <a:lstStyle/>
          <a:p>
            <a:pPr marL="0" indent="0">
              <a:buNone/>
            </a:pPr>
            <a:r>
              <a:rPr lang="zh-TW" altLang="en-US" sz="2800" dirty="0" smtClean="0">
                <a:solidFill>
                  <a:srgbClr val="FF00FF"/>
                </a:solidFill>
                <a:latin typeface="華康隸書體W5" pitchFamily="49" charset="-120"/>
                <a:ea typeface="華康隸書體W5" pitchFamily="49" charset="-120"/>
              </a:rPr>
              <a:t> </a:t>
            </a:r>
            <a:r>
              <a:rPr lang="en-US" altLang="zh-TW" sz="2800" b="1" dirty="0" smtClean="0">
                <a:solidFill>
                  <a:srgbClr val="FF00FF"/>
                </a:solidFill>
                <a:latin typeface="華康隸書體W5" pitchFamily="49" charset="-120"/>
                <a:ea typeface="華康隸書體W5" pitchFamily="49" charset="-120"/>
              </a:rPr>
              <a:t>3</a:t>
            </a:r>
            <a:r>
              <a:rPr lang="zh-TW" altLang="en-US" sz="2800" b="1" dirty="0" smtClean="0">
                <a:solidFill>
                  <a:srgbClr val="FF00FF"/>
                </a:solidFill>
                <a:latin typeface="華康隸書體W5" pitchFamily="49" charset="-120"/>
                <a:ea typeface="華康隸書體W5" pitchFamily="49" charset="-120"/>
              </a:rPr>
              <a:t>、獎牌排行榜    </a:t>
            </a:r>
            <a:endParaRPr lang="en-US" altLang="zh-TW" sz="2800" b="1" dirty="0" smtClean="0">
              <a:solidFill>
                <a:srgbClr val="FF00FF"/>
              </a:solidFill>
              <a:latin typeface="華康隸書體W5" pitchFamily="49" charset="-120"/>
              <a:ea typeface="華康隸書體W5" pitchFamily="49" charset="-120"/>
            </a:endParaRPr>
          </a:p>
          <a:p>
            <a:pPr marL="0" indent="0">
              <a:buNone/>
            </a:pPr>
            <a:r>
              <a:rPr lang="en-US" altLang="zh-TW" sz="2000" b="1" dirty="0" smtClean="0">
                <a:latin typeface="標楷體" pitchFamily="65" charset="-120"/>
                <a:ea typeface="標楷體" pitchFamily="65" charset="-120"/>
              </a:rPr>
              <a:t>2012</a:t>
            </a:r>
            <a:r>
              <a:rPr lang="zh-TW" altLang="en-US" sz="2000" b="1" dirty="0" smtClean="0">
                <a:latin typeface="標楷體" pitchFamily="65" charset="-120"/>
                <a:ea typeface="標楷體" pitchFamily="65" charset="-120"/>
              </a:rPr>
              <a:t>倫敦奧運會前</a:t>
            </a:r>
            <a:r>
              <a:rPr lang="en-US" altLang="zh-TW" sz="2000" b="1" dirty="0" smtClean="0">
                <a:latin typeface="標楷體" pitchFamily="65" charset="-120"/>
                <a:ea typeface="標楷體" pitchFamily="65" charset="-120"/>
              </a:rPr>
              <a:t>10</a:t>
            </a:r>
            <a:r>
              <a:rPr lang="zh-TW" altLang="en-US" sz="2000" b="1" dirty="0" smtClean="0">
                <a:latin typeface="標楷體" pitchFamily="65" charset="-120"/>
                <a:ea typeface="標楷體" pitchFamily="65" charset="-120"/>
              </a:rPr>
              <a:t>名如下：</a:t>
            </a:r>
            <a:endParaRPr lang="zh-TW" altLang="en-US" sz="2000" b="1" dirty="0">
              <a:latin typeface="標楷體" pitchFamily="65" charset="-120"/>
              <a:ea typeface="標楷體" pitchFamily="65" charset="-120"/>
            </a:endParaRPr>
          </a:p>
        </p:txBody>
      </p:sp>
      <p:graphicFrame>
        <p:nvGraphicFramePr>
          <p:cNvPr id="7" name="表格 6"/>
          <p:cNvGraphicFramePr>
            <a:graphicFrameLocks noGrp="1"/>
          </p:cNvGraphicFramePr>
          <p:nvPr/>
        </p:nvGraphicFramePr>
        <p:xfrm>
          <a:off x="285720" y="1285859"/>
          <a:ext cx="8568954" cy="5214978"/>
        </p:xfrm>
        <a:graphic>
          <a:graphicData uri="http://schemas.openxmlformats.org/drawingml/2006/table">
            <a:tbl>
              <a:tblPr firstRow="1" bandRow="1">
                <a:tableStyleId>{2D5ABB26-0587-4C30-8999-92F81FD0307C}</a:tableStyleId>
              </a:tblPr>
              <a:tblGrid>
                <a:gridCol w="936106"/>
                <a:gridCol w="3312368"/>
                <a:gridCol w="1080120"/>
                <a:gridCol w="1008112"/>
                <a:gridCol w="1008112"/>
                <a:gridCol w="1224136"/>
              </a:tblGrid>
              <a:tr h="374505">
                <a:tc>
                  <a:txBody>
                    <a:bodyPr/>
                    <a:lstStyle/>
                    <a:p>
                      <a:pPr algn="ctr"/>
                      <a:r>
                        <a:rPr lang="zh-TW" altLang="en-US" sz="1800" b="1" dirty="0" smtClean="0">
                          <a:latin typeface="標楷體" pitchFamily="65" charset="-120"/>
                          <a:ea typeface="標楷體" pitchFamily="65" charset="-120"/>
                        </a:rPr>
                        <a:t>排名</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國家地區</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金牌</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銀牌</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銅牌</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總數</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1</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美國</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46</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29</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29</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104</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2</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中華人民共和國</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38</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27</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23</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88</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3</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英國</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29</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17</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19</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65</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4</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俄羅斯</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24</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26</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32</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82</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5</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韓國</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13</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8</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7</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28</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6</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德國</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11</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19</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14</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44</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7</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法國</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11</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11</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12</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34</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8</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義大利</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8</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9</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11</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28</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9</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匈牙利</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8</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4</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5</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17</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10</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澳大利亞</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7</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16</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12</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35</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43">
                <a:tc>
                  <a:txBody>
                    <a:bodyPr/>
                    <a:lstStyle/>
                    <a:p>
                      <a:pPr algn="ctr"/>
                      <a:r>
                        <a:rPr lang="en-US" altLang="zh-TW" sz="1800" b="1" dirty="0" smtClean="0">
                          <a:latin typeface="標楷體" pitchFamily="65" charset="-120"/>
                          <a:ea typeface="標楷體" pitchFamily="65" charset="-120"/>
                        </a:rPr>
                        <a:t>63</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latin typeface="標楷體" pitchFamily="65" charset="-120"/>
                          <a:ea typeface="標楷體" pitchFamily="65" charset="-120"/>
                        </a:rPr>
                        <a:t>臺灣</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0</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1</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smtClean="0">
                          <a:latin typeface="標楷體" pitchFamily="65" charset="-120"/>
                          <a:ea typeface="標楷體" pitchFamily="65" charset="-120"/>
                        </a:rPr>
                        <a:t>2</a:t>
                      </a:r>
                      <a:endParaRPr lang="zh-TW" altLang="en-US" sz="1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圖片 4" descr="M44-0.jpg"/>
          <p:cNvPicPr>
            <a:picLocks noChangeAspect="1"/>
          </p:cNvPicPr>
          <p:nvPr/>
        </p:nvPicPr>
        <p:blipFill>
          <a:blip r:embed="rId3" cstate="print"/>
          <a:stretch>
            <a:fillRect/>
          </a:stretch>
        </p:blipFill>
        <p:spPr>
          <a:xfrm>
            <a:off x="4067944" y="188640"/>
            <a:ext cx="1512168" cy="1008112"/>
          </a:xfrm>
          <a:prstGeom prst="rect">
            <a:avLst/>
          </a:prstGeom>
        </p:spPr>
      </p:pic>
    </p:spTree>
    <p:extLst>
      <p:ext uri="{BB962C8B-B14F-4D97-AF65-F5344CB8AC3E}">
        <p14:creationId xmlns:p14="http://schemas.microsoft.com/office/powerpoint/2010/main" val="15410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80">
                                          <p:stCondLst>
                                            <p:cond delay="0"/>
                                          </p:stCondLst>
                                        </p:cTn>
                                        <p:tgtEl>
                                          <p:spTgt spid="3">
                                            <p:txEl>
                                              <p:pRg st="1" end="1"/>
                                            </p:txEl>
                                          </p:spTgt>
                                        </p:tgtEl>
                                      </p:cBhvr>
                                    </p:animEffect>
                                    <p:anim calcmode="lin" valueType="num">
                                      <p:cBhvr>
                                        <p:cTn id="2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1" end="1"/>
                                            </p:txEl>
                                          </p:spTgt>
                                        </p:tgtEl>
                                      </p:cBhvr>
                                      <p:to x="100000" y="60000"/>
                                    </p:animScale>
                                    <p:animScale>
                                      <p:cBhvr>
                                        <p:cTn id="26" dur="166" decel="50000">
                                          <p:stCondLst>
                                            <p:cond delay="676"/>
                                          </p:stCondLst>
                                        </p:cTn>
                                        <p:tgtEl>
                                          <p:spTgt spid="3">
                                            <p:txEl>
                                              <p:pRg st="1" end="1"/>
                                            </p:txEl>
                                          </p:spTgt>
                                        </p:tgtEl>
                                      </p:cBhvr>
                                      <p:to x="100000" y="100000"/>
                                    </p:animScale>
                                    <p:animScale>
                                      <p:cBhvr>
                                        <p:cTn id="27" dur="26">
                                          <p:stCondLst>
                                            <p:cond delay="1312"/>
                                          </p:stCondLst>
                                        </p:cTn>
                                        <p:tgtEl>
                                          <p:spTgt spid="3">
                                            <p:txEl>
                                              <p:pRg st="1" end="1"/>
                                            </p:txEl>
                                          </p:spTgt>
                                        </p:tgtEl>
                                      </p:cBhvr>
                                      <p:to x="100000" y="80000"/>
                                    </p:animScale>
                                    <p:animScale>
                                      <p:cBhvr>
                                        <p:cTn id="28" dur="166" decel="50000">
                                          <p:stCondLst>
                                            <p:cond delay="1338"/>
                                          </p:stCondLst>
                                        </p:cTn>
                                        <p:tgtEl>
                                          <p:spTgt spid="3">
                                            <p:txEl>
                                              <p:pRg st="1" end="1"/>
                                            </p:txEl>
                                          </p:spTgt>
                                        </p:tgtEl>
                                      </p:cBhvr>
                                      <p:to x="100000" y="100000"/>
                                    </p:animScale>
                                    <p:animScale>
                                      <p:cBhvr>
                                        <p:cTn id="29" dur="26">
                                          <p:stCondLst>
                                            <p:cond delay="1642"/>
                                          </p:stCondLst>
                                        </p:cTn>
                                        <p:tgtEl>
                                          <p:spTgt spid="3">
                                            <p:txEl>
                                              <p:pRg st="1" end="1"/>
                                            </p:txEl>
                                          </p:spTgt>
                                        </p:tgtEl>
                                      </p:cBhvr>
                                      <p:to x="100000" y="90000"/>
                                    </p:animScale>
                                    <p:animScale>
                                      <p:cBhvr>
                                        <p:cTn id="30" dur="166" decel="50000">
                                          <p:stCondLst>
                                            <p:cond delay="1668"/>
                                          </p:stCondLst>
                                        </p:cTn>
                                        <p:tgtEl>
                                          <p:spTgt spid="3">
                                            <p:txEl>
                                              <p:pRg st="1" end="1"/>
                                            </p:txEl>
                                          </p:spTgt>
                                        </p:tgtEl>
                                      </p:cBhvr>
                                      <p:to x="100000" y="100000"/>
                                    </p:animScale>
                                    <p:animScale>
                                      <p:cBhvr>
                                        <p:cTn id="31" dur="26">
                                          <p:stCondLst>
                                            <p:cond delay="1808"/>
                                          </p:stCondLst>
                                        </p:cTn>
                                        <p:tgtEl>
                                          <p:spTgt spid="3">
                                            <p:txEl>
                                              <p:pRg st="1" end="1"/>
                                            </p:txEl>
                                          </p:spTgt>
                                        </p:tgtEl>
                                      </p:cBhvr>
                                      <p:to x="100000" y="95000"/>
                                    </p:animScale>
                                    <p:animScale>
                                      <p:cBhvr>
                                        <p:cTn id="32" dur="166" decel="50000">
                                          <p:stCondLst>
                                            <p:cond delay="1834"/>
                                          </p:stCondLst>
                                        </p:cTn>
                                        <p:tgtEl>
                                          <p:spTgt spid="3">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ppt_w*2.5"/>
                                          </p:val>
                                        </p:tav>
                                        <p:tav tm="100000">
                                          <p:val>
                                            <p:strVal val="#ppt_w"/>
                                          </p:val>
                                        </p:tav>
                                      </p:tavLst>
                                    </p:anim>
                                    <p:anim calcmode="lin" valueType="num">
                                      <p:cBhvr>
                                        <p:cTn id="38" dur="500" fill="hold"/>
                                        <p:tgtEl>
                                          <p:spTgt spid="7"/>
                                        </p:tgtEl>
                                        <p:attrNameLst>
                                          <p:attrName>ppt_h</p:attrName>
                                        </p:attrNameLst>
                                      </p:cBhvr>
                                      <p:tavLst>
                                        <p:tav tm="0">
                                          <p:val>
                                            <p:strVal val="#ppt_h*0.01"/>
                                          </p:val>
                                        </p:tav>
                                        <p:tav tm="100000">
                                          <p:val>
                                            <p:strVal val="#ppt_h"/>
                                          </p:val>
                                        </p:tav>
                                      </p:tavLst>
                                    </p:anim>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h+1"/>
                                          </p:val>
                                        </p:tav>
                                        <p:tav tm="100000">
                                          <p:val>
                                            <p:strVal val="#ppt_y"/>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27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a:bodyPr>
          <a:lstStyle/>
          <a:p>
            <a:pPr>
              <a:buNone/>
            </a:pPr>
            <a:r>
              <a:rPr lang="zh-TW" altLang="en-US" sz="4000" b="1" dirty="0" smtClean="0">
                <a:latin typeface="標楷體" pitchFamily="65" charset="-120"/>
                <a:ea typeface="標楷體" pitchFamily="65" charset="-120"/>
              </a:rPr>
              <a:t>     </a:t>
            </a:r>
            <a:r>
              <a:rPr lang="zh-TW" altLang="en-US" sz="3600" b="1" dirty="0" smtClean="0">
                <a:latin typeface="標楷體" pitchFamily="65" charset="-120"/>
                <a:ea typeface="標楷體" pitchFamily="65" charset="-120"/>
              </a:rPr>
              <a:t>本屆奧運會共有</a:t>
            </a:r>
            <a:r>
              <a:rPr lang="en-US" altLang="zh-TW" sz="3600" b="1" dirty="0" smtClean="0">
                <a:latin typeface="標楷體" pitchFamily="65" charset="-120"/>
                <a:ea typeface="標楷體" pitchFamily="65" charset="-120"/>
              </a:rPr>
              <a:t>79</a:t>
            </a:r>
            <a:r>
              <a:rPr lang="zh-TW" altLang="en-US" sz="3600" b="1" dirty="0" smtClean="0">
                <a:latin typeface="標楷體" pitchFamily="65" charset="-120"/>
                <a:ea typeface="標楷體" pitchFamily="65" charset="-120"/>
              </a:rPr>
              <a:t>個國家或地區贏得獎牌。美國得到</a:t>
            </a:r>
            <a:r>
              <a:rPr lang="en-US" altLang="zh-TW" sz="3600" b="1" dirty="0" smtClean="0">
                <a:latin typeface="標楷體" pitchFamily="65" charset="-120"/>
                <a:ea typeface="標楷體" pitchFamily="65" charset="-120"/>
              </a:rPr>
              <a:t>46</a:t>
            </a:r>
            <a:r>
              <a:rPr lang="zh-TW" altLang="en-US" sz="3600" b="1" dirty="0" smtClean="0">
                <a:latin typeface="標楷體" pitchFamily="65" charset="-120"/>
                <a:ea typeface="標楷體" pitchFamily="65" charset="-120"/>
              </a:rPr>
              <a:t>金、</a:t>
            </a:r>
            <a:r>
              <a:rPr lang="en-US" altLang="zh-TW" sz="3600" b="1" dirty="0" smtClean="0">
                <a:latin typeface="標楷體" pitchFamily="65" charset="-120"/>
                <a:ea typeface="標楷體" pitchFamily="65" charset="-120"/>
              </a:rPr>
              <a:t>29</a:t>
            </a:r>
            <a:r>
              <a:rPr lang="zh-TW" altLang="en-US" sz="3600" b="1" dirty="0" smtClean="0">
                <a:latin typeface="標楷體" pitchFamily="65" charset="-120"/>
                <a:ea typeface="標楷體" pitchFamily="65" charset="-120"/>
              </a:rPr>
              <a:t>銀、</a:t>
            </a:r>
            <a:r>
              <a:rPr lang="en-US" altLang="zh-TW" sz="3600" b="1" dirty="0" smtClean="0">
                <a:latin typeface="標楷體" pitchFamily="65" charset="-120"/>
                <a:ea typeface="標楷體" pitchFamily="65" charset="-120"/>
              </a:rPr>
              <a:t>29</a:t>
            </a:r>
            <a:r>
              <a:rPr lang="zh-TW" altLang="en-US" sz="3600" b="1" dirty="0" smtClean="0">
                <a:latin typeface="標楷體" pitchFamily="65" charset="-120"/>
                <a:ea typeface="標楷體" pitchFamily="65" charset="-120"/>
              </a:rPr>
              <a:t>銅，在獎牌總數榜及名次上都居冠。</a:t>
            </a:r>
            <a:endParaRPr lang="en-US" altLang="zh-TW" sz="3600" b="1" dirty="0" smtClean="0">
              <a:latin typeface="標楷體" pitchFamily="65" charset="-120"/>
              <a:ea typeface="標楷體" pitchFamily="65" charset="-120"/>
            </a:endParaRPr>
          </a:p>
          <a:p>
            <a:pPr>
              <a:buNone/>
            </a:pPr>
            <a:r>
              <a:rPr lang="zh-TW" altLang="en-US" sz="3600" b="1" dirty="0" smtClean="0">
                <a:latin typeface="標楷體" pitchFamily="65" charset="-120"/>
                <a:ea typeface="標楷體" pitchFamily="65" charset="-120"/>
              </a:rPr>
              <a:t>     臺灣則是</a:t>
            </a:r>
            <a:r>
              <a:rPr lang="en-US" altLang="zh-TW" sz="3600" b="1" dirty="0" smtClean="0">
                <a:latin typeface="標楷體" pitchFamily="65" charset="-120"/>
                <a:ea typeface="標楷體" pitchFamily="65" charset="-120"/>
              </a:rPr>
              <a:t>1</a:t>
            </a:r>
            <a:r>
              <a:rPr lang="zh-TW" altLang="en-US" sz="3600" b="1" dirty="0" smtClean="0">
                <a:latin typeface="標楷體" pitchFamily="65" charset="-120"/>
                <a:ea typeface="標楷體" pitchFamily="65" charset="-120"/>
              </a:rPr>
              <a:t>銀、</a:t>
            </a:r>
            <a:r>
              <a:rPr lang="en-US" altLang="zh-TW" sz="3600" b="1" dirty="0" smtClean="0">
                <a:latin typeface="標楷體" pitchFamily="65" charset="-120"/>
                <a:ea typeface="標楷體" pitchFamily="65" charset="-120"/>
              </a:rPr>
              <a:t>1</a:t>
            </a:r>
            <a:r>
              <a:rPr lang="zh-TW" altLang="en-US" sz="3600" b="1" dirty="0" smtClean="0">
                <a:latin typeface="標楷體" pitchFamily="65" charset="-120"/>
                <a:ea typeface="標楷體" pitchFamily="65" charset="-120"/>
              </a:rPr>
              <a:t>銅，名次第</a:t>
            </a:r>
            <a:r>
              <a:rPr lang="en-US" altLang="zh-TW" sz="3600" b="1" dirty="0" smtClean="0">
                <a:latin typeface="標楷體" pitchFamily="65" charset="-120"/>
                <a:ea typeface="標楷體" pitchFamily="65" charset="-120"/>
              </a:rPr>
              <a:t>63</a:t>
            </a:r>
            <a:r>
              <a:rPr lang="zh-TW" altLang="en-US" sz="3600" b="1" dirty="0" smtClean="0">
                <a:latin typeface="標楷體" pitchFamily="65" charset="-120"/>
                <a:ea typeface="標楷體" pitchFamily="65" charset="-120"/>
              </a:rPr>
              <a:t>，雖然比北京奧運進步</a:t>
            </a:r>
            <a:r>
              <a:rPr lang="en-US" altLang="zh-TW" sz="3600" b="1" dirty="0" smtClean="0">
                <a:latin typeface="標楷體" pitchFamily="65" charset="-120"/>
                <a:ea typeface="標楷體" pitchFamily="65" charset="-120"/>
              </a:rPr>
              <a:t>17</a:t>
            </a:r>
            <a:r>
              <a:rPr lang="zh-TW" altLang="en-US" sz="3600" b="1" dirty="0" smtClean="0">
                <a:latin typeface="標楷體" pitchFamily="65" charset="-120"/>
                <a:ea typeface="標楷體" pitchFamily="65" charset="-120"/>
              </a:rPr>
              <a:t>名，但獎牌數卻少了兩枚。</a:t>
            </a:r>
            <a:endParaRPr lang="zh-TW" altLang="en-US" sz="3600" b="1" dirty="0">
              <a:latin typeface="標楷體" pitchFamily="65" charset="-120"/>
              <a:ea typeface="標楷體" pitchFamily="65" charset="-120"/>
            </a:endParaRPr>
          </a:p>
        </p:txBody>
      </p:sp>
      <p:pic>
        <p:nvPicPr>
          <p:cNvPr id="4" name="圖片 3" descr="021.jpg"/>
          <p:cNvPicPr>
            <a:picLocks noChangeAspect="1"/>
          </p:cNvPicPr>
          <p:nvPr/>
        </p:nvPicPr>
        <p:blipFill>
          <a:blip r:embed="rId3" cstate="print"/>
          <a:stretch>
            <a:fillRect/>
          </a:stretch>
        </p:blipFill>
        <p:spPr>
          <a:xfrm>
            <a:off x="5076056" y="3717032"/>
            <a:ext cx="2479776" cy="2952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buNone/>
            </a:pPr>
            <a:r>
              <a:rPr lang="zh-TW" altLang="en-US" sz="3200"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倫敦奧運在開幕前後出現了許多爭議，包括贊助商問題、抗議奧運過於商業化等，並引發了一系列政治問題。</a:t>
            </a:r>
            <a:endParaRPr lang="en-US" altLang="zh-TW" sz="3200" b="1" dirty="0" smtClean="0">
              <a:latin typeface="標楷體" pitchFamily="65" charset="-120"/>
              <a:ea typeface="標楷體" pitchFamily="65" charset="-120"/>
            </a:endParaRPr>
          </a:p>
          <a:p>
            <a:pPr>
              <a:buNone/>
            </a:pPr>
            <a:r>
              <a:rPr lang="zh-TW" altLang="en-US" sz="3200" b="1" dirty="0" smtClean="0">
                <a:latin typeface="標楷體" pitchFamily="65" charset="-120"/>
                <a:ea typeface="標楷體" pitchFamily="65" charset="-120"/>
              </a:rPr>
              <a:t>     倫敦奧運出現的問題，已因發許多抱怨，以致批評者稱</a:t>
            </a:r>
            <a:r>
              <a:rPr lang="en-US" altLang="zh-TW" sz="3200" b="1" dirty="0" smtClean="0">
                <a:latin typeface="標楷體" pitchFamily="65" charset="-120"/>
                <a:ea typeface="標楷體" pitchFamily="65" charset="-120"/>
              </a:rPr>
              <a:t>2012</a:t>
            </a:r>
            <a:r>
              <a:rPr lang="zh-TW" altLang="en-US" sz="3200" b="1" dirty="0" smtClean="0">
                <a:latin typeface="標楷體" pitchFamily="65" charset="-120"/>
                <a:ea typeface="標楷體" pitchFamily="65" charset="-120"/>
              </a:rPr>
              <a:t>年的倫敦奧運是「史上最差的奧運會」。</a:t>
            </a:r>
            <a:endParaRPr lang="en-US" altLang="zh-TW" sz="3200" b="1" dirty="0" smtClean="0">
              <a:latin typeface="標楷體" pitchFamily="65" charset="-120"/>
              <a:ea typeface="標楷體" pitchFamily="65" charset="-120"/>
            </a:endParaRPr>
          </a:p>
          <a:p>
            <a:pPr>
              <a:buNone/>
            </a:pPr>
            <a:endParaRPr lang="zh-TW" altLang="en-US" sz="3200" b="1" dirty="0">
              <a:latin typeface="標楷體" pitchFamily="65" charset="-120"/>
              <a:ea typeface="標楷體" pitchFamily="65" charset="-120"/>
            </a:endParaRPr>
          </a:p>
        </p:txBody>
      </p:sp>
      <p:sp>
        <p:nvSpPr>
          <p:cNvPr id="2" name="標題 1"/>
          <p:cNvSpPr>
            <a:spLocks noGrp="1"/>
          </p:cNvSpPr>
          <p:nvPr>
            <p:ph type="title"/>
          </p:nvPr>
        </p:nvSpPr>
        <p:spPr/>
        <p:txBody>
          <a:bodyPr/>
          <a:lstStyle/>
          <a:p>
            <a:pPr algn="l"/>
            <a:r>
              <a:rPr lang="en-US" altLang="zh-TW" b="1" dirty="0" smtClean="0">
                <a:solidFill>
                  <a:schemeClr val="accent6">
                    <a:lumMod val="75000"/>
                  </a:schemeClr>
                </a:solidFill>
                <a:latin typeface="華康少女文字W5" pitchFamily="81" charset="-120"/>
                <a:ea typeface="華康少女文字W5" pitchFamily="81" charset="-120"/>
              </a:rPr>
              <a:t>(</a:t>
            </a:r>
            <a:r>
              <a:rPr lang="zh-TW" altLang="en-US" b="1" dirty="0" smtClean="0">
                <a:solidFill>
                  <a:schemeClr val="accent6">
                    <a:lumMod val="75000"/>
                  </a:schemeClr>
                </a:solidFill>
                <a:latin typeface="華康少女文字W5" pitchFamily="81" charset="-120"/>
                <a:ea typeface="華康少女文字W5" pitchFamily="81" charset="-120"/>
              </a:rPr>
              <a:t>七</a:t>
            </a:r>
            <a:r>
              <a:rPr lang="en-US" altLang="zh-TW" b="1" dirty="0" smtClean="0">
                <a:solidFill>
                  <a:schemeClr val="accent6">
                    <a:lumMod val="75000"/>
                  </a:schemeClr>
                </a:solidFill>
                <a:latin typeface="華康少女文字W5" pitchFamily="81" charset="-120"/>
                <a:ea typeface="華康少女文字W5" pitchFamily="81" charset="-120"/>
              </a:rPr>
              <a:t>)</a:t>
            </a:r>
            <a:r>
              <a:rPr lang="zh-TW" altLang="en-US" b="1" dirty="0" smtClean="0">
                <a:solidFill>
                  <a:schemeClr val="accent6">
                    <a:lumMod val="75000"/>
                  </a:schemeClr>
                </a:solidFill>
                <a:latin typeface="華康少女文字W5" pitchFamily="81" charset="-120"/>
                <a:ea typeface="華康少女文字W5" pitchFamily="81" charset="-120"/>
              </a:rPr>
              <a:t>爭議和批評</a:t>
            </a:r>
            <a:endParaRPr lang="zh-TW" altLang="en-US" b="1" dirty="0">
              <a:solidFill>
                <a:schemeClr val="accent6">
                  <a:lumMod val="75000"/>
                </a:schemeClr>
              </a:solidFill>
              <a:latin typeface="華康少女文字W5" pitchFamily="81" charset="-120"/>
              <a:ea typeface="華康少女文字W5" pitchFamily="81" charset="-120"/>
            </a:endParaRPr>
          </a:p>
        </p:txBody>
      </p:sp>
      <p:pic>
        <p:nvPicPr>
          <p:cNvPr id="4" name="圖片 3" descr="6.jpg"/>
          <p:cNvPicPr>
            <a:picLocks noChangeAspect="1"/>
          </p:cNvPicPr>
          <p:nvPr/>
        </p:nvPicPr>
        <p:blipFill>
          <a:blip r:embed="rId3" cstate="print"/>
          <a:stretch>
            <a:fillRect/>
          </a:stretch>
        </p:blipFill>
        <p:spPr>
          <a:xfrm>
            <a:off x="5580112" y="4186918"/>
            <a:ext cx="1547389" cy="2482442"/>
          </a:xfrm>
          <a:prstGeom prst="rect">
            <a:avLst/>
          </a:prstGeom>
        </p:spPr>
      </p:pic>
    </p:spTree>
    <p:extLst>
      <p:ext uri="{BB962C8B-B14F-4D97-AF65-F5344CB8AC3E}">
        <p14:creationId xmlns:p14="http://schemas.microsoft.com/office/powerpoint/2010/main" val="4198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ssolv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484784"/>
            <a:ext cx="8496944" cy="4525963"/>
          </a:xfrm>
        </p:spPr>
        <p:txBody>
          <a:bodyPr>
            <a:normAutofit/>
          </a:bodyPr>
          <a:lstStyle/>
          <a:p>
            <a:pPr>
              <a:buNone/>
            </a:pPr>
            <a:r>
              <a:rPr lang="zh-TW" altLang="en-US" b="1" dirty="0" smtClean="0">
                <a:latin typeface="標楷體" pitchFamily="65" charset="-120"/>
                <a:ea typeface="標楷體" pitchFamily="65" charset="-120"/>
              </a:rPr>
              <a:t>    為了保障倫敦奧運會的安全，英國政府宣布從</a:t>
            </a:r>
            <a:r>
              <a:rPr lang="en-US" altLang="zh-TW" b="1" dirty="0" smtClean="0">
                <a:latin typeface="標楷體" pitchFamily="65" charset="-120"/>
                <a:ea typeface="標楷體" pitchFamily="65" charset="-120"/>
              </a:rPr>
              <a:t>7</a:t>
            </a:r>
          </a:p>
          <a:p>
            <a:pPr>
              <a:buNone/>
            </a:pPr>
            <a:r>
              <a:rPr lang="zh-TW" altLang="en-US" b="1" dirty="0" smtClean="0">
                <a:latin typeface="標楷體" pitchFamily="65" charset="-120"/>
                <a:ea typeface="標楷體" pitchFamily="65" charset="-120"/>
              </a:rPr>
              <a:t>月中開始，在東倫敦周邊地區的</a:t>
            </a:r>
            <a:r>
              <a:rPr lang="en-US" altLang="zh-TW" b="1" dirty="0" smtClean="0">
                <a:latin typeface="標楷體" pitchFamily="65" charset="-120"/>
                <a:ea typeface="標楷體" pitchFamily="65" charset="-120"/>
              </a:rPr>
              <a:t>6</a:t>
            </a:r>
            <a:r>
              <a:rPr lang="zh-TW" altLang="en-US" b="1" dirty="0" smtClean="0">
                <a:latin typeface="標楷體" pitchFamily="65" charset="-120"/>
                <a:ea typeface="標楷體" pitchFamily="65" charset="-120"/>
              </a:rPr>
              <a:t>個地點，部屬包</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含短程地對飛彈在內的防空系統。</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    這</a:t>
            </a:r>
            <a:r>
              <a:rPr lang="en-US" altLang="zh-TW" b="1" dirty="0" smtClean="0">
                <a:latin typeface="標楷體" pitchFamily="65" charset="-120"/>
                <a:ea typeface="標楷體" pitchFamily="65" charset="-120"/>
              </a:rPr>
              <a:t>6</a:t>
            </a:r>
            <a:r>
              <a:rPr lang="zh-TW" altLang="en-US" b="1" dirty="0" smtClean="0">
                <a:latin typeface="標楷體" pitchFamily="65" charset="-120"/>
                <a:ea typeface="標楷體" pitchFamily="65" charset="-120"/>
              </a:rPr>
              <a:t>個地點中，有</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個是東倫敦周邊地區的草地、</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山坡以及</a:t>
            </a:r>
            <a:r>
              <a:rPr lang="zh-TW" altLang="en-US" b="1" dirty="0">
                <a:latin typeface="標楷體" pitchFamily="65" charset="-120"/>
                <a:ea typeface="標楷體" pitchFamily="65" charset="-120"/>
              </a:rPr>
              <a:t>河谷</a:t>
            </a:r>
            <a:r>
              <a:rPr lang="zh-TW" altLang="en-US" b="1" dirty="0" smtClean="0">
                <a:latin typeface="標楷體" pitchFamily="65" charset="-120"/>
                <a:ea typeface="標楷體" pitchFamily="65" charset="-120"/>
              </a:rPr>
              <a:t>地帶，其餘兩個是一般居民住宅的樓頂。</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不過，兩個居民住宅的居民強烈反對政府的計畫。</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             </a:t>
            </a:r>
            <a:endParaRPr lang="en-US" altLang="zh-TW" b="1"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2" name="標題 1"/>
          <p:cNvSpPr>
            <a:spLocks noGrp="1"/>
          </p:cNvSpPr>
          <p:nvPr>
            <p:ph type="title"/>
          </p:nvPr>
        </p:nvSpPr>
        <p:spPr>
          <a:xfrm>
            <a:off x="457200" y="260648"/>
            <a:ext cx="8229600" cy="1156990"/>
          </a:xfrm>
        </p:spPr>
        <p:txBody>
          <a:bodyPr>
            <a:normAutofit fontScale="90000"/>
          </a:bodyPr>
          <a:lstStyle/>
          <a:p>
            <a:r>
              <a:rPr lang="en-US" altLang="zh-TW" smtClean="0">
                <a:solidFill>
                  <a:srgbClr val="FF00FF"/>
                </a:solidFill>
                <a:latin typeface="華康隸書體W5" pitchFamily="49" charset="-120"/>
                <a:ea typeface="華康隸書體W5" pitchFamily="49" charset="-120"/>
              </a:rPr>
              <a:t>1.</a:t>
            </a:r>
            <a:r>
              <a:rPr lang="zh-TW" altLang="en-US">
                <a:solidFill>
                  <a:srgbClr val="FF00FF"/>
                </a:solidFill>
                <a:latin typeface="華康隸書體W5" pitchFamily="49" charset="-120"/>
                <a:ea typeface="華康隸書體W5" pitchFamily="49" charset="-120"/>
              </a:rPr>
              <a:t>開幕</a:t>
            </a:r>
            <a:r>
              <a:rPr lang="zh-TW" altLang="en-US" smtClean="0">
                <a:solidFill>
                  <a:srgbClr val="FF00FF"/>
                </a:solidFill>
                <a:latin typeface="華康隸書體W5" pitchFamily="49" charset="-120"/>
                <a:ea typeface="華康隸書體W5" pitchFamily="49" charset="-120"/>
              </a:rPr>
              <a:t>之前</a:t>
            </a:r>
            <a:r>
              <a:rPr lang="en-US" altLang="zh-TW" b="1" dirty="0" smtClean="0">
                <a:solidFill>
                  <a:schemeClr val="accent6">
                    <a:lumMod val="75000"/>
                  </a:schemeClr>
                </a:solidFill>
                <a:latin typeface="華康少女文字W5" pitchFamily="81" charset="-120"/>
                <a:ea typeface="華康少女文字W5" pitchFamily="81" charset="-120"/>
              </a:rPr>
              <a:t/>
            </a:r>
            <a:br>
              <a:rPr lang="en-US" altLang="zh-TW" b="1" dirty="0" smtClean="0">
                <a:solidFill>
                  <a:schemeClr val="accent6">
                    <a:lumMod val="75000"/>
                  </a:schemeClr>
                </a:solidFill>
                <a:latin typeface="華康少女文字W5" pitchFamily="81" charset="-120"/>
                <a:ea typeface="華康少女文字W5" pitchFamily="81" charset="-120"/>
              </a:rPr>
            </a:br>
            <a:r>
              <a:rPr lang="zh-TW" altLang="en-US" b="1" dirty="0" smtClean="0">
                <a:solidFill>
                  <a:schemeClr val="accent6">
                    <a:lumMod val="75000"/>
                  </a:schemeClr>
                </a:solidFill>
                <a:latin typeface="華康少女文字W5" pitchFamily="81" charset="-120"/>
                <a:ea typeface="華康少女文字W5" pitchFamily="81" charset="-120"/>
              </a:rPr>
              <a:t>  </a:t>
            </a:r>
            <a:r>
              <a:rPr lang="en-US" altLang="zh-TW" sz="3600" b="1" dirty="0" smtClean="0">
                <a:solidFill>
                  <a:srgbClr val="006600"/>
                </a:solidFill>
                <a:latin typeface="華康少女文字W5" pitchFamily="81" charset="-120"/>
                <a:ea typeface="華康少女文字W5" pitchFamily="81" charset="-120"/>
              </a:rPr>
              <a:t>(1)</a:t>
            </a:r>
            <a:r>
              <a:rPr lang="zh-TW" altLang="en-US" sz="3600" b="1" dirty="0" smtClean="0">
                <a:solidFill>
                  <a:srgbClr val="006600"/>
                </a:solidFill>
                <a:latin typeface="華康少女文字W5" pitchFamily="81" charset="-120"/>
                <a:ea typeface="華康少女文字W5" pitchFamily="81" charset="-120"/>
              </a:rPr>
              <a:t>於民居中安裝導</a:t>
            </a:r>
            <a:r>
              <a:rPr lang="zh-TW" altLang="en-US" sz="3600" b="1" dirty="0">
                <a:solidFill>
                  <a:srgbClr val="006600"/>
                </a:solidFill>
                <a:latin typeface="華康少女文字W5" pitchFamily="81" charset="-120"/>
                <a:ea typeface="華康少女文字W5" pitchFamily="81" charset="-120"/>
              </a:rPr>
              <a:t>彈</a:t>
            </a:r>
            <a:r>
              <a:rPr lang="zh-TW" altLang="en-US" sz="3600" b="1" dirty="0" smtClean="0">
                <a:solidFill>
                  <a:srgbClr val="006600"/>
                </a:solidFill>
                <a:latin typeface="華康少女文字W5" pitchFamily="81" charset="-120"/>
                <a:ea typeface="華康少女文字W5" pitchFamily="81" charset="-120"/>
              </a:rPr>
              <a:t>的爭議</a:t>
            </a:r>
            <a:endParaRPr lang="zh-TW" altLang="en-US" sz="3600" b="1" dirty="0">
              <a:solidFill>
                <a:srgbClr val="006600"/>
              </a:solidFill>
              <a:latin typeface="華康少女文字W5" pitchFamily="81" charset="-120"/>
              <a:ea typeface="華康少女文字W5" pitchFamily="81" charset="-120"/>
            </a:endParaRPr>
          </a:p>
        </p:txBody>
      </p:sp>
      <p:pic>
        <p:nvPicPr>
          <p:cNvPr id="4" name="圖片 3" descr="thCAEVGT69.jpg"/>
          <p:cNvPicPr>
            <a:picLocks noChangeAspect="1"/>
          </p:cNvPicPr>
          <p:nvPr/>
        </p:nvPicPr>
        <p:blipFill>
          <a:blip r:embed="rId3" cstate="print"/>
          <a:stretch>
            <a:fillRect/>
          </a:stretch>
        </p:blipFill>
        <p:spPr>
          <a:xfrm>
            <a:off x="4067944" y="4449118"/>
            <a:ext cx="2857500" cy="1895474"/>
          </a:xfrm>
          <a:prstGeom prst="rect">
            <a:avLst/>
          </a:prstGeom>
        </p:spPr>
      </p:pic>
    </p:spTree>
    <p:extLst>
      <p:ext uri="{BB962C8B-B14F-4D97-AF65-F5344CB8AC3E}">
        <p14:creationId xmlns:p14="http://schemas.microsoft.com/office/powerpoint/2010/main" val="35962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r>
              <a:rPr lang="zh-TW" altLang="en-US" sz="3200" dirty="0" smtClean="0">
                <a:latin typeface="標楷體" pitchFamily="65" charset="-120"/>
                <a:ea typeface="標楷體" pitchFamily="65" charset="-120"/>
              </a:rPr>
              <a:t>    </a:t>
            </a:r>
            <a:r>
              <a:rPr lang="en-US" altLang="zh-TW" sz="3200" b="1" dirty="0" smtClean="0">
                <a:latin typeface="標楷體" pitchFamily="65" charset="-120"/>
                <a:ea typeface="標楷體" pitchFamily="65" charset="-120"/>
              </a:rPr>
              <a:t>2012</a:t>
            </a:r>
            <a:r>
              <a:rPr lang="zh-TW" altLang="en-US" sz="3200" b="1" dirty="0" smtClean="0">
                <a:latin typeface="標楷體" pitchFamily="65" charset="-120"/>
                <a:ea typeface="標楷體" pitchFamily="65" charset="-120"/>
              </a:rPr>
              <a:t>年</a:t>
            </a:r>
            <a:r>
              <a:rPr lang="en-US" altLang="zh-TW" sz="3200" b="1" dirty="0" smtClean="0">
                <a:latin typeface="標楷體" pitchFamily="65" charset="-120"/>
                <a:ea typeface="標楷體" pitchFamily="65" charset="-120"/>
              </a:rPr>
              <a:t>7</a:t>
            </a:r>
            <a:r>
              <a:rPr lang="zh-TW" altLang="en-US" sz="3200" b="1" dirty="0" smtClean="0">
                <a:latin typeface="標楷體" pitchFamily="65" charset="-120"/>
                <a:ea typeface="標楷體" pitchFamily="65" charset="-120"/>
              </a:rPr>
              <a:t>月，奧運保安簽約公司</a:t>
            </a:r>
            <a:r>
              <a:rPr lang="en-US" altLang="zh-TW" sz="3200" b="1" dirty="0" smtClean="0">
                <a:latin typeface="標楷體" pitchFamily="65" charset="-120"/>
                <a:ea typeface="標楷體" pitchFamily="65" charset="-120"/>
              </a:rPr>
              <a:t>G4S</a:t>
            </a:r>
            <a:r>
              <a:rPr lang="zh-TW" altLang="en-US" sz="3200" b="1" dirty="0" smtClean="0">
                <a:latin typeface="標楷體" pitchFamily="65" charset="-120"/>
                <a:ea typeface="標楷體" pitchFamily="65" charset="-120"/>
              </a:rPr>
              <a:t>宣布削減保安人員數量。</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    保安人員的缺，不得不調集英國軍隊參與保安工作，但有報告宣稱，一些新兵不能說流利的英語。</a:t>
            </a:r>
            <a:endParaRPr lang="zh-TW" altLang="en-US" sz="3200" b="1" dirty="0">
              <a:latin typeface="標楷體" pitchFamily="65" charset="-120"/>
              <a:ea typeface="標楷體" pitchFamily="65" charset="-120"/>
            </a:endParaRPr>
          </a:p>
        </p:txBody>
      </p:sp>
      <p:sp>
        <p:nvSpPr>
          <p:cNvPr id="2" name="標題 1"/>
          <p:cNvSpPr>
            <a:spLocks noGrp="1"/>
          </p:cNvSpPr>
          <p:nvPr>
            <p:ph type="title"/>
          </p:nvPr>
        </p:nvSpPr>
        <p:spPr/>
        <p:txBody>
          <a:bodyPr/>
          <a:lstStyle/>
          <a:p>
            <a:pPr algn="l"/>
            <a:r>
              <a:rPr lang="zh-TW" altLang="en-US" b="1" dirty="0" smtClean="0">
                <a:solidFill>
                  <a:srgbClr val="006600"/>
                </a:solidFill>
                <a:latin typeface="華康少女文字W5" pitchFamily="81" charset="-120"/>
                <a:ea typeface="華康少女文字W5" pitchFamily="81" charset="-120"/>
              </a:rPr>
              <a:t>  </a:t>
            </a:r>
            <a:r>
              <a:rPr lang="en-US" altLang="zh-TW" b="1" dirty="0" smtClean="0">
                <a:solidFill>
                  <a:srgbClr val="006600"/>
                </a:solidFill>
                <a:latin typeface="華康少女文字W5" pitchFamily="81" charset="-120"/>
                <a:ea typeface="華康少女文字W5" pitchFamily="81" charset="-120"/>
              </a:rPr>
              <a:t>(2)</a:t>
            </a:r>
            <a:r>
              <a:rPr lang="zh-TW" altLang="en-US" b="1" dirty="0" smtClean="0">
                <a:solidFill>
                  <a:srgbClr val="006600"/>
                </a:solidFill>
                <a:latin typeface="華康少女文字W5" pitchFamily="81" charset="-120"/>
                <a:ea typeface="華康少女文字W5" pitchFamily="81" charset="-120"/>
              </a:rPr>
              <a:t>保安公司安排失當</a:t>
            </a:r>
            <a:endParaRPr lang="zh-TW" altLang="en-US" b="1" dirty="0">
              <a:solidFill>
                <a:srgbClr val="006600"/>
              </a:solidFill>
              <a:latin typeface="華康少女文字W5" pitchFamily="81" charset="-120"/>
              <a:ea typeface="華康少女文字W5" pitchFamily="81" charset="-120"/>
            </a:endParaRPr>
          </a:p>
        </p:txBody>
      </p:sp>
      <p:pic>
        <p:nvPicPr>
          <p:cNvPr id="4" name="圖片 3" descr="thCAEVGT69.jpg"/>
          <p:cNvPicPr>
            <a:picLocks noChangeAspect="1"/>
          </p:cNvPicPr>
          <p:nvPr/>
        </p:nvPicPr>
        <p:blipFill>
          <a:blip r:embed="rId3" cstate="print"/>
          <a:stretch>
            <a:fillRect/>
          </a:stretch>
        </p:blipFill>
        <p:spPr>
          <a:xfrm>
            <a:off x="3995936" y="3717032"/>
            <a:ext cx="2857500" cy="2664296"/>
          </a:xfrm>
          <a:prstGeom prst="rect">
            <a:avLst/>
          </a:prstGeom>
        </p:spPr>
      </p:pic>
    </p:spTree>
    <p:extLst>
      <p:ext uri="{BB962C8B-B14F-4D97-AF65-F5344CB8AC3E}">
        <p14:creationId xmlns:p14="http://schemas.microsoft.com/office/powerpoint/2010/main" val="3434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1571612"/>
            <a:ext cx="8229600" cy="4525963"/>
          </a:xfrm>
        </p:spPr>
        <p:txBody>
          <a:bodyPr>
            <a:normAutofit fontScale="70000" lnSpcReduction="20000"/>
          </a:bodyPr>
          <a:lstStyle/>
          <a:p>
            <a:pPr>
              <a:buNone/>
            </a:pPr>
            <a:r>
              <a:rPr lang="zh-TW" altLang="en-US" b="1" dirty="0" smtClean="0">
                <a:latin typeface="華康少女文字W5" pitchFamily="49" charset="-120"/>
                <a:ea typeface="華康少女文字W5" pitchFamily="49" charset="-120"/>
              </a:rPr>
              <a:t>  </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一</a:t>
            </a:r>
            <a:r>
              <a:rPr lang="en-US" altLang="zh-TW" b="1" dirty="0" smtClean="0">
                <a:solidFill>
                  <a:schemeClr val="accent6">
                    <a:lumMod val="75000"/>
                  </a:schemeClr>
                </a:solidFill>
                <a:latin typeface="華康少女文字W5" pitchFamily="49" charset="-120"/>
                <a:ea typeface="華康少女文字W5" pitchFamily="49" charset="-120"/>
              </a:rPr>
              <a:t>)2012</a:t>
            </a:r>
            <a:r>
              <a:rPr lang="zh-TW" altLang="en-US" b="1" dirty="0" smtClean="0">
                <a:solidFill>
                  <a:schemeClr val="accent6">
                    <a:lumMod val="75000"/>
                  </a:schemeClr>
                </a:solidFill>
                <a:latin typeface="華康少女文字W5" pitchFamily="49" charset="-120"/>
                <a:ea typeface="華康少女文字W5" pitchFamily="49" charset="-120"/>
              </a:rPr>
              <a:t>奧運背景                      </a:t>
            </a:r>
            <a:endParaRPr lang="en-US" altLang="zh-TW" b="1" dirty="0" smtClean="0">
              <a:solidFill>
                <a:schemeClr val="accent6">
                  <a:lumMod val="75000"/>
                </a:schemeClr>
              </a:solidFill>
              <a:latin typeface="華康少女文字W5" pitchFamily="49" charset="-120"/>
              <a:ea typeface="華康少女文字W5" pitchFamily="49" charset="-120"/>
            </a:endParaRPr>
          </a:p>
          <a:p>
            <a:pPr>
              <a:buNone/>
            </a:pPr>
            <a:r>
              <a:rPr lang="zh-TW" altLang="en-US" b="1" dirty="0" smtClean="0">
                <a:solidFill>
                  <a:schemeClr val="accent6">
                    <a:lumMod val="75000"/>
                  </a:schemeClr>
                </a:solidFill>
                <a:latin typeface="華康少女文字W5" pitchFamily="49" charset="-120"/>
                <a:ea typeface="華康少女文字W5" pitchFamily="49" charset="-120"/>
              </a:rPr>
              <a:t>  </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二</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奧運象徵</a:t>
            </a:r>
            <a:endParaRPr lang="en-US" altLang="zh-TW" b="1" dirty="0">
              <a:solidFill>
                <a:schemeClr val="accent6">
                  <a:lumMod val="75000"/>
                </a:schemeClr>
              </a:solidFill>
              <a:latin typeface="華康少女文字W5" pitchFamily="49" charset="-120"/>
              <a:ea typeface="華康少女文字W5" pitchFamily="49" charset="-120"/>
            </a:endParaRPr>
          </a:p>
          <a:p>
            <a:pPr>
              <a:buNone/>
            </a:pPr>
            <a:r>
              <a:rPr lang="zh-TW" altLang="en-US" b="1" dirty="0" smtClean="0">
                <a:latin typeface="華康行書體" pitchFamily="49" charset="-120"/>
                <a:ea typeface="華康行書體" pitchFamily="49" charset="-120"/>
              </a:rPr>
              <a:t>    </a:t>
            </a:r>
            <a:r>
              <a:rPr lang="en-US" altLang="zh-TW" b="1" dirty="0" smtClean="0">
                <a:solidFill>
                  <a:srgbClr val="FF00FF"/>
                </a:solidFill>
                <a:latin typeface="華康隸書體W5" pitchFamily="49" charset="-120"/>
                <a:ea typeface="華康隸書體W5" pitchFamily="49" charset="-120"/>
              </a:rPr>
              <a:t>1.</a:t>
            </a:r>
            <a:r>
              <a:rPr lang="zh-TW" altLang="en-US" b="1" dirty="0" smtClean="0">
                <a:solidFill>
                  <a:srgbClr val="FF00FF"/>
                </a:solidFill>
                <a:latin typeface="華康隸書體W5" pitchFamily="49" charset="-120"/>
                <a:ea typeface="華康隸書體W5" pitchFamily="49" charset="-120"/>
              </a:rPr>
              <a:t>會徵</a:t>
            </a:r>
            <a:endParaRPr lang="en-US" altLang="zh-TW" b="1" dirty="0" smtClean="0">
              <a:solidFill>
                <a:srgbClr val="FF00FF"/>
              </a:solidFill>
              <a:latin typeface="華康隸書體W5" pitchFamily="49" charset="-120"/>
              <a:ea typeface="華康隸書體W5" pitchFamily="49" charset="-120"/>
            </a:endParaRPr>
          </a:p>
          <a:p>
            <a:pPr>
              <a:buNone/>
            </a:pPr>
            <a:r>
              <a:rPr lang="zh-TW" altLang="en-US" b="1" dirty="0" smtClean="0">
                <a:solidFill>
                  <a:srgbClr val="FF00FF"/>
                </a:solidFill>
                <a:latin typeface="華康隸書體W5" pitchFamily="49" charset="-120"/>
                <a:ea typeface="華康隸書體W5" pitchFamily="49" charset="-120"/>
              </a:rPr>
              <a:t>    </a:t>
            </a:r>
            <a:r>
              <a:rPr lang="en-US" altLang="zh-TW" b="1" dirty="0" smtClean="0">
                <a:solidFill>
                  <a:srgbClr val="FF00FF"/>
                </a:solidFill>
                <a:latin typeface="華康隸書體W5" pitchFamily="49" charset="-120"/>
                <a:ea typeface="華康隸書體W5" pitchFamily="49" charset="-120"/>
              </a:rPr>
              <a:t>2.</a:t>
            </a:r>
            <a:r>
              <a:rPr lang="zh-TW" altLang="en-US" b="1" dirty="0" smtClean="0">
                <a:solidFill>
                  <a:srgbClr val="FF00FF"/>
                </a:solidFill>
                <a:latin typeface="華康隸書體W5" pitchFamily="49" charset="-120"/>
                <a:ea typeface="華康隸書體W5" pitchFamily="49" charset="-120"/>
              </a:rPr>
              <a:t>吉祥物                                 </a:t>
            </a:r>
            <a:endParaRPr lang="en-US" altLang="zh-TW" b="1" dirty="0" smtClean="0">
              <a:solidFill>
                <a:srgbClr val="FF00FF"/>
              </a:solidFill>
              <a:latin typeface="華康隸書體W5" pitchFamily="49" charset="-120"/>
              <a:ea typeface="華康隸書體W5" pitchFamily="49" charset="-120"/>
            </a:endParaRPr>
          </a:p>
          <a:p>
            <a:pPr>
              <a:buNone/>
            </a:pPr>
            <a:r>
              <a:rPr lang="zh-TW" altLang="en-US" b="1" dirty="0" smtClean="0">
                <a:solidFill>
                  <a:srgbClr val="FF00FF"/>
                </a:solidFill>
                <a:latin typeface="華康隸書體W5" pitchFamily="49" charset="-120"/>
                <a:ea typeface="華康隸書體W5" pitchFamily="49" charset="-120"/>
              </a:rPr>
              <a:t>    </a:t>
            </a:r>
            <a:r>
              <a:rPr lang="en-US" altLang="zh-TW" b="1" dirty="0" smtClean="0">
                <a:solidFill>
                  <a:srgbClr val="FF00FF"/>
                </a:solidFill>
                <a:latin typeface="華康隸書體W5" pitchFamily="49" charset="-120"/>
                <a:ea typeface="華康隸書體W5" pitchFamily="49" charset="-120"/>
              </a:rPr>
              <a:t>3.</a:t>
            </a:r>
            <a:r>
              <a:rPr lang="zh-TW" altLang="en-US" b="1" dirty="0" smtClean="0">
                <a:solidFill>
                  <a:srgbClr val="FF00FF"/>
                </a:solidFill>
                <a:latin typeface="華康隸書體W5" pitchFamily="49" charset="-120"/>
                <a:ea typeface="華康隸書體W5" pitchFamily="49" charset="-120"/>
              </a:rPr>
              <a:t>口號</a:t>
            </a:r>
            <a:endParaRPr lang="en-US" altLang="zh-TW" b="1" dirty="0" smtClean="0">
              <a:solidFill>
                <a:srgbClr val="FF00FF"/>
              </a:solidFill>
              <a:latin typeface="華康隸書體W5" pitchFamily="49" charset="-120"/>
              <a:ea typeface="華康隸書體W5" pitchFamily="49" charset="-120"/>
            </a:endParaRPr>
          </a:p>
          <a:p>
            <a:pPr>
              <a:buNone/>
            </a:pPr>
            <a:r>
              <a:rPr lang="zh-TW" altLang="en-US" b="1" dirty="0" smtClean="0">
                <a:solidFill>
                  <a:srgbClr val="FF00FF"/>
                </a:solidFill>
                <a:latin typeface="華康隸書體W5" pitchFamily="49" charset="-120"/>
                <a:ea typeface="華康隸書體W5" pitchFamily="49" charset="-120"/>
              </a:rPr>
              <a:t>    </a:t>
            </a:r>
            <a:r>
              <a:rPr lang="en-US" altLang="zh-TW" b="1" dirty="0" smtClean="0">
                <a:solidFill>
                  <a:srgbClr val="FF00FF"/>
                </a:solidFill>
                <a:latin typeface="華康隸書體W5" pitchFamily="49" charset="-120"/>
                <a:ea typeface="華康隸書體W5" pitchFamily="49" charset="-120"/>
              </a:rPr>
              <a:t>4.</a:t>
            </a:r>
            <a:r>
              <a:rPr lang="zh-TW" altLang="en-US" b="1" dirty="0" smtClean="0">
                <a:solidFill>
                  <a:srgbClr val="FF00FF"/>
                </a:solidFill>
                <a:latin typeface="華康隸書體W5" pitchFamily="49" charset="-120"/>
                <a:ea typeface="華康隸書體W5" pitchFamily="49" charset="-120"/>
              </a:rPr>
              <a:t>獎牌</a:t>
            </a:r>
            <a:endParaRPr lang="en-US" altLang="zh-TW" b="1" dirty="0" smtClean="0">
              <a:solidFill>
                <a:srgbClr val="FF00FF"/>
              </a:solidFill>
              <a:latin typeface="華康隸書體W5" pitchFamily="49" charset="-120"/>
              <a:ea typeface="華康隸書體W5" pitchFamily="49" charset="-120"/>
            </a:endParaRPr>
          </a:p>
          <a:p>
            <a:pPr>
              <a:buNone/>
            </a:pPr>
            <a:r>
              <a:rPr lang="zh-TW" altLang="en-US" b="1" dirty="0" smtClean="0">
                <a:solidFill>
                  <a:srgbClr val="FF00FF"/>
                </a:solidFill>
                <a:latin typeface="華康隸書體W5" pitchFamily="49" charset="-120"/>
                <a:ea typeface="華康隸書體W5" pitchFamily="49" charset="-120"/>
              </a:rPr>
              <a:t>    </a:t>
            </a:r>
            <a:r>
              <a:rPr lang="en-US" altLang="zh-TW" b="1" dirty="0" smtClean="0">
                <a:solidFill>
                  <a:srgbClr val="FF00FF"/>
                </a:solidFill>
                <a:latin typeface="華康隸書體W5" pitchFamily="49" charset="-120"/>
                <a:ea typeface="華康隸書體W5" pitchFamily="49" charset="-120"/>
              </a:rPr>
              <a:t>5.</a:t>
            </a:r>
            <a:r>
              <a:rPr lang="zh-TW" altLang="en-US" b="1" dirty="0" smtClean="0">
                <a:solidFill>
                  <a:srgbClr val="FF00FF"/>
                </a:solidFill>
                <a:latin typeface="華康隸書體W5" pitchFamily="49" charset="-120"/>
                <a:ea typeface="華康隸書體W5" pitchFamily="49" charset="-120"/>
              </a:rPr>
              <a:t>主題歌</a:t>
            </a:r>
            <a:endParaRPr lang="en-US" altLang="zh-TW" b="1" dirty="0" smtClean="0">
              <a:solidFill>
                <a:srgbClr val="FF00FF"/>
              </a:solidFill>
              <a:latin typeface="華康隸書體W5" pitchFamily="49" charset="-120"/>
              <a:ea typeface="華康隸書體W5" pitchFamily="49" charset="-120"/>
            </a:endParaRPr>
          </a:p>
          <a:p>
            <a:pPr>
              <a:buNone/>
            </a:pPr>
            <a:r>
              <a:rPr lang="zh-TW" altLang="en-US" b="1" dirty="0" smtClean="0">
                <a:latin typeface="華康少女文字W5" pitchFamily="49" charset="-120"/>
                <a:ea typeface="華康少女文字W5" pitchFamily="49" charset="-120"/>
              </a:rPr>
              <a:t>  </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三</a:t>
            </a:r>
            <a:r>
              <a:rPr lang="en-US" altLang="zh-TW" b="1" dirty="0" smtClean="0">
                <a:solidFill>
                  <a:schemeClr val="accent6">
                    <a:lumMod val="75000"/>
                  </a:schemeClr>
                </a:solidFill>
                <a:latin typeface="華康少女文字W5" pitchFamily="49" charset="-120"/>
                <a:ea typeface="華康少女文字W5" pitchFamily="49" charset="-120"/>
              </a:rPr>
              <a:t>)2012</a:t>
            </a:r>
            <a:r>
              <a:rPr lang="zh-TW" altLang="en-US" b="1" dirty="0" smtClean="0">
                <a:solidFill>
                  <a:schemeClr val="accent6">
                    <a:lumMod val="75000"/>
                  </a:schemeClr>
                </a:solidFill>
                <a:latin typeface="華康少女文字W5" pitchFamily="49" charset="-120"/>
                <a:ea typeface="華康少女文字W5" pitchFamily="49" charset="-120"/>
              </a:rPr>
              <a:t>倫敦奧運籌備工作</a:t>
            </a:r>
            <a:endParaRPr lang="en-US" altLang="zh-TW" b="1" dirty="0" smtClean="0">
              <a:solidFill>
                <a:schemeClr val="accent6">
                  <a:lumMod val="75000"/>
                </a:schemeClr>
              </a:solidFill>
              <a:latin typeface="華康少女文字W5" pitchFamily="49" charset="-120"/>
              <a:ea typeface="華康少女文字W5" pitchFamily="49" charset="-120"/>
            </a:endParaRPr>
          </a:p>
          <a:p>
            <a:pPr>
              <a:buNone/>
            </a:pPr>
            <a:r>
              <a:rPr lang="zh-TW" altLang="en-US" b="1" dirty="0" smtClean="0">
                <a:solidFill>
                  <a:srgbClr val="FF00FF"/>
                </a:solidFill>
                <a:latin typeface="華康行書體" pitchFamily="49" charset="-120"/>
                <a:ea typeface="華康行書體" pitchFamily="49" charset="-120"/>
              </a:rPr>
              <a:t>    </a:t>
            </a:r>
            <a:r>
              <a:rPr lang="en-US" altLang="zh-TW" b="1" dirty="0" smtClean="0">
                <a:solidFill>
                  <a:srgbClr val="FF00FF"/>
                </a:solidFill>
                <a:latin typeface="華康隸書體W5" pitchFamily="49" charset="-120"/>
                <a:ea typeface="華康隸書體W5" pitchFamily="49" charset="-120"/>
              </a:rPr>
              <a:t>1.</a:t>
            </a:r>
            <a:r>
              <a:rPr lang="zh-TW" altLang="en-US" b="1" dirty="0" smtClean="0">
                <a:solidFill>
                  <a:srgbClr val="FF00FF"/>
                </a:solidFill>
                <a:latin typeface="華康隸書體W5" pitchFamily="49" charset="-120"/>
                <a:ea typeface="華康隸書體W5" pitchFamily="49" charset="-120"/>
              </a:rPr>
              <a:t>交通</a:t>
            </a:r>
            <a:endParaRPr lang="en-US" altLang="zh-TW" b="1" dirty="0" smtClean="0">
              <a:solidFill>
                <a:srgbClr val="FF00FF"/>
              </a:solidFill>
              <a:latin typeface="華康隸書體W5" pitchFamily="49" charset="-120"/>
              <a:ea typeface="華康隸書體W5" pitchFamily="49" charset="-120"/>
            </a:endParaRPr>
          </a:p>
          <a:p>
            <a:pPr>
              <a:buNone/>
            </a:pPr>
            <a:r>
              <a:rPr lang="zh-TW" altLang="en-US" b="1" dirty="0" smtClean="0">
                <a:solidFill>
                  <a:srgbClr val="FF00FF"/>
                </a:solidFill>
                <a:latin typeface="華康隸書體W5" pitchFamily="49" charset="-120"/>
                <a:ea typeface="華康隸書體W5" pitchFamily="49" charset="-120"/>
              </a:rPr>
              <a:t>    </a:t>
            </a:r>
            <a:r>
              <a:rPr lang="en-US" altLang="zh-TW" b="1" dirty="0" smtClean="0">
                <a:solidFill>
                  <a:srgbClr val="FF00FF"/>
                </a:solidFill>
                <a:latin typeface="華康隸書體W5" pitchFamily="49" charset="-120"/>
                <a:ea typeface="華康隸書體W5" pitchFamily="49" charset="-120"/>
              </a:rPr>
              <a:t>2.</a:t>
            </a:r>
            <a:r>
              <a:rPr lang="zh-TW" altLang="en-US" b="1" dirty="0" smtClean="0">
                <a:solidFill>
                  <a:srgbClr val="FF00FF"/>
                </a:solidFill>
                <a:latin typeface="華康隸書體W5" pitchFamily="49" charset="-120"/>
                <a:ea typeface="華康隸書體W5" pitchFamily="49" charset="-120"/>
              </a:rPr>
              <a:t>聖火傳遞</a:t>
            </a:r>
            <a:endParaRPr lang="en-US" altLang="zh-TW" b="1" dirty="0" smtClean="0">
              <a:solidFill>
                <a:srgbClr val="FF00FF"/>
              </a:solidFill>
              <a:latin typeface="華康隸書體W5" pitchFamily="49" charset="-120"/>
              <a:ea typeface="華康隸書體W5" pitchFamily="49" charset="-120"/>
            </a:endParaRPr>
          </a:p>
          <a:p>
            <a:pPr>
              <a:buNone/>
            </a:pPr>
            <a:r>
              <a:rPr lang="zh-TW" altLang="en-US" b="1" dirty="0" smtClean="0">
                <a:solidFill>
                  <a:srgbClr val="FF00FF"/>
                </a:solidFill>
                <a:latin typeface="華康隸書體W5" pitchFamily="49" charset="-120"/>
                <a:ea typeface="華康隸書體W5" pitchFamily="49" charset="-120"/>
              </a:rPr>
              <a:t>    </a:t>
            </a:r>
            <a:r>
              <a:rPr lang="en-US" altLang="zh-TW" b="1" dirty="0" smtClean="0">
                <a:solidFill>
                  <a:srgbClr val="FF00FF"/>
                </a:solidFill>
                <a:latin typeface="華康隸書體W5" pitchFamily="49" charset="-120"/>
                <a:ea typeface="華康隸書體W5" pitchFamily="49" charset="-120"/>
              </a:rPr>
              <a:t>3.</a:t>
            </a:r>
            <a:r>
              <a:rPr lang="zh-TW" altLang="en-US" b="1" dirty="0" smtClean="0">
                <a:solidFill>
                  <a:srgbClr val="FF00FF"/>
                </a:solidFill>
                <a:latin typeface="華康隸書體W5" pitchFamily="49" charset="-120"/>
                <a:ea typeface="華康隸書體W5" pitchFamily="49" charset="-120"/>
              </a:rPr>
              <a:t>參與國家與地區</a:t>
            </a:r>
            <a:endParaRPr lang="en-US" altLang="zh-TW" b="1" dirty="0" smtClean="0">
              <a:solidFill>
                <a:srgbClr val="FF00FF"/>
              </a:solidFill>
              <a:latin typeface="華康隸書體W5" pitchFamily="49" charset="-120"/>
              <a:ea typeface="華康隸書體W5" pitchFamily="49" charset="-120"/>
            </a:endParaRPr>
          </a:p>
          <a:p>
            <a:pPr>
              <a:buNone/>
            </a:pPr>
            <a:r>
              <a:rPr lang="zh-TW" altLang="en-US" b="1" dirty="0" smtClean="0">
                <a:latin typeface="華康少女文字W5" pitchFamily="49" charset="-120"/>
                <a:ea typeface="華康少女文字W5" pitchFamily="49" charset="-120"/>
              </a:rPr>
              <a:t>  </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四</a:t>
            </a:r>
            <a:r>
              <a:rPr lang="en-US" altLang="zh-TW" b="1" dirty="0" smtClean="0">
                <a:solidFill>
                  <a:schemeClr val="accent6">
                    <a:lumMod val="75000"/>
                  </a:schemeClr>
                </a:solidFill>
                <a:latin typeface="華康少女文字W5" pitchFamily="49" charset="-120"/>
                <a:ea typeface="華康少女文字W5" pitchFamily="49" charset="-120"/>
              </a:rPr>
              <a:t>)2012</a:t>
            </a:r>
            <a:r>
              <a:rPr lang="zh-TW" altLang="en-US" b="1" dirty="0" smtClean="0">
                <a:solidFill>
                  <a:schemeClr val="accent6">
                    <a:lumMod val="75000"/>
                  </a:schemeClr>
                </a:solidFill>
                <a:latin typeface="華康少女文字W5" pitchFamily="49" charset="-120"/>
                <a:ea typeface="華康少女文字W5" pitchFamily="49" charset="-120"/>
              </a:rPr>
              <a:t>倫敦奧運比賽場館</a:t>
            </a:r>
            <a:endParaRPr lang="en-US" altLang="zh-TW" b="1" dirty="0" smtClean="0">
              <a:solidFill>
                <a:schemeClr val="accent6">
                  <a:lumMod val="75000"/>
                </a:schemeClr>
              </a:solidFill>
              <a:latin typeface="華康少女文字W5" pitchFamily="49" charset="-120"/>
              <a:ea typeface="華康少女文字W5" pitchFamily="49" charset="-120"/>
            </a:endParaRPr>
          </a:p>
          <a:p>
            <a:pPr>
              <a:buNone/>
            </a:pPr>
            <a:r>
              <a:rPr lang="zh-TW" altLang="en-US" b="1" dirty="0" smtClean="0">
                <a:solidFill>
                  <a:schemeClr val="accent6">
                    <a:lumMod val="75000"/>
                  </a:schemeClr>
                </a:solidFill>
                <a:latin typeface="華康少女文字W5" pitchFamily="49" charset="-120"/>
                <a:ea typeface="華康少女文字W5" pitchFamily="49" charset="-120"/>
              </a:rPr>
              <a:t>  </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五</a:t>
            </a:r>
            <a:r>
              <a:rPr lang="en-US" altLang="zh-TW" b="1" dirty="0" smtClean="0">
                <a:solidFill>
                  <a:schemeClr val="accent6">
                    <a:lumMod val="75000"/>
                  </a:schemeClr>
                </a:solidFill>
                <a:latin typeface="華康少女文字W5" pitchFamily="49" charset="-120"/>
                <a:ea typeface="華康少女文字W5" pitchFamily="49" charset="-120"/>
              </a:rPr>
              <a:t>)2012</a:t>
            </a:r>
            <a:r>
              <a:rPr lang="zh-TW" altLang="en-US" b="1" dirty="0" smtClean="0">
                <a:solidFill>
                  <a:schemeClr val="accent6">
                    <a:lumMod val="75000"/>
                  </a:schemeClr>
                </a:solidFill>
                <a:latin typeface="華康少女文字W5" pitchFamily="49" charset="-120"/>
                <a:ea typeface="華康少女文字W5" pitchFamily="49" charset="-120"/>
              </a:rPr>
              <a:t>倫敦開幕及開幕典禮</a:t>
            </a:r>
            <a:endParaRPr lang="en-US" altLang="zh-TW" b="1" dirty="0" smtClean="0">
              <a:solidFill>
                <a:schemeClr val="accent6">
                  <a:lumMod val="75000"/>
                </a:schemeClr>
              </a:solidFill>
              <a:latin typeface="華康少女文字W5" pitchFamily="49" charset="-120"/>
              <a:ea typeface="華康少女文字W5" pitchFamily="49" charset="-120"/>
            </a:endParaRPr>
          </a:p>
          <a:p>
            <a:pPr>
              <a:buNone/>
            </a:pPr>
            <a:r>
              <a:rPr lang="zh-TW" altLang="en-US" b="1" dirty="0" smtClean="0">
                <a:solidFill>
                  <a:schemeClr val="accent6">
                    <a:lumMod val="75000"/>
                  </a:schemeClr>
                </a:solidFill>
                <a:latin typeface="華康少女文字W5" pitchFamily="49" charset="-120"/>
                <a:ea typeface="華康少女文字W5" pitchFamily="49" charset="-120"/>
              </a:rPr>
              <a:t>  </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六</a:t>
            </a:r>
            <a:r>
              <a:rPr lang="en-US" altLang="zh-TW" b="1" dirty="0" smtClean="0">
                <a:solidFill>
                  <a:schemeClr val="accent6">
                    <a:lumMod val="75000"/>
                  </a:schemeClr>
                </a:solidFill>
                <a:latin typeface="華康少女文字W5" pitchFamily="49" charset="-120"/>
                <a:ea typeface="華康少女文字W5" pitchFamily="49" charset="-120"/>
              </a:rPr>
              <a:t>)2012</a:t>
            </a:r>
            <a:r>
              <a:rPr lang="zh-TW" altLang="en-US" b="1" dirty="0" smtClean="0">
                <a:solidFill>
                  <a:schemeClr val="accent6">
                    <a:lumMod val="75000"/>
                  </a:schemeClr>
                </a:solidFill>
                <a:latin typeface="華康少女文字W5" pitchFamily="49" charset="-120"/>
                <a:ea typeface="華康少女文字W5" pitchFamily="49" charset="-120"/>
              </a:rPr>
              <a:t>倫敦奧運比賽項目、明星選手及獎牌排行榜</a:t>
            </a:r>
            <a:endParaRPr lang="en-US" altLang="zh-TW" b="1" dirty="0" smtClean="0">
              <a:solidFill>
                <a:schemeClr val="accent6">
                  <a:lumMod val="75000"/>
                </a:schemeClr>
              </a:solidFill>
              <a:latin typeface="華康少女文字W5" pitchFamily="49" charset="-120"/>
              <a:ea typeface="華康少女文字W5" pitchFamily="49" charset="-120"/>
            </a:endParaRPr>
          </a:p>
          <a:p>
            <a:pPr>
              <a:buNone/>
            </a:pPr>
            <a:r>
              <a:rPr lang="zh-TW" altLang="en-US" b="1" dirty="0" smtClean="0">
                <a:solidFill>
                  <a:schemeClr val="accent6">
                    <a:lumMod val="75000"/>
                  </a:schemeClr>
                </a:solidFill>
                <a:latin typeface="華康少女文字W5" pitchFamily="49" charset="-120"/>
                <a:ea typeface="華康少女文字W5" pitchFamily="49" charset="-120"/>
              </a:rPr>
              <a:t>  </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七</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批評和爭議</a:t>
            </a:r>
            <a:endParaRPr lang="en-US" altLang="zh-TW" b="1" dirty="0" smtClean="0">
              <a:solidFill>
                <a:schemeClr val="accent6">
                  <a:lumMod val="75000"/>
                </a:schemeClr>
              </a:solidFill>
              <a:latin typeface="華康少女文字W5" pitchFamily="49" charset="-120"/>
              <a:ea typeface="華康少女文字W5" pitchFamily="49" charset="-120"/>
            </a:endParaRPr>
          </a:p>
        </p:txBody>
      </p:sp>
      <p:sp>
        <p:nvSpPr>
          <p:cNvPr id="2" name="標題 1"/>
          <p:cNvSpPr>
            <a:spLocks noGrp="1"/>
          </p:cNvSpPr>
          <p:nvPr>
            <p:ph type="title"/>
          </p:nvPr>
        </p:nvSpPr>
        <p:spPr/>
        <p:txBody>
          <a:bodyPr>
            <a:normAutofit/>
          </a:bodyPr>
          <a:lstStyle/>
          <a:p>
            <a:pPr algn="l"/>
            <a:r>
              <a:rPr lang="zh-TW" altLang="en-US" b="1" dirty="0">
                <a:solidFill>
                  <a:schemeClr val="accent1">
                    <a:lumMod val="75000"/>
                  </a:schemeClr>
                </a:solidFill>
                <a:latin typeface="華康隸書體W5" pitchFamily="49" charset="-120"/>
                <a:ea typeface="華康隸書體W5" pitchFamily="49" charset="-120"/>
              </a:rPr>
              <a:t>二、研究大綱</a:t>
            </a:r>
          </a:p>
        </p:txBody>
      </p:sp>
      <p:pic>
        <p:nvPicPr>
          <p:cNvPr id="5" name="圖片 4" descr="thCAJ4JATO.jpg"/>
          <p:cNvPicPr>
            <a:picLocks noChangeAspect="1"/>
          </p:cNvPicPr>
          <p:nvPr/>
        </p:nvPicPr>
        <p:blipFill>
          <a:blip r:embed="rId3" cstate="print"/>
          <a:stretch>
            <a:fillRect/>
          </a:stretch>
        </p:blipFill>
        <p:spPr>
          <a:xfrm>
            <a:off x="4539403" y="908720"/>
            <a:ext cx="3416974" cy="35501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p:cTn id="6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nodeType="with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p:cTn id="7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6"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par>
                                <p:cTn id="78" presetID="15" presetClass="entr" presetSubtype="0" fill="hold" nodeType="with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 calcmode="lin" valueType="num">
                                      <p:cBhvr>
                                        <p:cTn id="80"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1"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2" dur="1000" fill="hold"/>
                                        <p:tgtEl>
                                          <p:spTgt spid="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3">
                                            <p:txEl>
                                              <p:pRg st="11" end="11"/>
                                            </p:txEl>
                                          </p:spTgt>
                                        </p:tgtEl>
                                        <p:attrNameLst>
                                          <p:attrName>ppt_y</p:attrName>
                                        </p:attrNameLst>
                                      </p:cBhvr>
                                      <p:tavLst>
                                        <p:tav tm="0" fmla="#ppt_y+(sin(-2*pi*(1-$))*-#ppt_x+cos(-2*pi*(1-$))*(1-#ppt_y))*(1-$)">
                                          <p:val>
                                            <p:fltVal val="0"/>
                                          </p:val>
                                        </p:tav>
                                        <p:tav tm="100000">
                                          <p:val>
                                            <p:fltVal val="1"/>
                                          </p:val>
                                        </p:tav>
                                      </p:tavLst>
                                    </p:anim>
                                  </p:childTnLst>
                                </p:cTn>
                              </p:par>
                              <p:par>
                                <p:cTn id="84" presetID="15" presetClass="entr" presetSubtype="0" fill="hold" nodeType="with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 calcmode="lin" valueType="num">
                                      <p:cBhvr>
                                        <p:cTn id="86"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7"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8" dur="1000" fill="hold"/>
                                        <p:tgtEl>
                                          <p:spTgt spid="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3">
                                            <p:txEl>
                                              <p:pRg st="12" end="12"/>
                                            </p:txEl>
                                          </p:spTgt>
                                        </p:tgtEl>
                                        <p:attrNameLst>
                                          <p:attrName>ppt_y</p:attrName>
                                        </p:attrNameLst>
                                      </p:cBhvr>
                                      <p:tavLst>
                                        <p:tav tm="0" fmla="#ppt_y+(sin(-2*pi*(1-$))*-#ppt_x+cos(-2*pi*(1-$))*(1-#ppt_y))*(1-$)">
                                          <p:val>
                                            <p:fltVal val="0"/>
                                          </p:val>
                                        </p:tav>
                                        <p:tav tm="100000">
                                          <p:val>
                                            <p:fltVal val="1"/>
                                          </p:val>
                                        </p:tav>
                                      </p:tavLst>
                                    </p:anim>
                                  </p:childTnLst>
                                </p:cTn>
                              </p:par>
                              <p:par>
                                <p:cTn id="90" presetID="15" presetClass="entr" presetSubtype="0" fill="hold" nodeType="withEffect">
                                  <p:stCondLst>
                                    <p:cond delay="0"/>
                                  </p:stCondLst>
                                  <p:childTnLst>
                                    <p:set>
                                      <p:cBhvr>
                                        <p:cTn id="91" dur="1" fill="hold">
                                          <p:stCondLst>
                                            <p:cond delay="0"/>
                                          </p:stCondLst>
                                        </p:cTn>
                                        <p:tgtEl>
                                          <p:spTgt spid="3">
                                            <p:txEl>
                                              <p:pRg st="13" end="13"/>
                                            </p:txEl>
                                          </p:spTgt>
                                        </p:tgtEl>
                                        <p:attrNameLst>
                                          <p:attrName>style.visibility</p:attrName>
                                        </p:attrNameLst>
                                      </p:cBhvr>
                                      <p:to>
                                        <p:strVal val="visible"/>
                                      </p:to>
                                    </p:set>
                                    <p:anim calcmode="lin" valueType="num">
                                      <p:cBhvr>
                                        <p:cTn id="92"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3"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94" dur="1000" fill="hold"/>
                                        <p:tgtEl>
                                          <p:spTgt spid="3">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3">
                                            <p:txEl>
                                              <p:pRg st="13" end="13"/>
                                            </p:txEl>
                                          </p:spTgt>
                                        </p:tgtEl>
                                        <p:attrNameLst>
                                          <p:attrName>ppt_y</p:attrName>
                                        </p:attrNameLst>
                                      </p:cBhvr>
                                      <p:tavLst>
                                        <p:tav tm="0" fmla="#ppt_y+(sin(-2*pi*(1-$))*-#ppt_x+cos(-2*pi*(1-$))*(1-#ppt_y))*(1-$)">
                                          <p:val>
                                            <p:fltVal val="0"/>
                                          </p:val>
                                        </p:tav>
                                        <p:tav tm="100000">
                                          <p:val>
                                            <p:fltVal val="1"/>
                                          </p:val>
                                        </p:tav>
                                      </p:tavLst>
                                    </p:anim>
                                  </p:childTnLst>
                                </p:cTn>
                              </p:par>
                              <p:par>
                                <p:cTn id="96" presetID="15" presetClass="entr" presetSubtype="0" fill="hold" nodeType="withEffect">
                                  <p:stCondLst>
                                    <p:cond delay="0"/>
                                  </p:stCondLst>
                                  <p:childTnLst>
                                    <p:set>
                                      <p:cBhvr>
                                        <p:cTn id="97" dur="1" fill="hold">
                                          <p:stCondLst>
                                            <p:cond delay="0"/>
                                          </p:stCondLst>
                                        </p:cTn>
                                        <p:tgtEl>
                                          <p:spTgt spid="3">
                                            <p:txEl>
                                              <p:pRg st="14" end="14"/>
                                            </p:txEl>
                                          </p:spTgt>
                                        </p:tgtEl>
                                        <p:attrNameLst>
                                          <p:attrName>style.visibility</p:attrName>
                                        </p:attrNameLst>
                                      </p:cBhvr>
                                      <p:to>
                                        <p:strVal val="visible"/>
                                      </p:to>
                                    </p:set>
                                    <p:anim calcmode="lin" valueType="num">
                                      <p:cBhvr>
                                        <p:cTn id="98"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9"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100" dur="1000" fill="hold"/>
                                        <p:tgtEl>
                                          <p:spTgt spid="3">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3">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1000"/>
                                        <p:tgtEl>
                                          <p:spTgt spid="5"/>
                                        </p:tgtEl>
                                      </p:cBhvr>
                                    </p:animEffect>
                                    <p:anim calcmode="lin" valueType="num">
                                      <p:cBhvr>
                                        <p:cTn id="107" dur="1000" fill="hold"/>
                                        <p:tgtEl>
                                          <p:spTgt spid="5"/>
                                        </p:tgtEl>
                                        <p:attrNameLst>
                                          <p:attrName>ppt_x</p:attrName>
                                        </p:attrNameLst>
                                      </p:cBhvr>
                                      <p:tavLst>
                                        <p:tav tm="0">
                                          <p:val>
                                            <p:strVal val="#ppt_x"/>
                                          </p:val>
                                        </p:tav>
                                        <p:tav tm="100000">
                                          <p:val>
                                            <p:strVal val="#ppt_x"/>
                                          </p:val>
                                        </p:tav>
                                      </p:tavLst>
                                    </p:anim>
                                    <p:anim calcmode="lin" valueType="num">
                                      <p:cBhvr>
                                        <p:cTn id="10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5000" b="-5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514350" indent="-514350">
              <a:buNone/>
            </a:pPr>
            <a:r>
              <a:rPr lang="zh-TW" altLang="en-US" b="1" dirty="0" smtClean="0">
                <a:solidFill>
                  <a:srgbClr val="006600"/>
                </a:solidFill>
                <a:latin typeface="華康少女文字W5" pitchFamily="49" charset="-120"/>
                <a:ea typeface="華康少女文字W5" pitchFamily="49" charset="-120"/>
              </a:rPr>
              <a:t>  </a:t>
            </a:r>
            <a:r>
              <a:rPr lang="en-US" altLang="zh-TW" b="1" dirty="0" smtClean="0">
                <a:solidFill>
                  <a:srgbClr val="006600"/>
                </a:solidFill>
                <a:latin typeface="華康少女文字W5" pitchFamily="49" charset="-120"/>
                <a:ea typeface="華康少女文字W5" pitchFamily="49" charset="-120"/>
              </a:rPr>
              <a:t>(1)</a:t>
            </a:r>
            <a:r>
              <a:rPr lang="zh-TW" altLang="en-US" b="1" dirty="0" smtClean="0">
                <a:solidFill>
                  <a:srgbClr val="006600"/>
                </a:solidFill>
                <a:latin typeface="華康少女文字W5" pitchFamily="49" charset="-120"/>
                <a:ea typeface="華康少女文字W5" pitchFamily="49" charset="-120"/>
              </a:rPr>
              <a:t>票價過貴</a:t>
            </a:r>
            <a:endParaRPr lang="en-US" altLang="zh-TW" b="1" dirty="0" smtClean="0">
              <a:solidFill>
                <a:srgbClr val="006600"/>
              </a:solidFill>
              <a:latin typeface="華康少女文字W5" pitchFamily="49" charset="-120"/>
              <a:ea typeface="華康少女文字W5" pitchFamily="49"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倫敦奧運會開幕門票價格</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英鎊，是「史上最昂貴的奧運會門票」。</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a:xfrm>
            <a:off x="467544" y="260648"/>
            <a:ext cx="8229600" cy="1143000"/>
          </a:xfrm>
        </p:spPr>
        <p:txBody>
          <a:bodyPr/>
          <a:lstStyle/>
          <a:p>
            <a:pPr algn="l"/>
            <a:r>
              <a:rPr lang="en-US" altLang="zh-TW" b="1" dirty="0" smtClean="0">
                <a:solidFill>
                  <a:srgbClr val="FF00FF"/>
                </a:solidFill>
                <a:latin typeface="華康隸書體W5" pitchFamily="49" charset="-120"/>
                <a:ea typeface="華康隸書體W5" pitchFamily="49" charset="-120"/>
              </a:rPr>
              <a:t>2.</a:t>
            </a:r>
            <a:r>
              <a:rPr lang="zh-TW" altLang="en-US" b="1" dirty="0" smtClean="0">
                <a:solidFill>
                  <a:srgbClr val="FF00FF"/>
                </a:solidFill>
                <a:latin typeface="華康隸書體W5" pitchFamily="49" charset="-120"/>
                <a:ea typeface="華康隸書體W5" pitchFamily="49" charset="-120"/>
              </a:rPr>
              <a:t>運動會期間</a:t>
            </a:r>
            <a:endParaRPr lang="zh-TW" altLang="en-US" b="1" dirty="0">
              <a:solidFill>
                <a:srgbClr val="FF00FF"/>
              </a:solidFill>
              <a:latin typeface="華康隸書體W5" pitchFamily="49" charset="-120"/>
              <a:ea typeface="華康隸書體W5" pitchFamily="49" charset="-120"/>
            </a:endParaRPr>
          </a:p>
        </p:txBody>
      </p:sp>
      <p:pic>
        <p:nvPicPr>
          <p:cNvPr id="4" name="圖片 3" descr="thCA577415.jpg"/>
          <p:cNvPicPr>
            <a:picLocks noChangeAspect="1"/>
          </p:cNvPicPr>
          <p:nvPr/>
        </p:nvPicPr>
        <p:blipFill>
          <a:blip r:embed="rId3" cstate="print"/>
          <a:stretch>
            <a:fillRect/>
          </a:stretch>
        </p:blipFill>
        <p:spPr>
          <a:xfrm>
            <a:off x="3779912" y="3068960"/>
            <a:ext cx="4608512" cy="2935213"/>
          </a:xfrm>
          <a:prstGeom prst="rect">
            <a:avLst/>
          </a:prstGeom>
        </p:spPr>
      </p:pic>
    </p:spTree>
    <p:extLst>
      <p:ext uri="{BB962C8B-B14F-4D97-AF65-F5344CB8AC3E}">
        <p14:creationId xmlns:p14="http://schemas.microsoft.com/office/powerpoint/2010/main" val="95293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None/>
            </a:pPr>
            <a:r>
              <a:rPr lang="en-US" altLang="zh-TW" b="1" dirty="0" smtClean="0">
                <a:solidFill>
                  <a:srgbClr val="7030A0"/>
                </a:solidFill>
                <a:latin typeface="華康少女文字W5" pitchFamily="49" charset="-120"/>
                <a:ea typeface="華康少女文字W5" pitchFamily="49" charset="-120"/>
              </a:rPr>
              <a:t>●</a:t>
            </a:r>
            <a:r>
              <a:rPr lang="zh-TW" altLang="en-US" b="1" dirty="0" smtClean="0">
                <a:solidFill>
                  <a:srgbClr val="7030A0"/>
                </a:solidFill>
                <a:latin typeface="華康少女文字W5" pitchFamily="49" charset="-120"/>
                <a:ea typeface="華康少女文字W5" pitchFamily="49" charset="-120"/>
              </a:rPr>
              <a:t> 空座率</a:t>
            </a:r>
          </a:p>
          <a:p>
            <a:pPr marL="0" indent="0">
              <a:buNone/>
            </a:pP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雖然有報導稱奧運會的門票已售光，但實際上在多個場館非常明顯的地方，留有很多空位。倫敦奧組委已經開始減少部分承擔辦理球場的觀眾座位，計畫總共減少約</a:t>
            </a:r>
            <a:r>
              <a:rPr lang="en-US" altLang="zh-TW" b="1" dirty="0" smtClean="0">
                <a:latin typeface="標楷體" pitchFamily="65" charset="-120"/>
                <a:ea typeface="標楷體" pitchFamily="65" charset="-120"/>
              </a:rPr>
              <a:t>50</a:t>
            </a:r>
            <a:r>
              <a:rPr lang="zh-TW" altLang="en-US" b="1" dirty="0" smtClean="0">
                <a:latin typeface="標楷體" pitchFamily="65" charset="-120"/>
                <a:ea typeface="標楷體" pitchFamily="65" charset="-120"/>
              </a:rPr>
              <a:t>萬座觀眾座位。</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lstStyle/>
          <a:p>
            <a:pPr algn="l"/>
            <a:r>
              <a:rPr lang="zh-TW" altLang="en-US" b="1" dirty="0" smtClean="0">
                <a:solidFill>
                  <a:srgbClr val="006600"/>
                </a:solidFill>
                <a:latin typeface="華康少女文字W5" pitchFamily="81" charset="-120"/>
                <a:ea typeface="華康少女文字W5" pitchFamily="81" charset="-120"/>
              </a:rPr>
              <a:t>  </a:t>
            </a:r>
            <a:r>
              <a:rPr lang="en-US" altLang="zh-TW" b="1" dirty="0" smtClean="0">
                <a:solidFill>
                  <a:srgbClr val="006600"/>
                </a:solidFill>
                <a:latin typeface="華康少女文字W5" pitchFamily="81" charset="-120"/>
                <a:ea typeface="華康少女文字W5" pitchFamily="81" charset="-120"/>
              </a:rPr>
              <a:t>(2)</a:t>
            </a:r>
            <a:r>
              <a:rPr lang="zh-TW" altLang="en-US" b="1" dirty="0" smtClean="0">
                <a:solidFill>
                  <a:srgbClr val="006600"/>
                </a:solidFill>
                <a:latin typeface="華康少女文字W5" pitchFamily="81" charset="-120"/>
                <a:ea typeface="華康少女文字W5" pitchFamily="81" charset="-120"/>
              </a:rPr>
              <a:t>觀眾問題</a:t>
            </a:r>
            <a:endParaRPr lang="zh-TW" altLang="en-US" b="1" dirty="0">
              <a:solidFill>
                <a:srgbClr val="006600"/>
              </a:solidFill>
              <a:latin typeface="華康少女文字W5" pitchFamily="81" charset="-120"/>
              <a:ea typeface="華康少女文字W5" pitchFamily="81" charset="-120"/>
            </a:endParaRPr>
          </a:p>
        </p:txBody>
      </p:sp>
      <p:pic>
        <p:nvPicPr>
          <p:cNvPr id="4" name="圖片 3" descr="thCAHMZEEW.jpg"/>
          <p:cNvPicPr>
            <a:picLocks noChangeAspect="1"/>
          </p:cNvPicPr>
          <p:nvPr/>
        </p:nvPicPr>
        <p:blipFill>
          <a:blip r:embed="rId3" cstate="print"/>
          <a:stretch>
            <a:fillRect/>
          </a:stretch>
        </p:blipFill>
        <p:spPr>
          <a:xfrm>
            <a:off x="4355976" y="3861048"/>
            <a:ext cx="3761612" cy="2520280"/>
          </a:xfrm>
          <a:prstGeom prst="rect">
            <a:avLst/>
          </a:prstGeom>
        </p:spPr>
      </p:pic>
    </p:spTree>
    <p:extLst>
      <p:ext uri="{BB962C8B-B14F-4D97-AF65-F5344CB8AC3E}">
        <p14:creationId xmlns:p14="http://schemas.microsoft.com/office/powerpoint/2010/main" val="332293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en-US" b="1" dirty="0" smtClean="0">
                <a:latin typeface="標楷體" pitchFamily="65" charset="-120"/>
                <a:ea typeface="標楷體" pitchFamily="65" charset="-120"/>
              </a:rPr>
              <a:t>    因預留給國際奧委會成員、各國奧委會和贊助商的門票過多，導致網上門票基本售光的情況下，觀眾席仍空空如也。</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7</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28</a:t>
            </a:r>
            <a:r>
              <a:rPr lang="zh-TW" altLang="en-US" b="1" dirty="0" smtClean="0">
                <a:latin typeface="標楷體" pitchFamily="65" charset="-120"/>
                <a:ea typeface="標楷體" pitchFamily="65" charset="-120"/>
              </a:rPr>
              <a:t>日，倫敦奧組委臨時增</a:t>
            </a:r>
            <a:r>
              <a:rPr lang="zh-TW" altLang="en-US" b="1" dirty="0">
                <a:latin typeface="標楷體" pitchFamily="65" charset="-120"/>
                <a:ea typeface="標楷體" pitchFamily="65" charset="-120"/>
              </a:rPr>
              <a:t>售</a:t>
            </a:r>
            <a:r>
              <a:rPr lang="zh-TW" altLang="en-US" b="1" dirty="0" smtClean="0">
                <a:latin typeface="標楷體" pitchFamily="65" charset="-120"/>
                <a:ea typeface="標楷體" pitchFamily="65" charset="-120"/>
              </a:rPr>
              <a:t>約</a:t>
            </a:r>
            <a:r>
              <a:rPr lang="en-US" altLang="zh-TW" b="1" dirty="0" smtClean="0">
                <a:latin typeface="標楷體" pitchFamily="65" charset="-120"/>
                <a:ea typeface="標楷體" pitchFamily="65" charset="-120"/>
              </a:rPr>
              <a:t>1000</a:t>
            </a:r>
            <a:r>
              <a:rPr lang="zh-TW" altLang="en-US" b="1" dirty="0" smtClean="0">
                <a:latin typeface="標楷體" pitchFamily="65" charset="-120"/>
                <a:ea typeface="標楷體" pitchFamily="65" charset="-120"/>
              </a:rPr>
              <a:t>張門票，並將一些門票發給了負責奧運安保的軍人。</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normAutofit/>
          </a:bodyPr>
          <a:lstStyle/>
          <a:p>
            <a:pPr marL="571500" indent="-571500" algn="l"/>
            <a:r>
              <a:rPr lang="en-US" altLang="zh-TW" dirty="0" smtClean="0">
                <a:solidFill>
                  <a:srgbClr val="7030A0"/>
                </a:solidFill>
                <a:latin typeface="華康少女文字W5" pitchFamily="49" charset="-120"/>
                <a:ea typeface="華康少女文字W5" pitchFamily="49" charset="-120"/>
              </a:rPr>
              <a:t>●</a:t>
            </a:r>
            <a:r>
              <a:rPr lang="zh-TW" altLang="en-US" dirty="0" smtClean="0">
                <a:solidFill>
                  <a:srgbClr val="7030A0"/>
                </a:solidFill>
                <a:latin typeface="華康少女文字W5" pitchFamily="49" charset="-120"/>
                <a:ea typeface="華康少女文字W5" pitchFamily="49" charset="-120"/>
              </a:rPr>
              <a:t> 由軍人入座充場面爭議</a:t>
            </a:r>
            <a:endParaRPr lang="zh-TW" altLang="en-US" dirty="0">
              <a:solidFill>
                <a:srgbClr val="7030A0"/>
              </a:solidFill>
              <a:latin typeface="華康少女文字W5" pitchFamily="49" charset="-120"/>
              <a:ea typeface="華康少女文字W5" pitchFamily="49" charset="-120"/>
            </a:endParaRPr>
          </a:p>
        </p:txBody>
      </p:sp>
      <p:pic>
        <p:nvPicPr>
          <p:cNvPr id="4" name="圖片 3" descr="thCAHMZEEW.jpg"/>
          <p:cNvPicPr>
            <a:picLocks noChangeAspect="1"/>
          </p:cNvPicPr>
          <p:nvPr/>
        </p:nvPicPr>
        <p:blipFill>
          <a:blip r:embed="rId3" cstate="print"/>
          <a:stretch>
            <a:fillRect/>
          </a:stretch>
        </p:blipFill>
        <p:spPr>
          <a:xfrm>
            <a:off x="3491880" y="3501008"/>
            <a:ext cx="4147196" cy="2750973"/>
          </a:xfrm>
          <a:prstGeom prst="rect">
            <a:avLst/>
          </a:prstGeom>
        </p:spPr>
      </p:pic>
    </p:spTree>
    <p:extLst>
      <p:ext uri="{BB962C8B-B14F-4D97-AF65-F5344CB8AC3E}">
        <p14:creationId xmlns:p14="http://schemas.microsoft.com/office/powerpoint/2010/main" val="24674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buNone/>
            </a:pPr>
            <a:r>
              <a:rPr lang="zh-TW" altLang="en-US" b="1" dirty="0" smtClean="0">
                <a:solidFill>
                  <a:srgbClr val="7030A0"/>
                </a:solidFill>
                <a:latin typeface="華康少女文字W5" pitchFamily="49" charset="-120"/>
                <a:ea typeface="華康少女文字W5" pitchFamily="49" charset="-120"/>
              </a:rPr>
              <a:t>● 羽球利用規則消極比賽</a:t>
            </a:r>
            <a:endParaRPr lang="en-US" altLang="zh-TW" b="1" dirty="0" smtClean="0">
              <a:solidFill>
                <a:srgbClr val="7030A0"/>
              </a:solidFill>
              <a:latin typeface="華康少女文字W5" pitchFamily="49" charset="-120"/>
              <a:ea typeface="華康少女文字W5" pitchFamily="49" charset="-120"/>
            </a:endParaRPr>
          </a:p>
          <a:p>
            <a:pPr marL="0" indent="0">
              <a:buNone/>
            </a:pPr>
            <a:r>
              <a:rPr lang="zh-TW" altLang="en-US" sz="2400" b="1" dirty="0"/>
              <a:t> </a:t>
            </a:r>
            <a:r>
              <a:rPr lang="zh-TW" altLang="en-US" sz="2400" b="1" dirty="0" smtClean="0"/>
              <a:t>       </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7</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31</a:t>
            </a:r>
            <a:r>
              <a:rPr lang="zh-TW" altLang="en-US" b="1" dirty="0" smtClean="0">
                <a:latin typeface="標楷體" pitchFamily="65" charset="-120"/>
                <a:ea typeface="標楷體" pitchFamily="65" charset="-120"/>
              </a:rPr>
              <a:t>日的羽球女雙小組賽</a:t>
            </a:r>
            <a:r>
              <a:rPr lang="en-US" altLang="zh-TW" b="1" dirty="0" smtClean="0">
                <a:latin typeface="標楷體" pitchFamily="65" charset="-120"/>
                <a:ea typeface="標楷體" pitchFamily="65" charset="-120"/>
              </a:rPr>
              <a:t>A</a:t>
            </a:r>
            <a:r>
              <a:rPr lang="zh-TW" altLang="en-US" b="1" dirty="0" smtClean="0">
                <a:latin typeface="標楷體" pitchFamily="65" charset="-120"/>
                <a:ea typeface="標楷體" pitchFamily="65" charset="-120"/>
              </a:rPr>
              <a:t>組的最後一場比賽，世界排名第一的中國隊輸給南韓隊，比賽過程失誤連連。隨後的女雙小組賽</a:t>
            </a:r>
            <a:r>
              <a:rPr lang="en-US" altLang="zh-TW" b="1" dirty="0" smtClean="0">
                <a:latin typeface="標楷體" pitchFamily="65" charset="-120"/>
                <a:ea typeface="標楷體" pitchFamily="65" charset="-120"/>
              </a:rPr>
              <a:t>C</a:t>
            </a:r>
            <a:r>
              <a:rPr lang="zh-TW" altLang="en-US" b="1" dirty="0" smtClean="0">
                <a:latin typeface="標楷體" pitchFamily="65" charset="-120"/>
                <a:ea typeface="標楷體" pitchFamily="65" charset="-120"/>
              </a:rPr>
              <a:t>組的最後一場比賽中，南韓隊戰勝印尼隊，但過程同樣遭遇質疑。有評論認為此舉主要是為了防止在半決賽中遇到同一國家或強力的對手。</a:t>
            </a:r>
            <a:r>
              <a:rPr lang="en-US" altLang="zh-TW" b="1" dirty="0" smtClean="0">
                <a:latin typeface="標楷體" pitchFamily="65" charset="-120"/>
                <a:ea typeface="標楷體" pitchFamily="65" charset="-120"/>
              </a:rPr>
              <a:t>8</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日，世界羽球聯合會宣布涉嫌倫敦奧運羽球賽醜聞的</a:t>
            </a:r>
            <a:r>
              <a:rPr lang="en-US" altLang="zh-TW" b="1" dirty="0" smtClean="0">
                <a:latin typeface="標楷體" pitchFamily="65" charset="-120"/>
                <a:ea typeface="標楷體" pitchFamily="65" charset="-120"/>
              </a:rPr>
              <a:t>8</a:t>
            </a:r>
            <a:r>
              <a:rPr lang="zh-TW" altLang="en-US" b="1" dirty="0" smtClean="0">
                <a:latin typeface="標楷體" pitchFamily="65" charset="-120"/>
                <a:ea typeface="標楷體" pitchFamily="65" charset="-120"/>
              </a:rPr>
              <a:t>名運動員被取消比賽資格。</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lstStyle/>
          <a:p>
            <a:pPr algn="l"/>
            <a:r>
              <a:rPr lang="zh-TW" altLang="en-US" b="1" dirty="0" smtClean="0">
                <a:solidFill>
                  <a:srgbClr val="006600"/>
                </a:solidFill>
                <a:latin typeface="華康少女文字W5" pitchFamily="81" charset="-120"/>
                <a:ea typeface="華康少女文字W5" pitchFamily="81" charset="-120"/>
              </a:rPr>
              <a:t>  </a:t>
            </a:r>
            <a:r>
              <a:rPr lang="en-US" altLang="zh-TW" b="1" dirty="0" smtClean="0">
                <a:solidFill>
                  <a:srgbClr val="006600"/>
                </a:solidFill>
                <a:latin typeface="華康少女文字W5" pitchFamily="81" charset="-120"/>
                <a:ea typeface="華康少女文字W5" pitchFamily="81" charset="-120"/>
              </a:rPr>
              <a:t>(3)</a:t>
            </a:r>
            <a:r>
              <a:rPr lang="zh-TW" altLang="en-US" b="1" dirty="0" smtClean="0">
                <a:solidFill>
                  <a:srgbClr val="006600"/>
                </a:solidFill>
                <a:latin typeface="華康少女文字W5" pitchFamily="81" charset="-120"/>
                <a:ea typeface="華康少女文字W5" pitchFamily="81" charset="-120"/>
              </a:rPr>
              <a:t> 競賽問題</a:t>
            </a:r>
            <a:endParaRPr lang="zh-TW" altLang="en-US" b="1" dirty="0">
              <a:solidFill>
                <a:srgbClr val="006600"/>
              </a:solidFill>
              <a:latin typeface="華康少女文字W5" pitchFamily="81" charset="-120"/>
              <a:ea typeface="華康少女文字W5" pitchFamily="81" charset="-120"/>
            </a:endParaRPr>
          </a:p>
        </p:txBody>
      </p:sp>
      <p:pic>
        <p:nvPicPr>
          <p:cNvPr id="4" name="圖片 3" descr="thCAJLTAW4.jpg"/>
          <p:cNvPicPr>
            <a:picLocks noChangeAspect="1"/>
          </p:cNvPicPr>
          <p:nvPr/>
        </p:nvPicPr>
        <p:blipFill>
          <a:blip r:embed="rId3" cstate="print"/>
          <a:stretch>
            <a:fillRect/>
          </a:stretch>
        </p:blipFill>
        <p:spPr>
          <a:xfrm>
            <a:off x="5724128" y="4941168"/>
            <a:ext cx="2203724" cy="1638101"/>
          </a:xfrm>
          <a:prstGeom prst="rect">
            <a:avLst/>
          </a:prstGeom>
        </p:spPr>
      </p:pic>
    </p:spTree>
    <p:extLst>
      <p:ext uri="{BB962C8B-B14F-4D97-AF65-F5344CB8AC3E}">
        <p14:creationId xmlns:p14="http://schemas.microsoft.com/office/powerpoint/2010/main" val="26955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91264" cy="4525963"/>
          </a:xfrm>
        </p:spPr>
        <p:txBody>
          <a:bodyPr>
            <a:normAutofit/>
          </a:bodyPr>
          <a:lstStyle/>
          <a:p>
            <a:pPr>
              <a:spcBef>
                <a:spcPts val="667"/>
              </a:spcBef>
              <a:buNone/>
            </a:pPr>
            <a:r>
              <a:rPr lang="zh-TW" altLang="en-US" b="1"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8</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日場地自行車男子團體競速賽第一輪。英國選手辛德斯以出發後不久連人帶車摔在跑道上為由，獲得重新比賽的機會，並以破世界紀錄的成績贏得金牌。在賽艇比賽中，亦有同樣情形出現，最終英國隊亦贏得獎牌。在男子單人</a:t>
            </a:r>
            <a:r>
              <a:rPr lang="en-US" altLang="zh-TW" b="1" dirty="0" smtClean="0">
                <a:latin typeface="標楷體" pitchFamily="65" charset="-120"/>
                <a:ea typeface="標楷體" pitchFamily="65" charset="-120"/>
              </a:rPr>
              <a:t>10</a:t>
            </a:r>
            <a:r>
              <a:rPr lang="zh-TW" altLang="en-US" b="1" dirty="0" smtClean="0">
                <a:latin typeface="標楷體" pitchFamily="65" charset="-120"/>
                <a:ea typeface="標楷體" pitchFamily="65" charset="-120"/>
              </a:rPr>
              <a:t>米跳臺爭奪戰中，湯姆</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戴利的第一跳並不理想，之後，他以攝影機閃光燈太亮為由，獲得重跳的機會，亦贏得銅牌。</a:t>
            </a:r>
            <a:endParaRPr lang="en-US" altLang="zh-TW" b="1" dirty="0" smtClean="0">
              <a:latin typeface="標楷體" pitchFamily="65" charset="-120"/>
              <a:ea typeface="標楷體" pitchFamily="65" charset="-120"/>
            </a:endParaRPr>
          </a:p>
          <a:p>
            <a:pPr>
              <a:spcBef>
                <a:spcPts val="667"/>
              </a:spcBef>
              <a:buNone/>
            </a:pPr>
            <a:r>
              <a:rPr lang="en-US" altLang="zh-TW" b="1"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在爭議、批評、叫好和歡呼聲中，英國的驕傲～</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倫敦奧運落幕了。</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lstStyle/>
          <a:p>
            <a:r>
              <a:rPr lang="zh-TW" altLang="en-US" dirty="0" smtClean="0">
                <a:solidFill>
                  <a:schemeClr val="accent3">
                    <a:lumMod val="50000"/>
                  </a:schemeClr>
                </a:solidFill>
                <a:latin typeface="華康少女文字W5" pitchFamily="49" charset="-120"/>
                <a:ea typeface="華康少女文字W5" pitchFamily="49" charset="-120"/>
              </a:rPr>
              <a:t> </a:t>
            </a:r>
            <a:r>
              <a:rPr lang="en-US" altLang="zh-TW" dirty="0" smtClean="0">
                <a:solidFill>
                  <a:srgbClr val="7030A0"/>
                </a:solidFill>
                <a:latin typeface="華康少女文字W5" pitchFamily="49" charset="-120"/>
                <a:ea typeface="華康少女文字W5" pitchFamily="49" charset="-120"/>
              </a:rPr>
              <a:t>●</a:t>
            </a:r>
            <a:r>
              <a:rPr lang="zh-TW" altLang="en-US" dirty="0" smtClean="0">
                <a:solidFill>
                  <a:srgbClr val="7030A0"/>
                </a:solidFill>
                <a:latin typeface="華康少女文字W5" pitchFamily="49" charset="-120"/>
                <a:ea typeface="華康少女文字W5" pitchFamily="49" charset="-120"/>
              </a:rPr>
              <a:t> 英國隊多次獲得重賽的爭議</a:t>
            </a:r>
            <a:endParaRPr lang="zh-TW" altLang="en-US" dirty="0">
              <a:solidFill>
                <a:srgbClr val="7030A0"/>
              </a:solidFill>
              <a:latin typeface="華康少女文字W5" pitchFamily="49" charset="-120"/>
              <a:ea typeface="華康少女文字W5" pitchFamily="49" charset="-120"/>
            </a:endParaRPr>
          </a:p>
        </p:txBody>
      </p:sp>
      <p:pic>
        <p:nvPicPr>
          <p:cNvPr id="4" name="圖片 3" descr="thCANHTO80.jpg"/>
          <p:cNvPicPr>
            <a:picLocks noChangeAspect="1"/>
          </p:cNvPicPr>
          <p:nvPr/>
        </p:nvPicPr>
        <p:blipFill>
          <a:blip r:embed="rId3" cstate="print"/>
          <a:stretch>
            <a:fillRect/>
          </a:stretch>
        </p:blipFill>
        <p:spPr>
          <a:xfrm>
            <a:off x="5508104" y="5517232"/>
            <a:ext cx="1706885" cy="1132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par>
                                <p:cTn id="18" presetID="39" presetClass="entr" presetSubtype="0" accel="10000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
                                        <p:tgtEl>
                                          <p:spTgt spid="4"/>
                                        </p:tgtEl>
                                      </p:cBhvr>
                                    </p:animEffect>
                                    <p:anim calcmode="lin" valueType="num">
                                      <p:cBhvr>
                                        <p:cTn id="29" dur="400" fill="hold"/>
                                        <p:tgtEl>
                                          <p:spTgt spid="4"/>
                                        </p:tgtEl>
                                        <p:attrNameLst>
                                          <p:attrName>ppt_x</p:attrName>
                                        </p:attrNameLst>
                                      </p:cBhvr>
                                      <p:tavLst>
                                        <p:tav tm="0">
                                          <p:val>
                                            <p:strVal val="#ppt_x"/>
                                          </p:val>
                                        </p:tav>
                                        <p:tav tm="100000">
                                          <p:val>
                                            <p:strVal val="#ppt_x"/>
                                          </p:val>
                                        </p:tav>
                                      </p:tavLst>
                                    </p:anim>
                                    <p:anim calcmode="lin" valueType="num">
                                      <p:cBhvr>
                                        <p:cTn id="30" dur="400" fill="hold"/>
                                        <p:tgtEl>
                                          <p:spTgt spid="4"/>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988840"/>
            <a:ext cx="8229600" cy="3805883"/>
          </a:xfrm>
        </p:spPr>
        <p:txBody>
          <a:bodyPr>
            <a:normAutofit/>
          </a:bodyPr>
          <a:lstStyle/>
          <a:p>
            <a:pPr marL="0" indent="0">
              <a:buNone/>
            </a:pPr>
            <a:r>
              <a:rPr lang="zh-TW" altLang="en-US" sz="2800" b="1" dirty="0"/>
              <a:t> </a:t>
            </a:r>
            <a:r>
              <a:rPr lang="zh-TW" altLang="en-US" sz="2800" b="1" dirty="0" smtClean="0"/>
              <a:t>     </a:t>
            </a:r>
            <a:r>
              <a:rPr lang="zh-TW" altLang="en-US" sz="2800" b="1" dirty="0">
                <a:latin typeface="標楷體" pitchFamily="65" charset="-120"/>
                <a:ea typeface="標楷體" pitchFamily="65" charset="-120"/>
              </a:rPr>
              <a:t> 這個活動讓我學到很多東西，也讓我知道幕後辛苦的準備工作。</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詹文心</a:t>
            </a:r>
            <a:r>
              <a:rPr lang="en-US" altLang="zh-TW" sz="2800" b="1" dirty="0" smtClean="0">
                <a:latin typeface="標楷體" pitchFamily="65" charset="-120"/>
                <a:ea typeface="標楷體" pitchFamily="65" charset="-120"/>
              </a:rPr>
              <a:t>)</a:t>
            </a:r>
          </a:p>
          <a:p>
            <a:pPr marL="0" indent="0">
              <a:buNone/>
            </a:pP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我覺得這個活動讓我學到很多東西。</a:t>
            </a:r>
            <a:r>
              <a:rPr lang="en-US" altLang="zh-TW"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鄭昱亭</a:t>
            </a:r>
            <a:r>
              <a:rPr lang="en-US" altLang="zh-TW" sz="2800" b="1" dirty="0" smtClean="0">
                <a:latin typeface="標楷體" pitchFamily="65" charset="-120"/>
                <a:ea typeface="標楷體" pitchFamily="65" charset="-120"/>
              </a:rPr>
              <a:t>)</a:t>
            </a:r>
          </a:p>
          <a:p>
            <a:pPr marL="0" indent="0">
              <a:buNone/>
            </a:pPr>
            <a:r>
              <a:rPr lang="zh-TW" altLang="en-US" sz="2800" b="1" dirty="0" smtClean="0">
                <a:latin typeface="標楷體" pitchFamily="65" charset="-120"/>
                <a:ea typeface="標楷體" pitchFamily="65" charset="-120"/>
              </a:rPr>
              <a:t>    這個</a:t>
            </a:r>
            <a:r>
              <a:rPr lang="zh-TW" altLang="en-US" sz="2800" b="1" dirty="0">
                <a:latin typeface="標楷體" pitchFamily="65" charset="-120"/>
                <a:ea typeface="標楷體" pitchFamily="65" charset="-120"/>
              </a:rPr>
              <a:t>活動讓我學到奧運的相關知識。</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羅辰妍</a:t>
            </a:r>
            <a:r>
              <a:rPr lang="en-US" altLang="zh-TW" sz="2800" b="1" dirty="0">
                <a:latin typeface="標楷體" pitchFamily="65" charset="-120"/>
                <a:ea typeface="標楷體" pitchFamily="65" charset="-120"/>
              </a:rPr>
              <a:t>)</a:t>
            </a:r>
            <a:endParaRPr lang="zh-TW" altLang="en-US" sz="2800" b="1" dirty="0">
              <a:latin typeface="標楷體" pitchFamily="65" charset="-120"/>
              <a:ea typeface="標楷體" pitchFamily="65" charset="-120"/>
            </a:endParaRPr>
          </a:p>
          <a:p>
            <a:pPr marL="0" indent="0">
              <a:buNone/>
            </a:pPr>
            <a:r>
              <a:rPr lang="zh-TW" altLang="en-US" sz="2800" b="1" smtClean="0">
                <a:latin typeface="標楷體" pitchFamily="65" charset="-120"/>
                <a:ea typeface="標楷體" pitchFamily="65" charset="-120"/>
              </a:rPr>
              <a:t>    本來</a:t>
            </a:r>
            <a:r>
              <a:rPr lang="zh-TW" altLang="en-US" sz="2800" b="1" dirty="0" smtClean="0">
                <a:latin typeface="標楷體" pitchFamily="65" charset="-120"/>
                <a:ea typeface="標楷體" pitchFamily="65" charset="-120"/>
              </a:rPr>
              <a:t>奧運對我來說，是一個謎，但經過這次的課程，讓我了解到奧運是如何運作？了解到世上有哪些明星選手？也</a:t>
            </a:r>
            <a:r>
              <a:rPr lang="zh-TW" altLang="en-US" sz="2800" b="1" dirty="0">
                <a:latin typeface="標楷體" pitchFamily="65" charset="-120"/>
                <a:ea typeface="標楷體" pitchFamily="65" charset="-120"/>
              </a:rPr>
              <a:t>了解到奧運有哪</a:t>
            </a:r>
            <a:r>
              <a:rPr lang="zh-TW" altLang="en-US" sz="2800" b="1" dirty="0" smtClean="0">
                <a:latin typeface="標楷體" pitchFamily="65" charset="-120"/>
                <a:ea typeface="標楷體" pitchFamily="65" charset="-120"/>
              </a:rPr>
              <a:t>些項目？收穫不少。</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劉佳瑜</a:t>
            </a:r>
            <a:r>
              <a:rPr lang="en-US" altLang="zh-TW" sz="2800" b="1" dirty="0" smtClean="0">
                <a:latin typeface="標楷體" pitchFamily="65" charset="-120"/>
                <a:ea typeface="標楷體" pitchFamily="65" charset="-120"/>
              </a:rPr>
              <a:t>)</a:t>
            </a:r>
          </a:p>
        </p:txBody>
      </p:sp>
      <p:sp>
        <p:nvSpPr>
          <p:cNvPr id="2" name="標題 1"/>
          <p:cNvSpPr>
            <a:spLocks noGrp="1"/>
          </p:cNvSpPr>
          <p:nvPr>
            <p:ph type="title"/>
          </p:nvPr>
        </p:nvSpPr>
        <p:spPr/>
        <p:txBody>
          <a:bodyPr/>
          <a:lstStyle/>
          <a:p>
            <a:pPr algn="l"/>
            <a:r>
              <a:rPr lang="zh-TW" altLang="en-US" b="1" dirty="0" smtClean="0">
                <a:solidFill>
                  <a:schemeClr val="accent1">
                    <a:lumMod val="75000"/>
                  </a:schemeClr>
                </a:solidFill>
                <a:latin typeface="華康隸書體W5" pitchFamily="49" charset="-120"/>
                <a:ea typeface="華康隸書體W5" pitchFamily="49" charset="-120"/>
              </a:rPr>
              <a:t>四、研究</a:t>
            </a:r>
            <a:r>
              <a:rPr lang="zh-TW" altLang="en-US" b="1" dirty="0">
                <a:solidFill>
                  <a:schemeClr val="accent1">
                    <a:lumMod val="75000"/>
                  </a:schemeClr>
                </a:solidFill>
                <a:latin typeface="華康隸書體W5" pitchFamily="49" charset="-120"/>
                <a:ea typeface="華康隸書體W5" pitchFamily="49" charset="-120"/>
              </a:rPr>
              <a:t>心得</a:t>
            </a:r>
            <a:endParaRPr lang="zh-TW" altLang="en-US" dirty="0">
              <a:solidFill>
                <a:schemeClr val="accent1">
                  <a:lumMod val="75000"/>
                </a:schemeClr>
              </a:solidFill>
            </a:endParaRPr>
          </a:p>
        </p:txBody>
      </p:sp>
      <p:pic>
        <p:nvPicPr>
          <p:cNvPr id="5" name="圖片 4" descr="thCAVDRJYH.jpg"/>
          <p:cNvPicPr>
            <a:picLocks noChangeAspect="1"/>
          </p:cNvPicPr>
          <p:nvPr/>
        </p:nvPicPr>
        <p:blipFill>
          <a:blip r:embed="rId3" cstate="print"/>
          <a:stretch>
            <a:fillRect/>
          </a:stretch>
        </p:blipFill>
        <p:spPr>
          <a:xfrm>
            <a:off x="4499992" y="208822"/>
            <a:ext cx="2497460" cy="1636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nodeType="with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
                                          </p:val>
                                        </p:tav>
                                        <p:tav tm="100000">
                                          <p:val>
                                            <p:strVal val="#ppt_y"/>
                                          </p:val>
                                        </p:tav>
                                      </p:tavLst>
                                    </p:anim>
                                  </p:childTnLst>
                                </p:cTn>
                              </p:par>
                              <p:par>
                                <p:cTn id="28" presetID="40" presetClass="entr" presetSubtype="0" fill="hold" nodeType="with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4000" r="-34000"/>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124744"/>
            <a:ext cx="8229600" cy="507512"/>
          </a:xfrm>
        </p:spPr>
        <p:txBody>
          <a:bodyPr/>
          <a:lstStyle/>
          <a:p>
            <a:pPr marL="109728" indent="0">
              <a:buNone/>
            </a:pP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一</a:t>
            </a:r>
            <a:r>
              <a:rPr lang="en-US" altLang="zh-TW" b="1" dirty="0" smtClean="0">
                <a:solidFill>
                  <a:schemeClr val="accent6">
                    <a:lumMod val="75000"/>
                  </a:schemeClr>
                </a:solidFill>
                <a:latin typeface="華康少女文字W5" pitchFamily="49" charset="-120"/>
                <a:ea typeface="華康少女文字W5" pitchFamily="49" charset="-120"/>
              </a:rPr>
              <a:t>)</a:t>
            </a:r>
            <a:r>
              <a:rPr lang="zh-TW" altLang="en-US" b="1" dirty="0" smtClean="0">
                <a:solidFill>
                  <a:schemeClr val="accent6">
                    <a:lumMod val="75000"/>
                  </a:schemeClr>
                </a:solidFill>
                <a:latin typeface="華康少女文字W5" pitchFamily="49" charset="-120"/>
                <a:ea typeface="華康少女文字W5" pitchFamily="49" charset="-120"/>
              </a:rPr>
              <a:t> 參考網址</a:t>
            </a:r>
            <a:endParaRPr lang="zh-TW" altLang="en-US" b="1" dirty="0">
              <a:solidFill>
                <a:schemeClr val="accent6">
                  <a:lumMod val="75000"/>
                </a:schemeClr>
              </a:solidFill>
              <a:latin typeface="華康少女文字W5" pitchFamily="49" charset="-120"/>
              <a:ea typeface="華康少女文字W5" pitchFamily="49" charset="-120"/>
            </a:endParaRPr>
          </a:p>
        </p:txBody>
      </p:sp>
      <p:sp>
        <p:nvSpPr>
          <p:cNvPr id="3" name="標題 2"/>
          <p:cNvSpPr>
            <a:spLocks noGrp="1"/>
          </p:cNvSpPr>
          <p:nvPr>
            <p:ph type="title"/>
          </p:nvPr>
        </p:nvSpPr>
        <p:spPr/>
        <p:txBody>
          <a:bodyPr/>
          <a:lstStyle/>
          <a:p>
            <a:r>
              <a:rPr lang="zh-TW" altLang="en-US" dirty="0">
                <a:solidFill>
                  <a:schemeClr val="accent1">
                    <a:lumMod val="75000"/>
                  </a:schemeClr>
                </a:solidFill>
                <a:latin typeface="華康隸書體W5" pitchFamily="49" charset="-120"/>
                <a:ea typeface="華康隸書體W5" pitchFamily="49" charset="-120"/>
              </a:rPr>
              <a:t>五、</a:t>
            </a:r>
            <a:r>
              <a:rPr lang="zh-TW" altLang="en-US" dirty="0" smtClean="0">
                <a:solidFill>
                  <a:schemeClr val="accent1">
                    <a:lumMod val="75000"/>
                  </a:schemeClr>
                </a:solidFill>
                <a:latin typeface="華康隸書體W5" pitchFamily="49" charset="-120"/>
                <a:ea typeface="華康隸書體W5" pitchFamily="49" charset="-120"/>
              </a:rPr>
              <a:t>參考</a:t>
            </a:r>
            <a:r>
              <a:rPr lang="zh-TW" altLang="en-US" dirty="0">
                <a:solidFill>
                  <a:schemeClr val="accent1">
                    <a:lumMod val="75000"/>
                  </a:schemeClr>
                </a:solidFill>
                <a:latin typeface="華康隸書體W5" pitchFamily="49" charset="-120"/>
                <a:ea typeface="華康隸書體W5" pitchFamily="49" charset="-120"/>
              </a:rPr>
              <a:t>文獻</a:t>
            </a:r>
            <a:endParaRPr lang="zh-TW" altLang="en-US" dirty="0">
              <a:solidFill>
                <a:schemeClr val="accent1">
                  <a:lumMod val="75000"/>
                </a:schemeClr>
              </a:solidFill>
            </a:endParaRPr>
          </a:p>
        </p:txBody>
      </p:sp>
      <p:sp>
        <p:nvSpPr>
          <p:cNvPr id="4" name="內容版面配置區 2"/>
          <p:cNvSpPr txBox="1">
            <a:spLocks/>
          </p:cNvSpPr>
          <p:nvPr/>
        </p:nvSpPr>
        <p:spPr>
          <a:xfrm>
            <a:off x="323528" y="1628800"/>
            <a:ext cx="8640960" cy="388843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lvl="0" indent="0">
              <a:spcBef>
                <a:spcPts val="0"/>
              </a:spcBef>
              <a:buClrTx/>
              <a:buSzTx/>
              <a:buNone/>
            </a:pPr>
            <a:r>
              <a:rPr lang="en-US" altLang="zh-TW" sz="1600" b="1" dirty="0" smtClean="0">
                <a:solidFill>
                  <a:prstClr val="black"/>
                </a:solidFill>
                <a:latin typeface="標楷體" pitchFamily="65" charset="-120"/>
                <a:ea typeface="標楷體" pitchFamily="65" charset="-120"/>
              </a:rPr>
              <a:t> </a:t>
            </a:r>
            <a:r>
              <a:rPr lang="en-US" altLang="zh-TW" sz="1800" b="1" dirty="0" smtClean="0">
                <a:solidFill>
                  <a:prstClr val="black"/>
                </a:solidFill>
                <a:latin typeface="標楷體" pitchFamily="65" charset="-120"/>
                <a:ea typeface="標楷體" pitchFamily="65" charset="-120"/>
              </a:rPr>
              <a:t>1.http</a:t>
            </a:r>
            <a:r>
              <a:rPr lang="en-US" altLang="zh-TW" sz="1800" b="1" dirty="0">
                <a:solidFill>
                  <a:prstClr val="black"/>
                </a:solidFill>
                <a:latin typeface="標楷體" pitchFamily="65" charset="-120"/>
                <a:ea typeface="標楷體" pitchFamily="65" charset="-120"/>
              </a:rPr>
              <a:t>://</a:t>
            </a:r>
            <a:r>
              <a:rPr lang="en-US" altLang="zh-TW" sz="1800" b="1" dirty="0" smtClean="0">
                <a:solidFill>
                  <a:prstClr val="black"/>
                </a:solidFill>
                <a:latin typeface="標楷體" pitchFamily="65" charset="-120"/>
                <a:ea typeface="標楷體" pitchFamily="65" charset="-120"/>
              </a:rPr>
              <a:t>blog.udn.com/scotttso20031669235/</a:t>
            </a:r>
            <a:endParaRPr lang="en-US" altLang="zh-TW" sz="1800" b="1" dirty="0" smtClean="0">
              <a:latin typeface="標楷體" pitchFamily="65" charset="-120"/>
              <a:ea typeface="標楷體" pitchFamily="65" charset="-120"/>
            </a:endParaRPr>
          </a:p>
          <a:p>
            <a:pPr marL="0" indent="0">
              <a:buNone/>
            </a:pPr>
            <a:r>
              <a:rPr lang="en-US" altLang="zh-TW" sz="1800" b="1" dirty="0" smtClean="0">
                <a:latin typeface="標楷體" pitchFamily="65" charset="-120"/>
                <a:ea typeface="標楷體" pitchFamily="65" charset="-120"/>
              </a:rPr>
              <a:t> 2.http://blog.udn.com/1698/6711127/</a:t>
            </a:r>
          </a:p>
          <a:p>
            <a:pPr marL="0" indent="0">
              <a:buNone/>
            </a:pPr>
            <a:r>
              <a:rPr lang="en-US" altLang="zh-TW" sz="1800" b="1" dirty="0" smtClean="0">
                <a:latin typeface="標楷體" pitchFamily="65" charset="-120"/>
                <a:ea typeface="標楷體" pitchFamily="65" charset="-120"/>
              </a:rPr>
              <a:t> 3.http://blog.yam.com/jj1964/art.cle./52454878</a:t>
            </a:r>
          </a:p>
          <a:p>
            <a:pPr marL="0" indent="0">
              <a:buNone/>
            </a:pPr>
            <a:r>
              <a:rPr lang="en-US" altLang="zh-TW" sz="1800" b="1" dirty="0" smtClean="0">
                <a:latin typeface="標楷體" pitchFamily="65" charset="-120"/>
                <a:ea typeface="標楷體" pitchFamily="65" charset="-120"/>
              </a:rPr>
              <a:t> 4.http://dailynews.sina.com.hk/</a:t>
            </a:r>
            <a:r>
              <a:rPr lang="en-US" altLang="zh-TW" sz="1800" b="1" dirty="0" err="1" smtClean="0">
                <a:latin typeface="標楷體" pitchFamily="65" charset="-120"/>
                <a:ea typeface="標楷體" pitchFamily="65" charset="-120"/>
              </a:rPr>
              <a:t>bg</a:t>
            </a:r>
            <a:r>
              <a:rPr lang="en-US" altLang="zh-TW" sz="1800" b="1" dirty="0" smtClean="0">
                <a:latin typeface="標楷體" pitchFamily="65" charset="-120"/>
                <a:ea typeface="標楷體" pitchFamily="65" charset="-120"/>
              </a:rPr>
              <a:t>/news/</a:t>
            </a:r>
            <a:r>
              <a:rPr lang="en-US" altLang="zh-TW" sz="1800" b="1" dirty="0" err="1" smtClean="0">
                <a:latin typeface="標楷體" pitchFamily="65" charset="-120"/>
                <a:ea typeface="標楷體" pitchFamily="65" charset="-120"/>
              </a:rPr>
              <a:t>spt</a:t>
            </a:r>
            <a:r>
              <a:rPr lang="en-US" altLang="zh-TW" sz="1800" b="1" dirty="0" smtClean="0">
                <a:latin typeface="標楷體" pitchFamily="65" charset="-120"/>
                <a:ea typeface="標楷體" pitchFamily="65" charset="-120"/>
              </a:rPr>
              <a:t>/</a:t>
            </a:r>
            <a:r>
              <a:rPr lang="en-US" altLang="zh-TW" sz="1800" b="1" dirty="0" err="1" smtClean="0">
                <a:latin typeface="標楷體" pitchFamily="65" charset="-120"/>
                <a:ea typeface="標楷體" pitchFamily="65" charset="-120"/>
              </a:rPr>
              <a:t>sptothers</a:t>
            </a:r>
            <a:r>
              <a:rPr lang="en-US" altLang="zh-TW" sz="1800" b="1" dirty="0" smtClean="0">
                <a:latin typeface="標楷體" pitchFamily="65" charset="-120"/>
                <a:ea typeface="標楷體" pitchFamily="65" charset="-120"/>
              </a:rPr>
              <a:t>/</a:t>
            </a:r>
            <a:r>
              <a:rPr lang="en-US" altLang="zh-TW" sz="1800" b="1" dirty="0" err="1" smtClean="0">
                <a:latin typeface="標楷體" pitchFamily="65" charset="-120"/>
                <a:ea typeface="標楷體" pitchFamily="65" charset="-120"/>
              </a:rPr>
              <a:t>sinacn</a:t>
            </a:r>
            <a:r>
              <a:rPr lang="en-US" altLang="zh-TW" sz="1800" b="1" dirty="0" smtClean="0">
                <a:latin typeface="標楷體" pitchFamily="65" charset="-120"/>
                <a:ea typeface="標楷體" pitchFamily="65" charset="-120"/>
              </a:rPr>
              <a:t>/20120810/</a:t>
            </a:r>
          </a:p>
          <a:p>
            <a:pPr marL="0" indent="0">
              <a:buNone/>
            </a:pPr>
            <a:r>
              <a:rPr lang="en-US" altLang="zh-TW" sz="1800" b="1" dirty="0">
                <a:latin typeface="標楷體" pitchFamily="65" charset="-120"/>
                <a:ea typeface="標楷體" pitchFamily="65" charset="-120"/>
              </a:rPr>
              <a:t> </a:t>
            </a:r>
            <a:r>
              <a:rPr lang="en-US" altLang="zh-TW" sz="1800" b="1" dirty="0" smtClean="0">
                <a:latin typeface="標楷體" pitchFamily="65" charset="-120"/>
                <a:ea typeface="標楷體" pitchFamily="65" charset="-120"/>
              </a:rPr>
              <a:t>         19163661725.html</a:t>
            </a:r>
          </a:p>
          <a:p>
            <a:pPr marL="0" indent="0">
              <a:buNone/>
            </a:pPr>
            <a:r>
              <a:rPr lang="en-US" altLang="zh-TW" sz="1800" b="1" dirty="0" smtClean="0">
                <a:latin typeface="標楷體" pitchFamily="65" charset="-120"/>
                <a:ea typeface="標楷體" pitchFamily="65" charset="-120"/>
              </a:rPr>
              <a:t> 5.http://mag.epochhtilnes.com/B5/087/5232.htm</a:t>
            </a:r>
          </a:p>
          <a:p>
            <a:pPr marL="0" indent="0">
              <a:buNone/>
            </a:pPr>
            <a:r>
              <a:rPr lang="en-US" altLang="zh-TW" sz="1800" b="1" dirty="0" smtClean="0">
                <a:latin typeface="標楷體" pitchFamily="65" charset="-120"/>
                <a:ea typeface="標楷體" pitchFamily="65" charset="-120"/>
              </a:rPr>
              <a:t> 6.http://matchbinassets.s3.amazonaws.com/secure/users/360075/assets/6YE5</a:t>
            </a:r>
          </a:p>
          <a:p>
            <a:pPr marL="0" indent="0">
              <a:buNone/>
            </a:pPr>
            <a:r>
              <a:rPr lang="en-US" altLang="zh-TW" sz="1800" b="1" dirty="0" smtClean="0">
                <a:latin typeface="標楷體" pitchFamily="65" charset="-120"/>
                <a:ea typeface="標楷體" pitchFamily="65" charset="-120"/>
              </a:rPr>
              <a:t> 7.http://sonybmg.pixnet.net/blog/post/21816915</a:t>
            </a:r>
          </a:p>
          <a:p>
            <a:pPr marL="0" indent="0">
              <a:buNone/>
            </a:pPr>
            <a:r>
              <a:rPr lang="en-US" altLang="zh-TW" sz="1800" b="1" dirty="0" smtClean="0">
                <a:latin typeface="標楷體" pitchFamily="65" charset="-120"/>
                <a:ea typeface="標楷體" pitchFamily="65" charset="-120"/>
              </a:rPr>
              <a:t> 8.http://news.sina.com.hk/news/9/1/1/2743590/1.html</a:t>
            </a:r>
          </a:p>
          <a:p>
            <a:pPr marL="0" indent="0">
              <a:buNone/>
            </a:pPr>
            <a:r>
              <a:rPr lang="en-US" altLang="zh-TW" sz="1800" b="1" dirty="0" smtClean="0">
                <a:latin typeface="標楷體" pitchFamily="65" charset="-120"/>
                <a:ea typeface="標楷體" pitchFamily="65" charset="-120"/>
              </a:rPr>
              <a:t> 9.http://tw.news.yahoo.com1%E8%97%8F%E7%8D%95%E8%88%AC%E7%86%E…</a:t>
            </a:r>
          </a:p>
          <a:p>
            <a:pPr marL="0" indent="0">
              <a:buNone/>
            </a:pPr>
            <a:r>
              <a:rPr lang="en-US" altLang="zh-TW" sz="1800" b="1" dirty="0" smtClean="0">
                <a:latin typeface="標楷體" pitchFamily="65" charset="-120"/>
                <a:ea typeface="標楷體" pitchFamily="65" charset="-120"/>
              </a:rPr>
              <a:t>10.http://tw.news.yahoo.com/%E5%80%AB%E6%95%A6%E7%B4%85%85%E8%89%B2%...</a:t>
            </a:r>
          </a:p>
          <a:p>
            <a:pPr marL="514350" indent="-514350">
              <a:buFont typeface="+mj-lt"/>
              <a:buAutoNum type="arabicPeriod"/>
            </a:pPr>
            <a:endParaRPr lang="en-US" altLang="zh-TW" b="1" dirty="0" smtClean="0">
              <a:solidFill>
                <a:prstClr val="black"/>
              </a:solidFill>
              <a:latin typeface="標楷體" pitchFamily="65" charset="-120"/>
              <a:ea typeface="標楷體" pitchFamily="65" charset="-120"/>
            </a:endParaRPr>
          </a:p>
          <a:p>
            <a:pPr marL="514350" indent="-514350">
              <a:buFont typeface="+mj-lt"/>
              <a:buAutoNum type="arabicPeriod"/>
            </a:pPr>
            <a:endParaRPr lang="en-US" altLang="zh-TW" b="1" dirty="0" smtClean="0">
              <a:solidFill>
                <a:prstClr val="black"/>
              </a:solidFill>
              <a:latin typeface="標楷體" pitchFamily="65" charset="-120"/>
              <a:ea typeface="標楷體" pitchFamily="65" charset="-120"/>
            </a:endParaRPr>
          </a:p>
          <a:p>
            <a:pPr marL="514350" indent="-514350">
              <a:buFont typeface="+mj-lt"/>
              <a:buAutoNum type="arabicPeriod"/>
            </a:pPr>
            <a:endParaRPr lang="zh-TW" altLang="en-US" b="1" dirty="0">
              <a:latin typeface="標楷體" pitchFamily="65" charset="-120"/>
              <a:ea typeface="標楷體" pitchFamily="65" charset="-120"/>
            </a:endParaRPr>
          </a:p>
        </p:txBody>
      </p:sp>
      <p:pic>
        <p:nvPicPr>
          <p:cNvPr id="5" name="圖片 4" descr="7C3B.jpg"/>
          <p:cNvPicPr>
            <a:picLocks noChangeAspect="1"/>
          </p:cNvPicPr>
          <p:nvPr/>
        </p:nvPicPr>
        <p:blipFill>
          <a:blip r:embed="rId3" cstate="print"/>
          <a:stretch>
            <a:fillRect/>
          </a:stretch>
        </p:blipFill>
        <p:spPr>
          <a:xfrm>
            <a:off x="6444208" y="260648"/>
            <a:ext cx="1772220" cy="2184140"/>
          </a:xfrm>
          <a:prstGeom prst="rect">
            <a:avLst/>
          </a:prstGeom>
        </p:spPr>
      </p:pic>
      <p:pic>
        <p:nvPicPr>
          <p:cNvPr id="6" name="圖片 5" descr="856.jpg"/>
          <p:cNvPicPr>
            <a:picLocks noChangeAspect="1"/>
          </p:cNvPicPr>
          <p:nvPr/>
        </p:nvPicPr>
        <p:blipFill>
          <a:blip r:embed="rId4" cstate="print"/>
          <a:stretch>
            <a:fillRect/>
          </a:stretch>
        </p:blipFill>
        <p:spPr>
          <a:xfrm>
            <a:off x="5652120" y="5373216"/>
            <a:ext cx="1205485" cy="1340767"/>
          </a:xfrm>
          <a:prstGeom prst="rect">
            <a:avLst/>
          </a:prstGeom>
        </p:spPr>
      </p:pic>
    </p:spTree>
    <p:extLst>
      <p:ext uri="{BB962C8B-B14F-4D97-AF65-F5344CB8AC3E}">
        <p14:creationId xmlns:p14="http://schemas.microsoft.com/office/powerpoint/2010/main" val="18778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0"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4">
                                            <p:txEl>
                                              <p:pRg st="0" end="0"/>
                                            </p:txEl>
                                          </p:spTgt>
                                        </p:tgtEl>
                                        <p:attrNameLst>
                                          <p:attrName>fill.type</p:attrName>
                                        </p:attrNameLst>
                                      </p:cBhvr>
                                      <p:to>
                                        <p:strVal val="solid"/>
                                      </p:to>
                                    </p:set>
                                  </p:childTnLst>
                                </p:cTn>
                              </p:par>
                              <p:par>
                                <p:cTn id="23" presetID="27" presetClass="entr" presetSubtype="0" fill="hold" nodeType="withEffect">
                                  <p:stCondLst>
                                    <p:cond delay="0"/>
                                  </p:stCondLst>
                                  <p:iterate type="lt">
                                    <p:tmPct val="50000"/>
                                  </p:iterate>
                                  <p:childTnLst>
                                    <p:set>
                                      <p:cBhvr>
                                        <p:cTn id="24"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5"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4">
                                            <p:txEl>
                                              <p:pRg st="1" end="1"/>
                                            </p:txEl>
                                          </p:spTgt>
                                        </p:tgtEl>
                                        <p:attrNameLst>
                                          <p:attrName>fill.type</p:attrName>
                                        </p:attrNameLst>
                                      </p:cBhvr>
                                      <p:to>
                                        <p:strVal val="solid"/>
                                      </p:to>
                                    </p:set>
                                  </p:childTnLst>
                                </p:cTn>
                              </p:par>
                              <p:par>
                                <p:cTn id="28" presetID="27" presetClass="entr" presetSubtype="0" fill="hold" nodeType="withEffect">
                                  <p:stCondLst>
                                    <p:cond delay="0"/>
                                  </p:stCondLst>
                                  <p:iterate type="lt">
                                    <p:tmPct val="50000"/>
                                  </p:iterate>
                                  <p:childTnLst>
                                    <p:set>
                                      <p:cBhvr>
                                        <p:cTn id="29"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30"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4">
                                            <p:txEl>
                                              <p:pRg st="2" end="2"/>
                                            </p:txEl>
                                          </p:spTgt>
                                        </p:tgtEl>
                                        <p:attrNameLst>
                                          <p:attrName>fill.type</p:attrName>
                                        </p:attrNameLst>
                                      </p:cBhvr>
                                      <p:to>
                                        <p:strVal val="solid"/>
                                      </p:to>
                                    </p:set>
                                  </p:childTnLst>
                                </p:cTn>
                              </p:par>
                              <p:par>
                                <p:cTn id="33" presetID="27" presetClass="entr" presetSubtype="0" fill="hold" nodeType="withEffect">
                                  <p:stCondLst>
                                    <p:cond delay="0"/>
                                  </p:stCondLst>
                                  <p:iterate type="lt">
                                    <p:tmPct val="50000"/>
                                  </p:iterate>
                                  <p:childTnLst>
                                    <p:set>
                                      <p:cBhvr>
                                        <p:cTn id="34"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35"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3" end="3"/>
                                            </p:txEl>
                                          </p:spTgt>
                                        </p:tgtEl>
                                        <p:attrNameLst>
                                          <p:attrName>fill.type</p:attrName>
                                        </p:attrNameLst>
                                      </p:cBhvr>
                                      <p:to>
                                        <p:strVal val="solid"/>
                                      </p:to>
                                    </p:set>
                                  </p:childTnLst>
                                </p:cTn>
                              </p:par>
                              <p:par>
                                <p:cTn id="38" presetID="27" presetClass="entr" presetSubtype="0" fill="hold" nodeType="withEffect">
                                  <p:stCondLst>
                                    <p:cond delay="0"/>
                                  </p:stCondLst>
                                  <p:iterate type="lt">
                                    <p:tmPct val="50000"/>
                                  </p:iterate>
                                  <p:childTnLst>
                                    <p:set>
                                      <p:cBhvr>
                                        <p:cTn id="39"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40"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4">
                                            <p:txEl>
                                              <p:pRg st="4" end="4"/>
                                            </p:txEl>
                                          </p:spTgt>
                                        </p:tgtEl>
                                        <p:attrNameLst>
                                          <p:attrName>fill.type</p:attrName>
                                        </p:attrNameLst>
                                      </p:cBhvr>
                                      <p:to>
                                        <p:strVal val="solid"/>
                                      </p:to>
                                    </p:set>
                                  </p:childTnLst>
                                </p:cTn>
                              </p:par>
                              <p:par>
                                <p:cTn id="43" presetID="27" presetClass="entr" presetSubtype="0" fill="hold" nodeType="withEffect">
                                  <p:stCondLst>
                                    <p:cond delay="0"/>
                                  </p:stCondLst>
                                  <p:iterate type="lt">
                                    <p:tmPct val="50000"/>
                                  </p:iterate>
                                  <p:childTnLst>
                                    <p:set>
                                      <p:cBhvr>
                                        <p:cTn id="44"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45"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47" dur="80"/>
                                        <p:tgtEl>
                                          <p:spTgt spid="4">
                                            <p:txEl>
                                              <p:pRg st="5" end="5"/>
                                            </p:txEl>
                                          </p:spTgt>
                                        </p:tgtEl>
                                        <p:attrNameLst>
                                          <p:attrName>fill.type</p:attrName>
                                        </p:attrNameLst>
                                      </p:cBhvr>
                                      <p:to>
                                        <p:strVal val="solid"/>
                                      </p:to>
                                    </p:set>
                                  </p:childTnLst>
                                </p:cTn>
                              </p:par>
                              <p:par>
                                <p:cTn id="48" presetID="27" presetClass="entr" presetSubtype="0" fill="hold" nodeType="withEffect">
                                  <p:stCondLst>
                                    <p:cond delay="0"/>
                                  </p:stCondLst>
                                  <p:iterate type="lt">
                                    <p:tmPct val="50000"/>
                                  </p:iterate>
                                  <p:childTnLst>
                                    <p:set>
                                      <p:cBhvr>
                                        <p:cTn id="49"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50"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52" dur="80"/>
                                        <p:tgtEl>
                                          <p:spTgt spid="4">
                                            <p:txEl>
                                              <p:pRg st="6" end="6"/>
                                            </p:txEl>
                                          </p:spTgt>
                                        </p:tgtEl>
                                        <p:attrNameLst>
                                          <p:attrName>fill.type</p:attrName>
                                        </p:attrNameLst>
                                      </p:cBhvr>
                                      <p:to>
                                        <p:strVal val="solid"/>
                                      </p:to>
                                    </p:set>
                                  </p:childTnLst>
                                </p:cTn>
                              </p:par>
                              <p:par>
                                <p:cTn id="53" presetID="27" presetClass="entr" presetSubtype="0" fill="hold" nodeType="withEffect">
                                  <p:stCondLst>
                                    <p:cond delay="0"/>
                                  </p:stCondLst>
                                  <p:iterate type="lt">
                                    <p:tmPct val="50000"/>
                                  </p:iterate>
                                  <p:childTnLst>
                                    <p:set>
                                      <p:cBhvr>
                                        <p:cTn id="54"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55"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57" dur="80"/>
                                        <p:tgtEl>
                                          <p:spTgt spid="4">
                                            <p:txEl>
                                              <p:pRg st="7" end="7"/>
                                            </p:txEl>
                                          </p:spTgt>
                                        </p:tgtEl>
                                        <p:attrNameLst>
                                          <p:attrName>fill.type</p:attrName>
                                        </p:attrNameLst>
                                      </p:cBhvr>
                                      <p:to>
                                        <p:strVal val="solid"/>
                                      </p:to>
                                    </p:set>
                                  </p:childTnLst>
                                </p:cTn>
                              </p:par>
                              <p:par>
                                <p:cTn id="58" presetID="27" presetClass="entr" presetSubtype="0" fill="hold" nodeType="withEffect">
                                  <p:stCondLst>
                                    <p:cond delay="0"/>
                                  </p:stCondLst>
                                  <p:iterate type="lt">
                                    <p:tmPct val="50000"/>
                                  </p:iterate>
                                  <p:childTnLst>
                                    <p:set>
                                      <p:cBhvr>
                                        <p:cTn id="59"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60"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62" dur="80"/>
                                        <p:tgtEl>
                                          <p:spTgt spid="4">
                                            <p:txEl>
                                              <p:pRg st="8" end="8"/>
                                            </p:txEl>
                                          </p:spTgt>
                                        </p:tgtEl>
                                        <p:attrNameLst>
                                          <p:attrName>fill.type</p:attrName>
                                        </p:attrNameLst>
                                      </p:cBhvr>
                                      <p:to>
                                        <p:strVal val="solid"/>
                                      </p:to>
                                    </p:set>
                                  </p:childTnLst>
                                </p:cTn>
                              </p:par>
                              <p:par>
                                <p:cTn id="63" presetID="27" presetClass="entr" presetSubtype="0" fill="hold" nodeType="withEffect">
                                  <p:stCondLst>
                                    <p:cond delay="0"/>
                                  </p:stCondLst>
                                  <p:iterate type="lt">
                                    <p:tmPct val="50000"/>
                                  </p:iterate>
                                  <p:childTnLst>
                                    <p:set>
                                      <p:cBhvr>
                                        <p:cTn id="64"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65"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67" dur="80"/>
                                        <p:tgtEl>
                                          <p:spTgt spid="4">
                                            <p:txEl>
                                              <p:pRg st="9" end="9"/>
                                            </p:txEl>
                                          </p:spTgt>
                                        </p:tgtEl>
                                        <p:attrNameLst>
                                          <p:attrName>fill.type</p:attrName>
                                        </p:attrNameLst>
                                      </p:cBhvr>
                                      <p:to>
                                        <p:strVal val="solid"/>
                                      </p:to>
                                    </p:set>
                                  </p:childTnLst>
                                </p:cTn>
                              </p:par>
                              <p:par>
                                <p:cTn id="68" presetID="27" presetClass="entr" presetSubtype="0" fill="hold" nodeType="withEffect">
                                  <p:stCondLst>
                                    <p:cond delay="0"/>
                                  </p:stCondLst>
                                  <p:iterate type="lt">
                                    <p:tmPct val="50000"/>
                                  </p:iterate>
                                  <p:childTnLst>
                                    <p:set>
                                      <p:cBhvr>
                                        <p:cTn id="69"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70"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72" dur="80"/>
                                        <p:tgtEl>
                                          <p:spTgt spid="4">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4000" r="-34000"/>
          </a:stretch>
        </a:blipFill>
        <a:effectLst/>
      </p:bgPr>
    </p:bg>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052736"/>
            <a:ext cx="8229600" cy="2520280"/>
          </a:xfrm>
        </p:spPr>
        <p:txBody>
          <a:bodyPr/>
          <a:lstStyle/>
          <a:p>
            <a:pPr marL="514350" indent="-514350">
              <a:buNone/>
            </a:pPr>
            <a:r>
              <a:rPr lang="en-US" altLang="zh-TW" b="1" dirty="0" smtClean="0">
                <a:latin typeface="標楷體" pitchFamily="65" charset="-120"/>
                <a:ea typeface="標楷體" pitchFamily="65" charset="-120"/>
              </a:rPr>
              <a:t>11.</a:t>
            </a:r>
            <a:r>
              <a:rPr lang="en-US" altLang="zh-TW" b="1" dirty="0" smtClean="0">
                <a:solidFill>
                  <a:prstClr val="black"/>
                </a:solidFill>
                <a:latin typeface="標楷體" pitchFamily="65" charset="-120"/>
                <a:ea typeface="標楷體" pitchFamily="65" charset="-120"/>
              </a:rPr>
              <a:t>http://</a:t>
            </a:r>
            <a:r>
              <a:rPr lang="en-US" altLang="zh-TW" b="1" dirty="0" err="1" smtClean="0">
                <a:solidFill>
                  <a:prstClr val="black"/>
                </a:solidFill>
                <a:latin typeface="標楷體" pitchFamily="65" charset="-120"/>
                <a:ea typeface="標楷體" pitchFamily="65" charset="-120"/>
              </a:rPr>
              <a:t>www.wretch.cc</a:t>
            </a:r>
            <a:r>
              <a:rPr lang="en-US" altLang="zh-TW" b="1" dirty="0" smtClean="0">
                <a:solidFill>
                  <a:prstClr val="black"/>
                </a:solidFill>
                <a:latin typeface="標楷體" pitchFamily="65" charset="-120"/>
                <a:ea typeface="標楷體" pitchFamily="65" charset="-120"/>
              </a:rPr>
              <a:t>/blog/ape1221/3279213</a:t>
            </a:r>
          </a:p>
          <a:p>
            <a:pPr marL="514350" indent="-514350">
              <a:buNone/>
            </a:pPr>
            <a:r>
              <a:rPr lang="en-US" altLang="zh-TW" b="1" dirty="0" smtClean="0">
                <a:solidFill>
                  <a:prstClr val="black"/>
                </a:solidFill>
                <a:latin typeface="標楷體" pitchFamily="65" charset="-120"/>
                <a:ea typeface="標楷體" pitchFamily="65" charset="-120"/>
              </a:rPr>
              <a:t>12.http://</a:t>
            </a:r>
            <a:r>
              <a:rPr lang="en-US" altLang="zh-TW" b="1" dirty="0" err="1" smtClean="0">
                <a:solidFill>
                  <a:prstClr val="black"/>
                </a:solidFill>
                <a:latin typeface="標楷體" pitchFamily="65" charset="-120"/>
                <a:ea typeface="標楷體" pitchFamily="65" charset="-120"/>
              </a:rPr>
              <a:t>www.bbc.uk</a:t>
            </a:r>
            <a:r>
              <a:rPr lang="en-US" altLang="zh-TW" b="1" dirty="0" smtClean="0">
                <a:solidFill>
                  <a:prstClr val="black"/>
                </a:solidFill>
                <a:latin typeface="標楷體" pitchFamily="65" charset="-120"/>
                <a:ea typeface="標楷體" pitchFamily="65" charset="-120"/>
              </a:rPr>
              <a:t>/</a:t>
            </a:r>
            <a:r>
              <a:rPr lang="en-US" altLang="zh-TW" b="1" dirty="0" err="1" smtClean="0">
                <a:solidFill>
                  <a:prstClr val="black"/>
                </a:solidFill>
                <a:latin typeface="標楷體" pitchFamily="65" charset="-120"/>
                <a:ea typeface="標楷體" pitchFamily="65" charset="-120"/>
              </a:rPr>
              <a:t>zhongwen</a:t>
            </a:r>
            <a:r>
              <a:rPr lang="en-US" altLang="zh-TW" b="1" dirty="0" smtClean="0">
                <a:solidFill>
                  <a:prstClr val="black"/>
                </a:solidFill>
                <a:latin typeface="標楷體" pitchFamily="65" charset="-120"/>
                <a:ea typeface="標楷體" pitchFamily="65" charset="-120"/>
              </a:rPr>
              <a:t>/</a:t>
            </a:r>
            <a:r>
              <a:rPr lang="en-US" altLang="zh-TW" b="1" dirty="0" err="1" smtClean="0">
                <a:solidFill>
                  <a:prstClr val="black"/>
                </a:solidFill>
                <a:latin typeface="標楷體" pitchFamily="65" charset="-120"/>
                <a:ea typeface="標楷體" pitchFamily="65" charset="-120"/>
              </a:rPr>
              <a:t>trad</a:t>
            </a:r>
            <a:r>
              <a:rPr lang="en-US" altLang="zh-TW" b="1" dirty="0" smtClean="0">
                <a:solidFill>
                  <a:prstClr val="black"/>
                </a:solidFill>
                <a:latin typeface="標楷體" pitchFamily="65" charset="-120"/>
                <a:ea typeface="標楷體" pitchFamily="65" charset="-120"/>
              </a:rPr>
              <a:t>/</a:t>
            </a:r>
            <a:r>
              <a:rPr lang="en-US" altLang="zh-TW" b="1" dirty="0" err="1" smtClean="0">
                <a:solidFill>
                  <a:prstClr val="black"/>
                </a:solidFill>
                <a:latin typeface="標楷體" pitchFamily="65" charset="-120"/>
                <a:ea typeface="標楷體" pitchFamily="65" charset="-120"/>
              </a:rPr>
              <a:t>uk</a:t>
            </a:r>
            <a:r>
              <a:rPr lang="en-US" altLang="zh-TW" b="1" dirty="0" smtClean="0">
                <a:solidFill>
                  <a:prstClr val="black"/>
                </a:solidFill>
                <a:latin typeface="標楷體" pitchFamily="65" charset="-120"/>
                <a:ea typeface="標楷體" pitchFamily="65" charset="-120"/>
              </a:rPr>
              <a:t>/2012/07/120727_olympics_arts.html</a:t>
            </a:r>
          </a:p>
          <a:p>
            <a:pPr marL="514350" indent="-514350">
              <a:buNone/>
            </a:pPr>
            <a:r>
              <a:rPr lang="en-US" altLang="zh-TW" b="1" dirty="0" smtClean="0">
                <a:solidFill>
                  <a:prstClr val="black"/>
                </a:solidFill>
                <a:latin typeface="標楷體" pitchFamily="65" charset="-120"/>
                <a:ea typeface="標楷體" pitchFamily="65" charset="-120"/>
              </a:rPr>
              <a:t>13.http://</a:t>
            </a:r>
            <a:r>
              <a:rPr lang="en-US" altLang="zh-TW" b="1" dirty="0" err="1" smtClean="0">
                <a:solidFill>
                  <a:prstClr val="black"/>
                </a:solidFill>
                <a:latin typeface="標楷體" pitchFamily="65" charset="-120"/>
                <a:ea typeface="標楷體" pitchFamily="65" charset="-120"/>
              </a:rPr>
              <a:t>zh.wikipedia.org</a:t>
            </a:r>
            <a:r>
              <a:rPr lang="en-US" altLang="zh-TW" b="1" dirty="0" smtClean="0">
                <a:solidFill>
                  <a:prstClr val="black"/>
                </a:solidFill>
                <a:latin typeface="標楷體" pitchFamily="65" charset="-120"/>
                <a:ea typeface="標楷體" pitchFamily="65" charset="-120"/>
              </a:rPr>
              <a:t>/wiki/2012%E5%139%134%E5%A4%84%E5%AD%A3%E5%A...</a:t>
            </a:r>
            <a:endParaRPr lang="zh-TW" altLang="en-US" b="1" dirty="0">
              <a:latin typeface="標楷體" pitchFamily="65" charset="-120"/>
              <a:ea typeface="標楷體" pitchFamily="65" charset="-120"/>
            </a:endParaRPr>
          </a:p>
        </p:txBody>
      </p:sp>
      <p:pic>
        <p:nvPicPr>
          <p:cNvPr id="7" name="圖片 6" descr="04789.gif"/>
          <p:cNvPicPr>
            <a:picLocks noChangeAspect="1"/>
          </p:cNvPicPr>
          <p:nvPr/>
        </p:nvPicPr>
        <p:blipFill>
          <a:blip r:embed="rId3" cstate="print"/>
          <a:stretch>
            <a:fillRect/>
          </a:stretch>
        </p:blipFill>
        <p:spPr>
          <a:xfrm>
            <a:off x="4788024" y="3717032"/>
            <a:ext cx="3568055" cy="2606512"/>
          </a:xfrm>
          <a:prstGeom prst="rect">
            <a:avLst/>
          </a:prstGeom>
        </p:spPr>
      </p:pic>
    </p:spTree>
    <p:extLst>
      <p:ext uri="{BB962C8B-B14F-4D97-AF65-F5344CB8AC3E}">
        <p14:creationId xmlns:p14="http://schemas.microsoft.com/office/powerpoint/2010/main" val="9484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67544" y="1340768"/>
            <a:ext cx="8229600" cy="4525963"/>
          </a:xfrm>
        </p:spPr>
        <p:txBody>
          <a:bodyPr/>
          <a:lstStyle/>
          <a:p>
            <a:pPr marL="514350" indent="-514350">
              <a:buFont typeface="+mj-lt"/>
              <a:buAutoNum type="arabicPeriod"/>
            </a:pPr>
            <a:r>
              <a:rPr lang="zh-TW" altLang="en-US" b="1" dirty="0">
                <a:latin typeface="標楷體" pitchFamily="65" charset="-120"/>
                <a:ea typeface="標楷體" pitchFamily="65" charset="-120"/>
              </a:rPr>
              <a:t>王樹衡 </a:t>
            </a:r>
            <a:r>
              <a:rPr lang="en-US" altLang="zh-TW" b="1" dirty="0">
                <a:latin typeface="標楷體" pitchFamily="65" charset="-120"/>
                <a:ea typeface="標楷體" pitchFamily="65" charset="-120"/>
              </a:rPr>
              <a:t>(101</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7</a:t>
            </a:r>
            <a:r>
              <a:rPr lang="zh-TW" altLang="en-US" b="1" dirty="0">
                <a:latin typeface="標楷體" pitchFamily="65" charset="-120"/>
                <a:ea typeface="標楷體" pitchFamily="65" charset="-120"/>
              </a:rPr>
              <a:t>月</a:t>
            </a:r>
            <a:r>
              <a:rPr lang="en-US" altLang="zh-TW" b="1" dirty="0">
                <a:latin typeface="標楷體" pitchFamily="65" charset="-120"/>
                <a:ea typeface="標楷體" pitchFamily="65" charset="-120"/>
              </a:rPr>
              <a:t>30</a:t>
            </a:r>
            <a:r>
              <a:rPr lang="zh-TW" altLang="en-US" b="1" dirty="0">
                <a:latin typeface="標楷體" pitchFamily="65" charset="-120"/>
                <a:ea typeface="標楷體" pitchFamily="65" charset="-120"/>
              </a:rPr>
              <a:t>日</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許淑靜偷練舉重 爸感動成粉絲 聯合報 </a:t>
            </a:r>
            <a:r>
              <a:rPr lang="en-US" altLang="zh-TW" b="1" dirty="0">
                <a:latin typeface="標楷體" pitchFamily="65" charset="-120"/>
                <a:ea typeface="標楷體" pitchFamily="65" charset="-120"/>
              </a:rPr>
              <a:t>A32012</a:t>
            </a:r>
            <a:r>
              <a:rPr lang="zh-TW" altLang="en-US" b="1" dirty="0">
                <a:latin typeface="標楷體" pitchFamily="65" charset="-120"/>
                <a:ea typeface="標楷體" pitchFamily="65" charset="-120"/>
              </a:rPr>
              <a:t>倫敦奧運</a:t>
            </a:r>
            <a:endParaRPr lang="en-US" altLang="zh-TW" b="1" dirty="0">
              <a:latin typeface="標楷體" pitchFamily="65" charset="-120"/>
              <a:ea typeface="標楷體" pitchFamily="65" charset="-120"/>
            </a:endParaRPr>
          </a:p>
          <a:p>
            <a:pPr marL="514350" indent="-514350">
              <a:buFont typeface="+mj-lt"/>
              <a:buAutoNum type="arabicPeriod"/>
            </a:pPr>
            <a:r>
              <a:rPr lang="zh-TW" altLang="en-US" b="1" dirty="0" smtClean="0">
                <a:latin typeface="標楷體" pitchFamily="65" charset="-120"/>
                <a:ea typeface="標楷體" pitchFamily="65" charset="-120"/>
              </a:rPr>
              <a:t>吳啟綜 </a:t>
            </a:r>
            <a:r>
              <a:rPr lang="en-US" altLang="zh-TW" b="1" dirty="0" smtClean="0">
                <a:latin typeface="標楷體" pitchFamily="65" charset="-120"/>
                <a:ea typeface="標楷體" pitchFamily="65" charset="-120"/>
              </a:rPr>
              <a:t>(101</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4</a:t>
            </a:r>
            <a:r>
              <a:rPr lang="zh-TW" altLang="en-US" b="1" dirty="0">
                <a:latin typeface="標楷體" pitchFamily="65" charset="-120"/>
                <a:ea typeface="標楷體" pitchFamily="65" charset="-120"/>
              </a:rPr>
              <a:t>月</a:t>
            </a:r>
            <a:r>
              <a:rPr lang="en-US" altLang="zh-TW" b="1" dirty="0">
                <a:latin typeface="標楷體" pitchFamily="65" charset="-120"/>
                <a:ea typeface="標楷體" pitchFamily="65" charset="-120"/>
              </a:rPr>
              <a:t>6</a:t>
            </a:r>
            <a:r>
              <a:rPr lang="zh-TW" altLang="en-US" b="1" dirty="0" smtClean="0">
                <a:latin typeface="標楷體" pitchFamily="65" charset="-120"/>
                <a:ea typeface="標楷體" pitchFamily="65" charset="-120"/>
              </a:rPr>
              <a:t>日</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倫敦綠色奧運 化腐朽為神奇 國語日報 </a:t>
            </a:r>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生活</a:t>
            </a:r>
            <a:endParaRPr lang="en-US" altLang="zh-TW" b="1" dirty="0" smtClean="0">
              <a:latin typeface="標楷體" pitchFamily="65" charset="-120"/>
              <a:ea typeface="標楷體" pitchFamily="65" charset="-120"/>
            </a:endParaRPr>
          </a:p>
          <a:p>
            <a:pPr marL="514350" lvl="0" indent="-514350">
              <a:buFont typeface="+mj-lt"/>
              <a:buAutoNum type="arabicPeriod"/>
            </a:pPr>
            <a:r>
              <a:rPr lang="zh-TW" altLang="en-US" b="1" dirty="0" smtClean="0">
                <a:latin typeface="標楷體" pitchFamily="65" charset="-120"/>
                <a:ea typeface="標楷體" pitchFamily="65" charset="-120"/>
              </a:rPr>
              <a:t>吳啟綜 </a:t>
            </a:r>
            <a:r>
              <a:rPr lang="en-US" altLang="zh-TW" b="1" dirty="0" smtClean="0">
                <a:latin typeface="標楷體" pitchFamily="65" charset="-120"/>
                <a:ea typeface="標楷體" pitchFamily="65" charset="-120"/>
              </a:rPr>
              <a:t>(101</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4</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20</a:t>
            </a:r>
            <a:r>
              <a:rPr lang="zh-TW" altLang="en-US" b="1" dirty="0" smtClean="0">
                <a:latin typeface="標楷體" pitchFamily="65" charset="-120"/>
                <a:ea typeface="標楷體" pitchFamily="65" charset="-120"/>
              </a:rPr>
              <a:t>日</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倫敦奧運比賽項目重視男女平權 國語日報 </a:t>
            </a:r>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生活</a:t>
            </a:r>
            <a:endParaRPr lang="en-US" altLang="zh-TW" b="1" dirty="0">
              <a:latin typeface="標楷體" pitchFamily="65" charset="-120"/>
              <a:ea typeface="標楷體" pitchFamily="65" charset="-120"/>
            </a:endParaRPr>
          </a:p>
          <a:p>
            <a:pPr marL="514350" indent="-514350">
              <a:buFont typeface="+mj-lt"/>
              <a:buAutoNum type="arabicPeriod"/>
            </a:pPr>
            <a:r>
              <a:rPr lang="zh-TW" altLang="en-US" b="1" dirty="0" smtClean="0">
                <a:latin typeface="標楷體" pitchFamily="65" charset="-120"/>
                <a:ea typeface="標楷體" pitchFamily="65" charset="-120"/>
              </a:rPr>
              <a:t>詹健全 </a:t>
            </a:r>
            <a:r>
              <a:rPr lang="en-US" altLang="zh-TW" b="1" dirty="0" smtClean="0">
                <a:latin typeface="標楷體" pitchFamily="65" charset="-120"/>
                <a:ea typeface="標楷體" pitchFamily="65" charset="-120"/>
              </a:rPr>
              <a:t>(2012</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8</a:t>
            </a:r>
            <a:r>
              <a:rPr lang="zh-TW" altLang="en-US" b="1" dirty="0">
                <a:latin typeface="標楷體" pitchFamily="65" charset="-120"/>
                <a:ea typeface="標楷體" pitchFamily="65" charset="-120"/>
              </a:rPr>
              <a:t>月</a:t>
            </a:r>
            <a:r>
              <a:rPr lang="en-US" altLang="zh-TW" b="1" dirty="0">
                <a:latin typeface="標楷體" pitchFamily="65" charset="-120"/>
                <a:ea typeface="標楷體" pitchFamily="65" charset="-120"/>
              </a:rPr>
              <a:t>14</a:t>
            </a:r>
            <a:r>
              <a:rPr lang="zh-TW" altLang="en-US" b="1" dirty="0" smtClean="0">
                <a:latin typeface="標楷體" pitchFamily="65" charset="-120"/>
                <a:ea typeface="標楷體" pitchFamily="65" charset="-120"/>
              </a:rPr>
              <a:t>日</a:t>
            </a:r>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屆奪</a:t>
            </a:r>
            <a:r>
              <a:rPr lang="en-US" altLang="zh-TW" b="1" dirty="0" smtClean="0">
                <a:latin typeface="標楷體" pitchFamily="65" charset="-120"/>
                <a:ea typeface="標楷體" pitchFamily="65" charset="-120"/>
              </a:rPr>
              <a:t>22</a:t>
            </a:r>
            <a:r>
              <a:rPr lang="zh-TW" altLang="en-US" b="1" dirty="0" smtClean="0">
                <a:latin typeface="標楷體" pitchFamily="65" charset="-120"/>
                <a:ea typeface="標楷體" pitchFamily="65" charset="-120"/>
              </a:rPr>
              <a:t>獎牌 飛魚最偉大 蘋果</a:t>
            </a:r>
            <a:r>
              <a:rPr lang="zh-TW" altLang="en-US" b="1" dirty="0">
                <a:latin typeface="標楷體" pitchFamily="65" charset="-120"/>
                <a:ea typeface="標楷體" pitchFamily="65" charset="-120"/>
              </a:rPr>
              <a:t>日報體育 </a:t>
            </a:r>
            <a:r>
              <a:rPr lang="zh-TW" altLang="en-US" b="1" dirty="0" smtClean="0">
                <a:latin typeface="標楷體" pitchFamily="65" charset="-120"/>
                <a:ea typeface="標楷體" pitchFamily="65" charset="-120"/>
              </a:rPr>
              <a:t>奧運特刊</a:t>
            </a:r>
            <a:r>
              <a:rPr lang="en-US" altLang="zh-TW" b="1" dirty="0" smtClean="0">
                <a:latin typeface="標楷體" pitchFamily="65" charset="-120"/>
                <a:ea typeface="標楷體" pitchFamily="65" charset="-120"/>
              </a:rPr>
              <a:t>D2</a:t>
            </a:r>
            <a:r>
              <a:rPr lang="zh-TW" altLang="en-US" b="1" dirty="0" smtClean="0">
                <a:latin typeface="標楷體" pitchFamily="65" charset="-120"/>
                <a:ea typeface="標楷體" pitchFamily="65" charset="-120"/>
              </a:rPr>
              <a:t>、</a:t>
            </a:r>
            <a:r>
              <a:rPr lang="en-US" altLang="zh-TW" b="1" dirty="0" smtClean="0">
                <a:latin typeface="標楷體" pitchFamily="65" charset="-120"/>
                <a:ea typeface="標楷體" pitchFamily="65" charset="-120"/>
              </a:rPr>
              <a:t>D7</a:t>
            </a:r>
          </a:p>
          <a:p>
            <a:pPr marL="514350" indent="-514350">
              <a:buFont typeface="+mj-lt"/>
              <a:buAutoNum type="arabicPeriod"/>
            </a:pPr>
            <a:r>
              <a:rPr lang="zh-TW" altLang="en-US" b="1" dirty="0" smtClean="0">
                <a:latin typeface="標楷體" pitchFamily="65" charset="-120"/>
                <a:ea typeface="標楷體" pitchFamily="65" charset="-120"/>
              </a:rPr>
              <a:t>蔡裕隆 </a:t>
            </a:r>
            <a:r>
              <a:rPr lang="en-US" altLang="zh-TW" b="1" dirty="0">
                <a:latin typeface="標楷體" pitchFamily="65" charset="-120"/>
                <a:ea typeface="標楷體" pitchFamily="65" charset="-120"/>
              </a:rPr>
              <a:t>(2012</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7</a:t>
            </a:r>
            <a:r>
              <a:rPr lang="zh-TW" altLang="en-US" b="1" dirty="0">
                <a:latin typeface="標楷體" pitchFamily="65" charset="-120"/>
                <a:ea typeface="標楷體" pitchFamily="65" charset="-120"/>
              </a:rPr>
              <a:t>月</a:t>
            </a:r>
            <a:r>
              <a:rPr lang="en-US" altLang="zh-TW" b="1" dirty="0">
                <a:latin typeface="標楷體" pitchFamily="65" charset="-120"/>
                <a:ea typeface="標楷體" pitchFamily="65" charset="-120"/>
              </a:rPr>
              <a:t>25</a:t>
            </a:r>
            <a:r>
              <a:rPr lang="zh-TW" altLang="en-US" b="1" dirty="0">
                <a:latin typeface="標楷體" pitchFamily="65" charset="-120"/>
                <a:ea typeface="標楷體" pitchFamily="65" charset="-120"/>
              </a:rPr>
              <a:t>日</a:t>
            </a:r>
            <a:r>
              <a:rPr lang="en-US" altLang="zh-TW" b="1" dirty="0">
                <a:latin typeface="標楷體" pitchFamily="65" charset="-120"/>
                <a:ea typeface="標楷體" pitchFamily="65" charset="-120"/>
              </a:rPr>
              <a:t>) </a:t>
            </a:r>
            <a:r>
              <a:rPr lang="zh-TW" altLang="en-US" b="1" dirty="0">
                <a:latin typeface="標楷體" pitchFamily="65" charset="-120"/>
                <a:ea typeface="標楷體" pitchFamily="65" charset="-120"/>
              </a:rPr>
              <a:t>獨眼吉祥物入選史上</a:t>
            </a:r>
            <a:r>
              <a:rPr lang="zh-TW" altLang="en-US" b="1">
                <a:latin typeface="標楷體" pitchFamily="65" charset="-120"/>
                <a:ea typeface="標楷體" pitchFamily="65" charset="-120"/>
              </a:rPr>
              <a:t>最</a:t>
            </a:r>
            <a:r>
              <a:rPr lang="zh-TW" altLang="en-US" b="1" smtClean="0">
                <a:latin typeface="標楷體" pitchFamily="65" charset="-120"/>
                <a:ea typeface="標楷體" pitchFamily="65" charset="-120"/>
              </a:rPr>
              <a:t>醜 </a:t>
            </a:r>
            <a:r>
              <a:rPr lang="zh-TW" altLang="en-US" b="1" smtClean="0">
                <a:solidFill>
                  <a:prstClr val="black"/>
                </a:solidFill>
                <a:latin typeface="標楷體" pitchFamily="65" charset="-120"/>
                <a:ea typeface="標楷體" pitchFamily="65" charset="-120"/>
              </a:rPr>
              <a:t>蘋果</a:t>
            </a:r>
            <a:r>
              <a:rPr lang="zh-TW" altLang="en-US" b="1">
                <a:solidFill>
                  <a:prstClr val="black"/>
                </a:solidFill>
                <a:latin typeface="標楷體" pitchFamily="65" charset="-120"/>
                <a:ea typeface="標楷體" pitchFamily="65" charset="-120"/>
              </a:rPr>
              <a:t>日報</a:t>
            </a:r>
            <a:r>
              <a:rPr lang="zh-TW" altLang="en-US" b="1" smtClean="0">
                <a:solidFill>
                  <a:prstClr val="black"/>
                </a:solidFill>
                <a:latin typeface="標楷體" pitchFamily="65" charset="-120"/>
                <a:ea typeface="標楷體" pitchFamily="65" charset="-120"/>
              </a:rPr>
              <a:t>體育 </a:t>
            </a:r>
            <a:r>
              <a:rPr lang="zh-TW" altLang="en-US" b="1" smtClean="0">
                <a:latin typeface="標楷體" pitchFamily="65" charset="-120"/>
                <a:ea typeface="標楷體" pitchFamily="65" charset="-120"/>
              </a:rPr>
              <a:t>奧運</a:t>
            </a:r>
            <a:r>
              <a:rPr lang="zh-TW" altLang="en-US" b="1" dirty="0" smtClean="0">
                <a:latin typeface="標楷體" pitchFamily="65" charset="-120"/>
                <a:ea typeface="標楷體" pitchFamily="65" charset="-120"/>
              </a:rPr>
              <a:t>特刊</a:t>
            </a:r>
            <a:r>
              <a:rPr lang="en-US" altLang="zh-TW" b="1" dirty="0" smtClean="0">
                <a:latin typeface="標楷體" pitchFamily="65" charset="-120"/>
                <a:ea typeface="標楷體" pitchFamily="65" charset="-120"/>
              </a:rPr>
              <a:t>A2</a:t>
            </a:r>
            <a:endParaRPr lang="zh-TW" altLang="en-US" b="1" dirty="0">
              <a:latin typeface="標楷體" pitchFamily="65" charset="-120"/>
              <a:ea typeface="標楷體" pitchFamily="65" charset="-120"/>
            </a:endParaRPr>
          </a:p>
        </p:txBody>
      </p:sp>
      <p:sp>
        <p:nvSpPr>
          <p:cNvPr id="2" name="標題 1"/>
          <p:cNvSpPr>
            <a:spLocks noGrp="1"/>
          </p:cNvSpPr>
          <p:nvPr>
            <p:ph type="title"/>
          </p:nvPr>
        </p:nvSpPr>
        <p:spPr>
          <a:xfrm>
            <a:off x="467544" y="260648"/>
            <a:ext cx="8229600" cy="1143000"/>
          </a:xfrm>
        </p:spPr>
        <p:txBody>
          <a:bodyPr/>
          <a:lstStyle/>
          <a:p>
            <a:pPr algn="l"/>
            <a:r>
              <a:rPr lang="zh-TW" altLang="en-US" dirty="0" smtClean="0">
                <a:latin typeface="華康少女文字W5" pitchFamily="49" charset="-120"/>
                <a:ea typeface="華康少女文字W5" pitchFamily="49" charset="-120"/>
              </a:rPr>
              <a:t> </a:t>
            </a:r>
            <a:r>
              <a:rPr lang="en-US" altLang="zh-TW" dirty="0" smtClean="0">
                <a:solidFill>
                  <a:schemeClr val="accent6">
                    <a:lumMod val="75000"/>
                  </a:schemeClr>
                </a:solidFill>
                <a:latin typeface="華康少女文字W5" pitchFamily="49" charset="-120"/>
                <a:ea typeface="華康少女文字W5" pitchFamily="49" charset="-120"/>
              </a:rPr>
              <a:t>(</a:t>
            </a:r>
            <a:r>
              <a:rPr lang="zh-TW" altLang="en-US" dirty="0" smtClean="0">
                <a:solidFill>
                  <a:schemeClr val="accent6">
                    <a:lumMod val="75000"/>
                  </a:schemeClr>
                </a:solidFill>
                <a:latin typeface="華康少女文字W5" pitchFamily="49" charset="-120"/>
                <a:ea typeface="華康少女文字W5" pitchFamily="49" charset="-120"/>
              </a:rPr>
              <a:t>二</a:t>
            </a:r>
            <a:r>
              <a:rPr lang="en-US" altLang="zh-TW" dirty="0" smtClean="0">
                <a:solidFill>
                  <a:schemeClr val="accent6">
                    <a:lumMod val="75000"/>
                  </a:schemeClr>
                </a:solidFill>
                <a:latin typeface="華康少女文字W5" pitchFamily="49" charset="-120"/>
                <a:ea typeface="華康少女文字W5" pitchFamily="49" charset="-120"/>
              </a:rPr>
              <a:t>) </a:t>
            </a:r>
            <a:r>
              <a:rPr lang="zh-TW" altLang="en-US" dirty="0" smtClean="0">
                <a:solidFill>
                  <a:schemeClr val="accent6">
                    <a:lumMod val="75000"/>
                  </a:schemeClr>
                </a:solidFill>
                <a:latin typeface="華康少女文字W5" pitchFamily="49" charset="-120"/>
                <a:ea typeface="華康少女文字W5" pitchFamily="49" charset="-120"/>
              </a:rPr>
              <a:t>報紙                       </a:t>
            </a:r>
            <a:endParaRPr lang="zh-TW" altLang="en-US" dirty="0">
              <a:solidFill>
                <a:schemeClr val="accent6">
                  <a:lumMod val="75000"/>
                </a:schemeClr>
              </a:solidFill>
              <a:latin typeface="華康少女文字W5" pitchFamily="49" charset="-120"/>
              <a:ea typeface="華康少女文字W5" pitchFamily="49" charset="-120"/>
            </a:endParaRPr>
          </a:p>
        </p:txBody>
      </p:sp>
      <p:pic>
        <p:nvPicPr>
          <p:cNvPr id="6" name="圖片 5" descr="8ea8.jpg"/>
          <p:cNvPicPr>
            <a:picLocks noChangeAspect="1"/>
          </p:cNvPicPr>
          <p:nvPr/>
        </p:nvPicPr>
        <p:blipFill>
          <a:blip r:embed="rId3" cstate="print"/>
          <a:stretch>
            <a:fillRect/>
          </a:stretch>
        </p:blipFill>
        <p:spPr>
          <a:xfrm>
            <a:off x="6156176" y="5524500"/>
            <a:ext cx="2160240" cy="1333500"/>
          </a:xfrm>
          <a:prstGeom prst="rect">
            <a:avLst/>
          </a:prstGeom>
        </p:spPr>
      </p:pic>
    </p:spTree>
    <p:extLst>
      <p:ext uri="{BB962C8B-B14F-4D97-AF65-F5344CB8AC3E}">
        <p14:creationId xmlns:p14="http://schemas.microsoft.com/office/powerpoint/2010/main" val="18940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Scale>
                                      <p:cBhvr>
                                        <p:cTn id="16"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xEl>
                                              <p:pRg st="0" end="0"/>
                                            </p:txEl>
                                          </p:spTgt>
                                        </p:tgtEl>
                                        <p:attrNameLst>
                                          <p:attrName>ppt_x</p:attrName>
                                          <p:attrName>ppt_y</p:attrName>
                                        </p:attrNameLst>
                                      </p:cBhvr>
                                    </p:animMotion>
                                    <p:animEffect transition="in" filter="fade">
                                      <p:cBhvr>
                                        <p:cTn id="18" dur="1000"/>
                                        <p:tgtEl>
                                          <p:spTgt spid="5">
                                            <p:txEl>
                                              <p:pRg st="0" end="0"/>
                                            </p:txEl>
                                          </p:spTgt>
                                        </p:tgtEl>
                                      </p:cBhvr>
                                    </p:animEffect>
                                  </p:childTnLst>
                                </p:cTn>
                              </p:par>
                              <p:par>
                                <p:cTn id="19" presetID="52"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Scale>
                                      <p:cBhvr>
                                        <p:cTn id="21"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xEl>
                                              <p:pRg st="1" end="1"/>
                                            </p:txEl>
                                          </p:spTgt>
                                        </p:tgtEl>
                                        <p:attrNameLst>
                                          <p:attrName>ppt_x</p:attrName>
                                          <p:attrName>ppt_y</p:attrName>
                                        </p:attrNameLst>
                                      </p:cBhvr>
                                    </p:animMotion>
                                    <p:animEffect transition="in" filter="fade">
                                      <p:cBhvr>
                                        <p:cTn id="23" dur="1000"/>
                                        <p:tgtEl>
                                          <p:spTgt spid="5">
                                            <p:txEl>
                                              <p:pRg st="1" end="1"/>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Scale>
                                      <p:cBhvr>
                                        <p:cTn id="26"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xEl>
                                              <p:pRg st="2" end="2"/>
                                            </p:txEl>
                                          </p:spTgt>
                                        </p:tgtEl>
                                        <p:attrNameLst>
                                          <p:attrName>ppt_x</p:attrName>
                                          <p:attrName>ppt_y</p:attrName>
                                        </p:attrNameLst>
                                      </p:cBhvr>
                                    </p:animMotion>
                                    <p:animEffect transition="in" filter="fade">
                                      <p:cBhvr>
                                        <p:cTn id="28" dur="1000"/>
                                        <p:tgtEl>
                                          <p:spTgt spid="5">
                                            <p:txEl>
                                              <p:pRg st="2" end="2"/>
                                            </p:txEl>
                                          </p:spTgt>
                                        </p:tgtEl>
                                      </p:cBhvr>
                                    </p:animEffect>
                                  </p:childTnLst>
                                </p:cTn>
                              </p:par>
                              <p:par>
                                <p:cTn id="29" presetID="52"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Scale>
                                      <p:cBhvr>
                                        <p:cTn id="31"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xEl>
                                              <p:pRg st="3" end="3"/>
                                            </p:txEl>
                                          </p:spTgt>
                                        </p:tgtEl>
                                        <p:attrNameLst>
                                          <p:attrName>ppt_x</p:attrName>
                                          <p:attrName>ppt_y</p:attrName>
                                        </p:attrNameLst>
                                      </p:cBhvr>
                                    </p:animMotion>
                                    <p:animEffect transition="in" filter="fade">
                                      <p:cBhvr>
                                        <p:cTn id="33" dur="1000"/>
                                        <p:tgtEl>
                                          <p:spTgt spid="5">
                                            <p:txEl>
                                              <p:pRg st="3" end="3"/>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Scale>
                                      <p:cBhvr>
                                        <p:cTn id="36"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
                                            <p:txEl>
                                              <p:pRg st="4" end="4"/>
                                            </p:txEl>
                                          </p:spTgt>
                                        </p:tgtEl>
                                        <p:attrNameLst>
                                          <p:attrName>ppt_x</p:attrName>
                                          <p:attrName>ppt_y</p:attrName>
                                        </p:attrNameLst>
                                      </p:cBhvr>
                                    </p:animMotion>
                                    <p:animEffect transition="in" filter="fade">
                                      <p:cBhvr>
                                        <p:cTn id="3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buNone/>
            </a:pPr>
            <a:r>
              <a:rPr lang="en-US" altLang="zh-TW" sz="6000" b="1" dirty="0" smtClean="0">
                <a:solidFill>
                  <a:srgbClr val="6600CC"/>
                </a:solidFill>
                <a:latin typeface="華康隸書體W5" pitchFamily="65" charset="-120"/>
                <a:ea typeface="華康隸書體W5" pitchFamily="65" charset="-120"/>
                <a:hlinkClick r:id="rId3" action="ppaction://hlinkfile"/>
              </a:rPr>
              <a:t>1</a:t>
            </a:r>
            <a:r>
              <a:rPr lang="zh-TW" altLang="en-US" sz="6000" b="1" dirty="0" smtClean="0">
                <a:solidFill>
                  <a:srgbClr val="6600CC"/>
                </a:solidFill>
                <a:latin typeface="華康隸書體W5" pitchFamily="65" charset="-120"/>
                <a:ea typeface="華康隸書體W5" pitchFamily="65" charset="-120"/>
                <a:hlinkClick r:id="rId3" action="ppaction://hlinkfile"/>
              </a:rPr>
              <a:t>、飛魚～菲爾普斯</a:t>
            </a:r>
            <a:endParaRPr lang="en-US" altLang="zh-TW" sz="6000" b="1" dirty="0" smtClean="0">
              <a:solidFill>
                <a:srgbClr val="6600CC"/>
              </a:solidFill>
              <a:latin typeface="華康隸書體W5" pitchFamily="65" charset="-120"/>
              <a:ea typeface="華康隸書體W5" pitchFamily="65" charset="-120"/>
            </a:endParaRPr>
          </a:p>
          <a:p>
            <a:pPr>
              <a:buNone/>
            </a:pPr>
            <a:r>
              <a:rPr lang="en-US" altLang="zh-TW" sz="6000" b="1" dirty="0" smtClean="0">
                <a:solidFill>
                  <a:srgbClr val="6600CC"/>
                </a:solidFill>
                <a:latin typeface="華康隸書體W5" pitchFamily="65" charset="-120"/>
                <a:ea typeface="華康隸書體W5" pitchFamily="65" charset="-120"/>
                <a:hlinkClick r:id="rId4" action="ppaction://hlinkfile"/>
              </a:rPr>
              <a:t>2</a:t>
            </a:r>
            <a:r>
              <a:rPr lang="zh-TW" altLang="en-US" sz="6000" b="1" dirty="0" smtClean="0">
                <a:solidFill>
                  <a:srgbClr val="6600CC"/>
                </a:solidFill>
                <a:latin typeface="華康隸書體W5" pitchFamily="65" charset="-120"/>
                <a:ea typeface="華康隸書體W5" pitchFamily="65" charset="-120"/>
                <a:hlinkClick r:id="rId4" action="ppaction://hlinkfile"/>
              </a:rPr>
              <a:t>、臺灣之光～許淑淨</a:t>
            </a:r>
            <a:endParaRPr lang="en-US" altLang="zh-TW" sz="6000" b="1" dirty="0" smtClean="0">
              <a:solidFill>
                <a:srgbClr val="6600CC"/>
              </a:solidFill>
              <a:latin typeface="華康隸書體W5" pitchFamily="65" charset="-120"/>
              <a:ea typeface="華康隸書體W5" pitchFamily="65" charset="-120"/>
            </a:endParaRPr>
          </a:p>
          <a:p>
            <a:pPr>
              <a:buNone/>
            </a:pPr>
            <a:r>
              <a:rPr lang="en-US" altLang="zh-TW" sz="6000" b="1" dirty="0" smtClean="0">
                <a:solidFill>
                  <a:srgbClr val="6600CC"/>
                </a:solidFill>
                <a:latin typeface="華康隸書體W5" pitchFamily="65" charset="-120"/>
                <a:ea typeface="華康隸書體W5" pitchFamily="65" charset="-120"/>
                <a:hlinkClick r:id="rId5" action="ppaction://hlinkfile"/>
              </a:rPr>
              <a:t>3</a:t>
            </a:r>
            <a:r>
              <a:rPr lang="zh-TW" altLang="en-US" sz="6000" b="1" dirty="0" smtClean="0">
                <a:solidFill>
                  <a:srgbClr val="6600CC"/>
                </a:solidFill>
                <a:latin typeface="華康隸書體W5" pitchFamily="65" charset="-120"/>
                <a:ea typeface="華康隸書體W5" pitchFamily="65" charset="-120"/>
                <a:hlinkClick r:id="rId5" action="ppaction://hlinkfile"/>
              </a:rPr>
              <a:t>、藏獒～張繼科</a:t>
            </a:r>
            <a:endParaRPr lang="zh-TW" altLang="en-US" sz="6000" b="1" dirty="0">
              <a:solidFill>
                <a:srgbClr val="6600CC"/>
              </a:solidFill>
              <a:latin typeface="華康隸書體W5" pitchFamily="65" charset="-120"/>
              <a:ea typeface="華康隸書體W5" pitchFamily="65" charset="-120"/>
            </a:endParaRPr>
          </a:p>
        </p:txBody>
      </p:sp>
      <p:sp>
        <p:nvSpPr>
          <p:cNvPr id="3" name="標題 2"/>
          <p:cNvSpPr>
            <a:spLocks noGrp="1"/>
          </p:cNvSpPr>
          <p:nvPr>
            <p:ph type="title"/>
          </p:nvPr>
        </p:nvSpPr>
        <p:spPr/>
        <p:txBody>
          <a:bodyPr>
            <a:noAutofit/>
          </a:bodyPr>
          <a:lstStyle/>
          <a:p>
            <a:r>
              <a:rPr lang="en-US" altLang="zh-TW" sz="8000" dirty="0" smtClean="0">
                <a:solidFill>
                  <a:srgbClr val="FF6600"/>
                </a:solidFill>
              </a:rPr>
              <a:t>※</a:t>
            </a:r>
            <a:r>
              <a:rPr lang="zh-TW" altLang="en-US" sz="8000" dirty="0" smtClean="0">
                <a:solidFill>
                  <a:srgbClr val="FF6600"/>
                </a:solidFill>
              </a:rPr>
              <a:t> </a:t>
            </a:r>
            <a:r>
              <a:rPr lang="zh-TW" altLang="en-US" sz="8000" dirty="0" smtClean="0">
                <a:solidFill>
                  <a:srgbClr val="FF6600"/>
                </a:solidFill>
                <a:latin typeface="華康少女文字W5" pitchFamily="81" charset="-120"/>
                <a:ea typeface="華康少女文字W5" pitchFamily="81" charset="-120"/>
              </a:rPr>
              <a:t>影片</a:t>
            </a:r>
            <a:endParaRPr lang="zh-TW" altLang="en-US" sz="8000" dirty="0">
              <a:solidFill>
                <a:srgbClr val="FF6600"/>
              </a:solidFill>
            </a:endParaRPr>
          </a:p>
        </p:txBody>
      </p:sp>
      <p:pic>
        <p:nvPicPr>
          <p:cNvPr id="4" name="圖片 3" descr="look.gif"/>
          <p:cNvPicPr>
            <a:picLocks noChangeAspect="1"/>
          </p:cNvPicPr>
          <p:nvPr/>
        </p:nvPicPr>
        <p:blipFill>
          <a:blip r:embed="rId6" cstate="print"/>
          <a:stretch>
            <a:fillRect/>
          </a:stretch>
        </p:blipFill>
        <p:spPr>
          <a:xfrm>
            <a:off x="4644008" y="4797152"/>
            <a:ext cx="3528392" cy="15968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dissolv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blinds(horizontal)">
                                      <p:cBhvr>
                                        <p:cTn id="4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8000" b="-38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340768"/>
            <a:ext cx="8435280" cy="4781128"/>
          </a:xfrm>
        </p:spPr>
        <p:txBody>
          <a:bodyPr>
            <a:normAutofit fontScale="77500" lnSpcReduction="20000"/>
          </a:bodyPr>
          <a:lstStyle/>
          <a:p>
            <a:pPr>
              <a:buNone/>
            </a:pPr>
            <a:r>
              <a:rPr lang="zh-TW" altLang="en-US" sz="3400" b="1" dirty="0">
                <a:solidFill>
                  <a:schemeClr val="accent6">
                    <a:lumMod val="50000"/>
                  </a:schemeClr>
                </a:solidFill>
                <a:latin typeface="華康少女文字W5" pitchFamily="49" charset="-120"/>
                <a:ea typeface="華康少女文字W5" pitchFamily="49" charset="-120"/>
              </a:rPr>
              <a:t> </a:t>
            </a:r>
            <a:r>
              <a:rPr lang="zh-TW" altLang="en-US" sz="3400" b="1" dirty="0" smtClean="0">
                <a:solidFill>
                  <a:schemeClr val="accent6">
                    <a:lumMod val="50000"/>
                  </a:schemeClr>
                </a:solidFill>
                <a:latin typeface="華康少女文字W5" pitchFamily="49" charset="-120"/>
                <a:ea typeface="華康少女文字W5" pitchFamily="49" charset="-120"/>
              </a:rPr>
              <a:t> </a:t>
            </a:r>
            <a:r>
              <a:rPr lang="en-US" altLang="zh-TW" sz="3400" b="1" dirty="0" smtClean="0">
                <a:solidFill>
                  <a:schemeClr val="accent6">
                    <a:lumMod val="75000"/>
                  </a:schemeClr>
                </a:solidFill>
                <a:latin typeface="華康少女文字W5" pitchFamily="49" charset="-120"/>
                <a:ea typeface="華康少女文字W5" pitchFamily="49" charset="-120"/>
              </a:rPr>
              <a:t>(</a:t>
            </a:r>
            <a:r>
              <a:rPr lang="zh-TW" altLang="en-US" sz="3400" b="1" dirty="0" smtClean="0">
                <a:solidFill>
                  <a:schemeClr val="accent6">
                    <a:lumMod val="75000"/>
                  </a:schemeClr>
                </a:solidFill>
                <a:latin typeface="華康少女文字W5" pitchFamily="49" charset="-120"/>
                <a:ea typeface="華康少女文字W5" pitchFamily="49" charset="-120"/>
              </a:rPr>
              <a:t>一</a:t>
            </a:r>
            <a:r>
              <a:rPr lang="en-US" altLang="zh-TW" sz="3400" b="1" dirty="0" smtClean="0">
                <a:solidFill>
                  <a:schemeClr val="accent6">
                    <a:lumMod val="75000"/>
                  </a:schemeClr>
                </a:solidFill>
                <a:latin typeface="華康少女文字W5" pitchFamily="49" charset="-120"/>
                <a:ea typeface="華康少女文字W5" pitchFamily="49" charset="-120"/>
              </a:rPr>
              <a:t>)</a:t>
            </a:r>
            <a:r>
              <a:rPr lang="zh-TW" altLang="en-US" sz="3400" b="1" dirty="0" smtClean="0">
                <a:solidFill>
                  <a:schemeClr val="accent6">
                    <a:lumMod val="75000"/>
                  </a:schemeClr>
                </a:solidFill>
                <a:latin typeface="華康少女文字W5" pitchFamily="49" charset="-120"/>
                <a:ea typeface="華康少女文字W5" pitchFamily="49" charset="-120"/>
              </a:rPr>
              <a:t>奧運背景          </a:t>
            </a:r>
            <a:endParaRPr lang="en-US" altLang="zh-TW" sz="3400" b="1" dirty="0" smtClean="0">
              <a:solidFill>
                <a:schemeClr val="accent6">
                  <a:lumMod val="75000"/>
                </a:schemeClr>
              </a:solidFill>
              <a:latin typeface="華康少女文字W5" pitchFamily="49" charset="-120"/>
              <a:ea typeface="華康少女文字W5" pitchFamily="49" charset="-120"/>
            </a:endParaRPr>
          </a:p>
          <a:p>
            <a:pPr>
              <a:buNone/>
            </a:pPr>
            <a:r>
              <a:rPr lang="en-US" altLang="zh-TW" sz="3400" dirty="0">
                <a:latin typeface="標楷體" pitchFamily="65" charset="-120"/>
                <a:ea typeface="標楷體" pitchFamily="65" charset="-120"/>
              </a:rPr>
              <a:t> </a:t>
            </a:r>
            <a:r>
              <a:rPr lang="en-US" altLang="zh-TW" sz="3400" dirty="0" smtClean="0">
                <a:latin typeface="標楷體" pitchFamily="65" charset="-120"/>
                <a:ea typeface="標楷體" pitchFamily="65" charset="-120"/>
              </a:rPr>
              <a:t>     </a:t>
            </a:r>
            <a:r>
              <a:rPr lang="zh-TW" altLang="en-US" sz="3400" b="1" dirty="0" smtClean="0">
                <a:latin typeface="標楷體" pitchFamily="65" charset="-120"/>
                <a:ea typeface="標楷體" pitchFamily="65" charset="-120"/>
              </a:rPr>
              <a:t>原本共有哈瓦那</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古巴</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、伊斯坦堡</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土耳其</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、萊比錫</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德國</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、倫敦</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英國</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、馬德里</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西班牙</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、紐約</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美國</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、巴黎</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法國</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、莫斯科</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俄羅斯</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和里約熱內盧</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巴西</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等九個城市申辦本屆奧運。</a:t>
            </a:r>
            <a:endParaRPr lang="en-US" altLang="zh-TW" sz="3400" b="1" dirty="0" smtClean="0">
              <a:latin typeface="標楷體" pitchFamily="65" charset="-120"/>
              <a:ea typeface="標楷體" pitchFamily="65" charset="-120"/>
            </a:endParaRPr>
          </a:p>
          <a:p>
            <a:pPr>
              <a:buNone/>
            </a:pPr>
            <a:r>
              <a:rPr lang="zh-TW" altLang="en-US" sz="3400" b="1" dirty="0" smtClean="0">
                <a:latin typeface="標楷體" pitchFamily="65" charset="-120"/>
                <a:ea typeface="標楷體" pitchFamily="65" charset="-120"/>
              </a:rPr>
              <a:t>      最後階段五個城市</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倫敦、巴黎、馬德里、紐約和莫斯科</a:t>
            </a:r>
            <a:r>
              <a:rPr lang="en-US" altLang="zh-TW" sz="3400" b="1" dirty="0" smtClean="0">
                <a:latin typeface="標楷體" pitchFamily="65" charset="-120"/>
                <a:ea typeface="標楷體" pitchFamily="65" charset="-120"/>
              </a:rPr>
              <a:t>)</a:t>
            </a:r>
            <a:r>
              <a:rPr lang="zh-TW" altLang="en-US" sz="3400" b="1" dirty="0" smtClean="0">
                <a:latin typeface="標楷體" pitchFamily="65" charset="-120"/>
                <a:ea typeface="標楷體" pitchFamily="65" charset="-120"/>
              </a:rPr>
              <a:t>的選擇是根據各申辦城市於</a:t>
            </a:r>
            <a:r>
              <a:rPr lang="en-US" altLang="zh-TW" sz="3400" b="1" dirty="0" smtClean="0">
                <a:latin typeface="標楷體" pitchFamily="65" charset="-120"/>
                <a:ea typeface="標楷體" pitchFamily="65" charset="-120"/>
              </a:rPr>
              <a:t>2004</a:t>
            </a:r>
            <a:r>
              <a:rPr lang="zh-TW" altLang="en-US" sz="3400" b="1" dirty="0" smtClean="0">
                <a:latin typeface="標楷體" pitchFamily="65" charset="-120"/>
                <a:ea typeface="標楷體" pitchFamily="65" charset="-120"/>
              </a:rPr>
              <a:t>年</a:t>
            </a:r>
            <a:r>
              <a:rPr lang="en-US" altLang="zh-TW" sz="3400" b="1" dirty="0" smtClean="0">
                <a:latin typeface="標楷體" pitchFamily="65" charset="-120"/>
                <a:ea typeface="標楷體" pitchFamily="65" charset="-120"/>
              </a:rPr>
              <a:t>1</a:t>
            </a:r>
            <a:r>
              <a:rPr lang="zh-TW" altLang="en-US" sz="3400" b="1" dirty="0" smtClean="0">
                <a:latin typeface="標楷體" pitchFamily="65" charset="-120"/>
                <a:ea typeface="標楷體" pitchFamily="65" charset="-120"/>
              </a:rPr>
              <a:t>月</a:t>
            </a:r>
            <a:r>
              <a:rPr lang="en-US" altLang="zh-TW" sz="3400" b="1" dirty="0" smtClean="0">
                <a:latin typeface="標楷體" pitchFamily="65" charset="-120"/>
                <a:ea typeface="標楷體" pitchFamily="65" charset="-120"/>
              </a:rPr>
              <a:t>15</a:t>
            </a:r>
            <a:r>
              <a:rPr lang="zh-TW" altLang="en-US" sz="3400" b="1" dirty="0" smtClean="0">
                <a:latin typeface="標楷體" pitchFamily="65" charset="-120"/>
                <a:ea typeface="標楷體" pitchFamily="65" charset="-120"/>
              </a:rPr>
              <a:t>日所提交的</a:t>
            </a:r>
            <a:r>
              <a:rPr lang="en-US" altLang="zh-TW" sz="3400" b="1" dirty="0" smtClean="0">
                <a:latin typeface="標楷體" pitchFamily="65" charset="-120"/>
                <a:ea typeface="標楷體" pitchFamily="65" charset="-120"/>
              </a:rPr>
              <a:t>50</a:t>
            </a:r>
            <a:r>
              <a:rPr lang="zh-TW" altLang="en-US" sz="3400" b="1" dirty="0" smtClean="0">
                <a:latin typeface="標楷體" pitchFamily="65" charset="-120"/>
                <a:ea typeface="標楷體" pitchFamily="65" charset="-120"/>
              </a:rPr>
              <a:t>頁報告來決定的。</a:t>
            </a:r>
            <a:endParaRPr lang="en-US" altLang="zh-TW" sz="3400" b="1" dirty="0" smtClean="0">
              <a:latin typeface="標楷體" pitchFamily="65" charset="-120"/>
              <a:ea typeface="標楷體" pitchFamily="65" charset="-120"/>
            </a:endParaRPr>
          </a:p>
          <a:p>
            <a:pPr>
              <a:buNone/>
            </a:pPr>
            <a:r>
              <a:rPr lang="en-US" altLang="zh-TW" sz="3400" b="1" dirty="0" smtClean="0">
                <a:latin typeface="標楷體" pitchFamily="65" charset="-120"/>
                <a:ea typeface="標楷體" pitchFamily="65" charset="-120"/>
              </a:rPr>
              <a:t>	</a:t>
            </a:r>
            <a:r>
              <a:rPr lang="zh-TW" altLang="en-US" sz="3400" b="1" dirty="0">
                <a:latin typeface="標楷體" pitchFamily="65" charset="-120"/>
                <a:ea typeface="標楷體" pitchFamily="65" charset="-120"/>
              </a:rPr>
              <a:t> </a:t>
            </a:r>
            <a:r>
              <a:rPr lang="zh-TW" altLang="en-US" sz="3400" b="1" dirty="0" smtClean="0">
                <a:latin typeface="標楷體" pitchFamily="65" charset="-120"/>
                <a:ea typeface="標楷體" pitchFamily="65" charset="-120"/>
              </a:rPr>
              <a:t>   國際奧委會在</a:t>
            </a:r>
            <a:r>
              <a:rPr lang="en-US" altLang="zh-TW" sz="3400" b="1" dirty="0" smtClean="0">
                <a:latin typeface="標楷體" pitchFamily="65" charset="-120"/>
                <a:ea typeface="標楷體" pitchFamily="65" charset="-120"/>
              </a:rPr>
              <a:t>11</a:t>
            </a:r>
            <a:r>
              <a:rPr lang="zh-TW" altLang="en-US" sz="3400" b="1" dirty="0" smtClean="0">
                <a:latin typeface="標楷體" pitchFamily="65" charset="-120"/>
                <a:ea typeface="標楷體" pitchFamily="65" charset="-120"/>
              </a:rPr>
              <a:t>個項目中給各城市評分，範圍包括財政、安全和交通等，巴黎是總評分最高的城市，是最有希望贏得主辦權的。但在國際奧委會委員於</a:t>
            </a:r>
            <a:r>
              <a:rPr lang="en-US" altLang="zh-TW" sz="3400" b="1" dirty="0" smtClean="0">
                <a:latin typeface="標楷體" pitchFamily="65" charset="-120"/>
                <a:ea typeface="標楷體" pitchFamily="65" charset="-120"/>
              </a:rPr>
              <a:t>2005</a:t>
            </a:r>
            <a:r>
              <a:rPr lang="zh-TW" altLang="en-US" sz="3400" b="1" dirty="0" smtClean="0">
                <a:latin typeface="標楷體" pitchFamily="65" charset="-120"/>
                <a:ea typeface="標楷體" pitchFamily="65" charset="-120"/>
              </a:rPr>
              <a:t>年初訪問五個城市，進行考察後，</a:t>
            </a:r>
            <a:r>
              <a:rPr lang="en-US" altLang="zh-TW" sz="3400" b="1" dirty="0" smtClean="0">
                <a:latin typeface="標楷體" pitchFamily="65" charset="-120"/>
                <a:ea typeface="標楷體" pitchFamily="65" charset="-120"/>
              </a:rPr>
              <a:t>2005</a:t>
            </a:r>
            <a:r>
              <a:rPr lang="zh-TW" altLang="en-US" sz="3400" b="1" dirty="0" smtClean="0">
                <a:latin typeface="標楷體" pitchFamily="65" charset="-120"/>
                <a:ea typeface="標楷體" pitchFamily="65" charset="-120"/>
              </a:rPr>
              <a:t>年</a:t>
            </a:r>
            <a:r>
              <a:rPr lang="en-US" altLang="zh-TW" sz="3400" b="1" dirty="0" smtClean="0">
                <a:latin typeface="標楷體" pitchFamily="65" charset="-120"/>
                <a:ea typeface="標楷體" pitchFamily="65" charset="-120"/>
              </a:rPr>
              <a:t>7</a:t>
            </a:r>
            <a:r>
              <a:rPr lang="zh-TW" altLang="en-US" sz="3400" b="1" dirty="0" smtClean="0">
                <a:latin typeface="標楷體" pitchFamily="65" charset="-120"/>
                <a:ea typeface="標楷體" pitchFamily="65" charset="-120"/>
              </a:rPr>
              <a:t>月</a:t>
            </a:r>
            <a:r>
              <a:rPr lang="en-US" altLang="zh-TW" sz="3400" b="1" dirty="0" smtClean="0">
                <a:latin typeface="標楷體" pitchFamily="65" charset="-120"/>
                <a:ea typeface="標楷體" pitchFamily="65" charset="-120"/>
              </a:rPr>
              <a:t>6</a:t>
            </a:r>
            <a:r>
              <a:rPr lang="zh-TW" altLang="en-US" sz="3400" b="1" dirty="0" smtClean="0">
                <a:latin typeface="標楷體" pitchFamily="65" charset="-120"/>
                <a:ea typeface="標楷體" pitchFamily="65" charset="-120"/>
              </a:rPr>
              <a:t>日，倫敦最終打敗莫斯科、紐約、馬德里、巴黎獲得主辦權。</a:t>
            </a:r>
            <a:endParaRPr lang="en-US" altLang="zh-TW" sz="3400" b="1" dirty="0" smtClean="0">
              <a:latin typeface="標楷體" pitchFamily="65" charset="-120"/>
              <a:ea typeface="標楷體" pitchFamily="65" charset="-120"/>
            </a:endParaRPr>
          </a:p>
          <a:p>
            <a:pPr>
              <a:buNone/>
            </a:pP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normAutofit/>
          </a:bodyPr>
          <a:lstStyle/>
          <a:p>
            <a:pPr algn="l"/>
            <a:r>
              <a:rPr lang="zh-TW" altLang="en-US" b="1" dirty="0" smtClean="0">
                <a:solidFill>
                  <a:schemeClr val="accent1">
                    <a:lumMod val="75000"/>
                  </a:schemeClr>
                </a:solidFill>
                <a:latin typeface="華康隸書體W5" pitchFamily="49" charset="-120"/>
                <a:ea typeface="華康隸書體W5" pitchFamily="49" charset="-120"/>
              </a:rPr>
              <a:t>三、研究內容</a:t>
            </a:r>
            <a:r>
              <a:rPr lang="zh-TW" altLang="en-US" b="1" dirty="0" smtClean="0">
                <a:latin typeface="華康隸書體W5" pitchFamily="49" charset="-120"/>
                <a:ea typeface="華康隸書體W5" pitchFamily="49" charset="-120"/>
              </a:rPr>
              <a:t>                   </a:t>
            </a:r>
            <a:endParaRPr lang="zh-TW" altLang="en-US" b="1" dirty="0">
              <a:latin typeface="華康隸書體W5" pitchFamily="49" charset="-120"/>
              <a:ea typeface="華康隸書體W5" pitchFamily="49" charset="-120"/>
            </a:endParaRPr>
          </a:p>
        </p:txBody>
      </p:sp>
      <p:pic>
        <p:nvPicPr>
          <p:cNvPr id="5" name="圖片 4" descr="65.jpg"/>
          <p:cNvPicPr>
            <a:picLocks noChangeAspect="1"/>
          </p:cNvPicPr>
          <p:nvPr/>
        </p:nvPicPr>
        <p:blipFill>
          <a:blip r:embed="rId3" cstate="print"/>
          <a:stretch>
            <a:fillRect/>
          </a:stretch>
        </p:blipFill>
        <p:spPr>
          <a:xfrm>
            <a:off x="4572000" y="260648"/>
            <a:ext cx="2016224" cy="1296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332656"/>
            <a:ext cx="7772400" cy="1829761"/>
          </a:xfrm>
        </p:spPr>
        <p:txBody>
          <a:bodyPr>
            <a:normAutofit/>
          </a:bodyPr>
          <a:lstStyle/>
          <a:p>
            <a:pPr algn="ctr"/>
            <a:r>
              <a:rPr lang="zh-TW" altLang="en-US" sz="9600" smtClean="0">
                <a:solidFill>
                  <a:srgbClr val="FF00FF"/>
                </a:solidFill>
                <a:latin typeface="華康少女文字W5" pitchFamily="49" charset="-120"/>
                <a:ea typeface="華康少女文字W5" pitchFamily="49" charset="-120"/>
              </a:rPr>
              <a:t>謝謝</a:t>
            </a:r>
            <a:r>
              <a:rPr lang="zh-TW" altLang="en-US" sz="9600">
                <a:solidFill>
                  <a:srgbClr val="FF00FF"/>
                </a:solidFill>
                <a:latin typeface="華康少女文字W5" pitchFamily="49" charset="-120"/>
                <a:ea typeface="華康少女文字W5" pitchFamily="49" charset="-120"/>
              </a:rPr>
              <a:t>觀賞</a:t>
            </a:r>
            <a:endParaRPr lang="zh-TW" altLang="en-US" sz="9600" dirty="0">
              <a:solidFill>
                <a:srgbClr val="FF00FF"/>
              </a:solidFill>
              <a:latin typeface="華康少女文字W5" pitchFamily="49" charset="-120"/>
              <a:ea typeface="華康少女文字W5" pitchFamily="49" charset="-120"/>
            </a:endParaRPr>
          </a:p>
        </p:txBody>
      </p:sp>
      <p:pic>
        <p:nvPicPr>
          <p:cNvPr id="4" name="圖片 3" descr="084.jpg"/>
          <p:cNvPicPr>
            <a:picLocks noChangeAspect="1"/>
          </p:cNvPicPr>
          <p:nvPr/>
        </p:nvPicPr>
        <p:blipFill>
          <a:blip r:embed="rId3" cstate="print"/>
          <a:stretch>
            <a:fillRect/>
          </a:stretch>
        </p:blipFill>
        <p:spPr>
          <a:xfrm>
            <a:off x="2267744" y="2708920"/>
            <a:ext cx="4680520" cy="3672408"/>
          </a:xfrm>
          <a:prstGeom prst="rect">
            <a:avLst/>
          </a:prstGeom>
        </p:spPr>
      </p:pic>
    </p:spTree>
    <p:extLst>
      <p:ext uri="{BB962C8B-B14F-4D97-AF65-F5344CB8AC3E}">
        <p14:creationId xmlns:p14="http://schemas.microsoft.com/office/powerpoint/2010/main" val="312443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268760"/>
            <a:ext cx="8229600" cy="3168352"/>
          </a:xfrm>
        </p:spPr>
        <p:txBody>
          <a:bodyPr>
            <a:normAutofit fontScale="25000" lnSpcReduction="20000"/>
          </a:bodyPr>
          <a:lstStyle/>
          <a:p>
            <a:pPr>
              <a:buNone/>
            </a:pPr>
            <a:r>
              <a:rPr lang="en-US" altLang="zh-TW" sz="11200" b="1" dirty="0" smtClean="0">
                <a:solidFill>
                  <a:srgbClr val="FF00FF"/>
                </a:solidFill>
                <a:latin typeface="華康隸書體W5" pitchFamily="49" charset="-120"/>
                <a:ea typeface="華康隸書體W5" pitchFamily="49" charset="-120"/>
              </a:rPr>
              <a:t>1.</a:t>
            </a:r>
            <a:r>
              <a:rPr lang="zh-TW" altLang="en-US" sz="11200" b="1" dirty="0" smtClean="0">
                <a:solidFill>
                  <a:srgbClr val="FF00FF"/>
                </a:solidFill>
                <a:latin typeface="華康隸書體W5" pitchFamily="49" charset="-120"/>
                <a:ea typeface="華康隸書體W5" pitchFamily="49" charset="-120"/>
              </a:rPr>
              <a:t>會徽</a:t>
            </a:r>
            <a:endParaRPr lang="en-US" altLang="zh-TW" sz="11200" b="1" dirty="0" smtClean="0">
              <a:solidFill>
                <a:srgbClr val="FF00FF"/>
              </a:solidFill>
              <a:latin typeface="華康隸書體W5" pitchFamily="49" charset="-120"/>
              <a:ea typeface="華康隸書體W5" pitchFamily="49" charset="-120"/>
            </a:endParaRPr>
          </a:p>
          <a:p>
            <a:pPr>
              <a:buNone/>
            </a:pPr>
            <a:r>
              <a:rPr lang="en-US" altLang="zh-TW" sz="11200" b="1" dirty="0" smtClean="0"/>
              <a:t>   </a:t>
            </a:r>
            <a:r>
              <a:rPr lang="zh-TW" altLang="en-US" sz="11200" b="1" dirty="0" smtClean="0"/>
              <a:t>      </a:t>
            </a:r>
            <a:r>
              <a:rPr lang="zh-TW" altLang="en-US" sz="11200" b="1" dirty="0" smtClean="0">
                <a:latin typeface="標楷體" pitchFamily="65" charset="-120"/>
                <a:ea typeface="標楷體" pitchFamily="65" charset="-120"/>
              </a:rPr>
              <a:t>倫敦奧運會徽，是在「</a:t>
            </a:r>
            <a:r>
              <a:rPr lang="en-US" altLang="zh-TW" sz="11200" b="1" dirty="0" smtClean="0">
                <a:latin typeface="標楷體" pitchFamily="65" charset="-120"/>
                <a:ea typeface="標楷體" pitchFamily="65" charset="-120"/>
              </a:rPr>
              <a:t>LONDON</a:t>
            </a:r>
            <a:r>
              <a:rPr lang="zh-TW" altLang="en-US" sz="11200" b="1" dirty="0" smtClean="0">
                <a:latin typeface="標楷體" pitchFamily="65" charset="-120"/>
                <a:ea typeface="標楷體" pitchFamily="65" charset="-120"/>
              </a:rPr>
              <a:t> </a:t>
            </a:r>
            <a:r>
              <a:rPr lang="en-US" altLang="zh-TW" sz="11200" b="1" dirty="0" smtClean="0">
                <a:latin typeface="標楷體" pitchFamily="65" charset="-120"/>
                <a:ea typeface="標楷體" pitchFamily="65" charset="-120"/>
              </a:rPr>
              <a:t>2012</a:t>
            </a:r>
            <a:r>
              <a:rPr lang="zh-TW" altLang="en-US" sz="11200" b="1" dirty="0" smtClean="0">
                <a:latin typeface="標楷體" pitchFamily="65" charset="-120"/>
                <a:ea typeface="標楷體" pitchFamily="65" charset="-120"/>
              </a:rPr>
              <a:t>」的字樣上下穿過，上面也有奧運會五環標誌。  </a:t>
            </a:r>
            <a:endParaRPr lang="en-US" altLang="zh-TW" sz="11200" b="1" dirty="0" smtClean="0">
              <a:latin typeface="標楷體" pitchFamily="65" charset="-120"/>
              <a:ea typeface="標楷體" pitchFamily="65" charset="-120"/>
            </a:endParaRPr>
          </a:p>
          <a:p>
            <a:pPr marL="342900" lvl="1" indent="-342900">
              <a:buNone/>
            </a:pPr>
            <a:r>
              <a:rPr lang="zh-TW" altLang="en-US" sz="11200" b="1" dirty="0" smtClean="0">
                <a:solidFill>
                  <a:srgbClr val="FF00FF"/>
                </a:solidFill>
                <a:latin typeface="華康隸書體W5" pitchFamily="49" charset="-120"/>
                <a:ea typeface="華康隸書體W5" pitchFamily="49" charset="-120"/>
              </a:rPr>
              <a:t> </a:t>
            </a:r>
            <a:r>
              <a:rPr lang="en-US" altLang="zh-TW" sz="11200" b="1" dirty="0" smtClean="0">
                <a:solidFill>
                  <a:srgbClr val="FF00FF"/>
                </a:solidFill>
                <a:latin typeface="華康隸書體W5" pitchFamily="49" charset="-120"/>
                <a:ea typeface="華康隸書體W5" pitchFamily="49" charset="-120"/>
              </a:rPr>
              <a:t>2</a:t>
            </a:r>
            <a:r>
              <a:rPr lang="en-US" altLang="zh-TW" sz="11200" b="1" dirty="0">
                <a:solidFill>
                  <a:srgbClr val="FF00FF"/>
                </a:solidFill>
                <a:latin typeface="華康隸書體W5" pitchFamily="49" charset="-120"/>
                <a:ea typeface="華康隸書體W5" pitchFamily="49" charset="-120"/>
              </a:rPr>
              <a:t>.</a:t>
            </a:r>
            <a:r>
              <a:rPr lang="zh-TW" altLang="en-US" sz="11200" b="1" dirty="0" smtClean="0">
                <a:solidFill>
                  <a:srgbClr val="FF00FF"/>
                </a:solidFill>
                <a:latin typeface="華康隸書體W5" pitchFamily="49" charset="-120"/>
                <a:ea typeface="華康隸書體W5" pitchFamily="49" charset="-120"/>
              </a:rPr>
              <a:t>吉祥物</a:t>
            </a:r>
            <a:endParaRPr lang="en-US" altLang="zh-TW" sz="11200" b="1" dirty="0" smtClean="0">
              <a:solidFill>
                <a:srgbClr val="FF00FF"/>
              </a:solidFill>
              <a:latin typeface="華康隸書體W5" pitchFamily="49" charset="-120"/>
              <a:ea typeface="華康隸書體W5" pitchFamily="49" charset="-120"/>
            </a:endParaRPr>
          </a:p>
          <a:p>
            <a:pPr marL="342900" lvl="1" indent="-342900">
              <a:buNone/>
            </a:pPr>
            <a:r>
              <a:rPr lang="zh-TW" altLang="en-US" sz="11200" b="1" dirty="0" smtClean="0"/>
              <a:t>         </a:t>
            </a:r>
            <a:r>
              <a:rPr lang="zh-TW" altLang="en-US" sz="11200" b="1" dirty="0" smtClean="0">
                <a:latin typeface="標楷體" pitchFamily="65" charset="-120"/>
                <a:ea typeface="標楷體" pitchFamily="65" charset="-120"/>
              </a:rPr>
              <a:t>倫敦</a:t>
            </a:r>
            <a:r>
              <a:rPr lang="zh-TW" altLang="en-US" sz="11200" b="1" dirty="0">
                <a:latin typeface="標楷體" pitchFamily="65" charset="-120"/>
                <a:ea typeface="標楷體" pitchFamily="65" charset="-120"/>
              </a:rPr>
              <a:t>奧運會吉祥物是溫洛克</a:t>
            </a:r>
            <a:r>
              <a:rPr lang="en-US" altLang="zh-TW" sz="11200" b="1" dirty="0">
                <a:latin typeface="標楷體" pitchFamily="65" charset="-120"/>
                <a:ea typeface="標楷體" pitchFamily="65" charset="-120"/>
              </a:rPr>
              <a:t>(</a:t>
            </a:r>
            <a:r>
              <a:rPr lang="en-US" altLang="zh-TW" sz="11200" b="1" dirty="0" smtClean="0">
                <a:latin typeface="標楷體" pitchFamily="65" charset="-120"/>
                <a:ea typeface="標楷體" pitchFamily="65" charset="-120"/>
              </a:rPr>
              <a:t>Wen lock</a:t>
            </a:r>
            <a:r>
              <a:rPr lang="en-US" altLang="zh-TW" sz="11200" b="1" dirty="0">
                <a:latin typeface="標楷體" pitchFamily="65" charset="-120"/>
                <a:ea typeface="標楷體" pitchFamily="65" charset="-120"/>
              </a:rPr>
              <a:t>)</a:t>
            </a:r>
            <a:r>
              <a:rPr lang="zh-TW" altLang="en-US" sz="11200" b="1" dirty="0">
                <a:latin typeface="標楷體" pitchFamily="65" charset="-120"/>
                <a:ea typeface="標楷體" pitchFamily="65" charset="-120"/>
              </a:rPr>
              <a:t>和曼德維爾</a:t>
            </a:r>
            <a:r>
              <a:rPr lang="en-US" altLang="zh-TW" sz="11200" b="1" dirty="0">
                <a:latin typeface="標楷體" pitchFamily="65" charset="-120"/>
                <a:ea typeface="標楷體" pitchFamily="65" charset="-120"/>
              </a:rPr>
              <a:t>(Mandeville</a:t>
            </a:r>
            <a:r>
              <a:rPr lang="en-US" altLang="zh-TW" sz="11200" b="1" dirty="0" smtClean="0">
                <a:latin typeface="標楷體" pitchFamily="65" charset="-120"/>
                <a:ea typeface="標楷體" pitchFamily="65" charset="-120"/>
              </a:rPr>
              <a:t>)</a:t>
            </a:r>
            <a:r>
              <a:rPr lang="zh-TW" altLang="en-US" sz="11200" b="1" dirty="0" smtClean="0">
                <a:latin typeface="標楷體" pitchFamily="65" charset="-120"/>
                <a:ea typeface="標楷體" pitchFamily="65" charset="-120"/>
              </a:rPr>
              <a:t>，這次的吉祥物被「雅虎運動網」評為史上最醜的吉祥物之一。</a:t>
            </a:r>
            <a:endParaRPr lang="en-US" altLang="zh-TW" sz="11200" b="1" dirty="0">
              <a:latin typeface="標楷體" pitchFamily="65" charset="-120"/>
              <a:ea typeface="標楷體" pitchFamily="65" charset="-120"/>
            </a:endParaRPr>
          </a:p>
          <a:p>
            <a:pPr lvl="1">
              <a:buNone/>
            </a:pPr>
            <a:r>
              <a:rPr lang="zh-TW" altLang="en-US" sz="11200" b="1" dirty="0" smtClean="0">
                <a:latin typeface="標楷體" pitchFamily="65" charset="-120"/>
                <a:ea typeface="標楷體" pitchFamily="65" charset="-120"/>
              </a:rPr>
              <a:t>    </a:t>
            </a:r>
            <a:endParaRPr lang="en-US" altLang="zh-TW" sz="11200" b="1" dirty="0" smtClean="0">
              <a:latin typeface="標楷體" pitchFamily="65" charset="-120"/>
              <a:ea typeface="標楷體" pitchFamily="65" charset="-120"/>
            </a:endParaRPr>
          </a:p>
          <a:p>
            <a:pPr lvl="1">
              <a:buNone/>
            </a:pPr>
            <a:endParaRPr lang="en-US" altLang="zh-TW" sz="3600" b="1" dirty="0" smtClean="0"/>
          </a:p>
          <a:p>
            <a:pPr lvl="1">
              <a:buNone/>
            </a:pPr>
            <a:endParaRPr lang="en-US" altLang="zh-TW" b="1" dirty="0" smtClean="0"/>
          </a:p>
        </p:txBody>
      </p:sp>
      <p:sp>
        <p:nvSpPr>
          <p:cNvPr id="2" name="標題 1"/>
          <p:cNvSpPr>
            <a:spLocks noGrp="1"/>
          </p:cNvSpPr>
          <p:nvPr>
            <p:ph type="title"/>
          </p:nvPr>
        </p:nvSpPr>
        <p:spPr>
          <a:xfrm>
            <a:off x="457200" y="274638"/>
            <a:ext cx="8229600" cy="922114"/>
          </a:xfrm>
        </p:spPr>
        <p:txBody>
          <a:bodyPr/>
          <a:lstStyle/>
          <a:p>
            <a:pPr algn="l"/>
            <a:r>
              <a:rPr lang="en-US" altLang="zh-TW" b="1" dirty="0" smtClean="0">
                <a:solidFill>
                  <a:schemeClr val="accent6">
                    <a:lumMod val="75000"/>
                  </a:schemeClr>
                </a:solidFill>
                <a:latin typeface="華康少女文字W5" pitchFamily="81" charset="-120"/>
                <a:ea typeface="華康少女文字W5" pitchFamily="81" charset="-120"/>
              </a:rPr>
              <a:t>(</a:t>
            </a:r>
            <a:r>
              <a:rPr lang="zh-TW" altLang="en-US" b="1" dirty="0" smtClean="0">
                <a:solidFill>
                  <a:schemeClr val="accent6">
                    <a:lumMod val="75000"/>
                  </a:schemeClr>
                </a:solidFill>
                <a:latin typeface="華康少女文字W5" pitchFamily="81" charset="-120"/>
                <a:ea typeface="華康少女文字W5" pitchFamily="81" charset="-120"/>
              </a:rPr>
              <a:t>二</a:t>
            </a:r>
            <a:r>
              <a:rPr lang="en-US" altLang="zh-TW" b="1" dirty="0" smtClean="0">
                <a:solidFill>
                  <a:schemeClr val="accent6">
                    <a:lumMod val="75000"/>
                  </a:schemeClr>
                </a:solidFill>
                <a:latin typeface="華康少女文字W5" pitchFamily="81" charset="-120"/>
                <a:ea typeface="華康少女文字W5" pitchFamily="81" charset="-120"/>
              </a:rPr>
              <a:t>)</a:t>
            </a:r>
            <a:r>
              <a:rPr lang="zh-TW" altLang="en-US" b="1" dirty="0" smtClean="0">
                <a:solidFill>
                  <a:schemeClr val="accent6">
                    <a:lumMod val="75000"/>
                  </a:schemeClr>
                </a:solidFill>
                <a:latin typeface="華康少女文字W5" pitchFamily="81" charset="-120"/>
                <a:ea typeface="華康少女文字W5" pitchFamily="81" charset="-120"/>
              </a:rPr>
              <a:t>奧運象徵</a:t>
            </a:r>
            <a:endParaRPr lang="zh-TW" altLang="en-US" b="1" dirty="0">
              <a:solidFill>
                <a:schemeClr val="accent6">
                  <a:lumMod val="75000"/>
                </a:schemeClr>
              </a:solidFill>
              <a:latin typeface="華康少女文字W5" pitchFamily="81" charset="-120"/>
              <a:ea typeface="華康少女文字W5" pitchFamily="81" charset="-120"/>
            </a:endParaRPr>
          </a:p>
        </p:txBody>
      </p:sp>
      <p:pic>
        <p:nvPicPr>
          <p:cNvPr id="7" name="圖片 6" descr="216.jpg"/>
          <p:cNvPicPr>
            <a:picLocks noChangeAspect="1"/>
          </p:cNvPicPr>
          <p:nvPr/>
        </p:nvPicPr>
        <p:blipFill>
          <a:blip r:embed="rId3" cstate="print"/>
          <a:stretch>
            <a:fillRect/>
          </a:stretch>
        </p:blipFill>
        <p:spPr>
          <a:xfrm>
            <a:off x="5508104" y="188640"/>
            <a:ext cx="1728192" cy="1368152"/>
          </a:xfrm>
          <a:prstGeom prst="rect">
            <a:avLst/>
          </a:prstGeom>
        </p:spPr>
      </p:pic>
      <p:pic>
        <p:nvPicPr>
          <p:cNvPr id="8" name="圖片 7" descr="untitled01.bmp"/>
          <p:cNvPicPr>
            <a:picLocks noChangeAspect="1"/>
          </p:cNvPicPr>
          <p:nvPr/>
        </p:nvPicPr>
        <p:blipFill>
          <a:blip r:embed="rId4" cstate="print"/>
          <a:stretch>
            <a:fillRect/>
          </a:stretch>
        </p:blipFill>
        <p:spPr>
          <a:xfrm>
            <a:off x="4716016" y="4149080"/>
            <a:ext cx="3312368" cy="2448272"/>
          </a:xfrm>
          <a:prstGeom prst="rect">
            <a:avLst/>
          </a:prstGeom>
        </p:spPr>
      </p:pic>
    </p:spTree>
    <p:extLst>
      <p:ext uri="{BB962C8B-B14F-4D97-AF65-F5344CB8AC3E}">
        <p14:creationId xmlns:p14="http://schemas.microsoft.com/office/powerpoint/2010/main" val="29426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Horizontal)">
                                      <p:cBhvr>
                                        <p:cTn id="30" dur="500"/>
                                        <p:tgtEl>
                                          <p:spTgt spid="3">
                                            <p:txEl>
                                              <p:pRg st="2" end="2"/>
                                            </p:txEl>
                                          </p:spTgt>
                                        </p:tgtEl>
                                      </p:cBhvr>
                                    </p:animEffect>
                                  </p:childTnLst>
                                </p:cTn>
                              </p:par>
                              <p:par>
                                <p:cTn id="31" presetID="16" presetClass="entr" presetSubtype="26"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8" presetClass="entr" presetSubtype="0" ac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2.5"/>
                                          </p:val>
                                        </p:tav>
                                        <p:tav tm="100000">
                                          <p:val>
                                            <p:strVal val="#ppt_w"/>
                                          </p:val>
                                        </p:tav>
                                      </p:tavLst>
                                    </p:anim>
                                    <p:anim calcmode="lin" valueType="num">
                                      <p:cBhvr>
                                        <p:cTn id="39" dur="500" fill="hold"/>
                                        <p:tgtEl>
                                          <p:spTgt spid="8"/>
                                        </p:tgtEl>
                                        <p:attrNameLst>
                                          <p:attrName>ppt_h</p:attrName>
                                        </p:attrNameLst>
                                      </p:cBhvr>
                                      <p:tavLst>
                                        <p:tav tm="0">
                                          <p:val>
                                            <p:strVal val="#ppt_h*0.01"/>
                                          </p:val>
                                        </p:tav>
                                        <p:tav tm="100000">
                                          <p:val>
                                            <p:strVal val="#ppt_h"/>
                                          </p:val>
                                        </p:tav>
                                      </p:tavLst>
                                    </p:anim>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h+1"/>
                                          </p:val>
                                        </p:tav>
                                        <p:tav tm="100000">
                                          <p:val>
                                            <p:strVal val="#ppt_y"/>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8000" b="-48000"/>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764704"/>
            <a:ext cx="8291264" cy="4738531"/>
          </a:xfrm>
        </p:spPr>
        <p:txBody>
          <a:bodyPr>
            <a:normAutofit fontScale="92500" lnSpcReduction="10000"/>
          </a:bodyPr>
          <a:lstStyle/>
          <a:p>
            <a:pPr marL="342900" lvl="1" indent="-342900">
              <a:buClr>
                <a:srgbClr val="2DA2BF"/>
              </a:buClr>
              <a:buNone/>
            </a:pPr>
            <a:r>
              <a:rPr lang="en-US" altLang="zh-TW" sz="2400" b="1" dirty="0">
                <a:solidFill>
                  <a:srgbClr val="FF00FF"/>
                </a:solidFill>
                <a:latin typeface="華康隸書體W5" pitchFamily="49" charset="-120"/>
                <a:ea typeface="華康隸書體W5" pitchFamily="49" charset="-120"/>
              </a:rPr>
              <a:t>3.</a:t>
            </a:r>
            <a:r>
              <a:rPr lang="zh-TW" altLang="en-US" sz="2400" b="1" dirty="0">
                <a:solidFill>
                  <a:srgbClr val="FF00FF"/>
                </a:solidFill>
                <a:latin typeface="華康隸書體W5" pitchFamily="49" charset="-120"/>
                <a:ea typeface="華康隸書體W5" pitchFamily="49" charset="-120"/>
              </a:rPr>
              <a:t>口號  </a:t>
            </a:r>
            <a:endParaRPr lang="en-US" altLang="zh-TW" sz="2400" b="1" dirty="0">
              <a:solidFill>
                <a:srgbClr val="FF00FF"/>
              </a:solidFill>
              <a:latin typeface="華康隸書體W5" pitchFamily="49" charset="-120"/>
              <a:ea typeface="華康隸書體W5" pitchFamily="49" charset="-120"/>
            </a:endParaRPr>
          </a:p>
          <a:p>
            <a:pPr marL="342900" lvl="1" indent="-342900">
              <a:buClr>
                <a:srgbClr val="2DA2BF"/>
              </a:buClr>
              <a:buNone/>
            </a:pPr>
            <a:r>
              <a:rPr lang="zh-TW" altLang="en-US" sz="2400" b="1" dirty="0">
                <a:solidFill>
                  <a:prstClr val="black"/>
                </a:solidFill>
                <a:latin typeface="標楷體" pitchFamily="65" charset="-120"/>
                <a:ea typeface="標楷體" pitchFamily="65" charset="-120"/>
              </a:rPr>
              <a:t>    </a:t>
            </a:r>
            <a:r>
              <a:rPr lang="zh-TW" altLang="en-US" sz="2400" b="1" dirty="0" smtClean="0">
                <a:solidFill>
                  <a:prstClr val="black"/>
                </a:solidFill>
                <a:latin typeface="標楷體" pitchFamily="65" charset="-120"/>
                <a:ea typeface="標楷體" pitchFamily="65" charset="-120"/>
              </a:rPr>
              <a:t>  這次</a:t>
            </a:r>
            <a:r>
              <a:rPr lang="zh-TW" altLang="en-US" sz="2400" b="1" dirty="0">
                <a:solidFill>
                  <a:prstClr val="black"/>
                </a:solidFill>
                <a:latin typeface="標楷體" pitchFamily="65" charset="-120"/>
                <a:ea typeface="標楷體" pitchFamily="65" charset="-120"/>
              </a:rPr>
              <a:t>的奧運口號是「</a:t>
            </a:r>
            <a:r>
              <a:rPr lang="en-US" altLang="zh-TW" sz="2400" b="1" dirty="0">
                <a:solidFill>
                  <a:prstClr val="black"/>
                </a:solidFill>
                <a:latin typeface="標楷體" pitchFamily="65" charset="-120"/>
                <a:ea typeface="標楷體" pitchFamily="65" charset="-120"/>
              </a:rPr>
              <a:t>Inspire a generation</a:t>
            </a:r>
            <a:r>
              <a:rPr lang="zh-TW" altLang="en-US" sz="2400" b="1" dirty="0">
                <a:solidFill>
                  <a:prstClr val="black"/>
                </a:solidFill>
                <a:latin typeface="標楷體" pitchFamily="65" charset="-120"/>
                <a:ea typeface="標楷體" pitchFamily="65" charset="-120"/>
              </a:rPr>
              <a:t>」</a:t>
            </a:r>
            <a:r>
              <a:rPr lang="en-US" altLang="zh-TW" sz="2400" b="1" dirty="0">
                <a:solidFill>
                  <a:prstClr val="black"/>
                </a:solidFill>
                <a:latin typeface="標楷體" pitchFamily="65" charset="-120"/>
                <a:ea typeface="標楷體" pitchFamily="65" charset="-120"/>
              </a:rPr>
              <a:t>(</a:t>
            </a:r>
            <a:r>
              <a:rPr lang="zh-TW" altLang="en-US" sz="2400" b="1" dirty="0">
                <a:solidFill>
                  <a:prstClr val="black"/>
                </a:solidFill>
                <a:latin typeface="標楷體" pitchFamily="65" charset="-120"/>
                <a:ea typeface="標楷體" pitchFamily="65" charset="-120"/>
              </a:rPr>
              <a:t>激勵一世代</a:t>
            </a:r>
            <a:r>
              <a:rPr lang="en-US" altLang="zh-TW" sz="2400" b="1" dirty="0">
                <a:solidFill>
                  <a:prstClr val="black"/>
                </a:solidFill>
                <a:latin typeface="標楷體" pitchFamily="65" charset="-120"/>
                <a:ea typeface="標楷體" pitchFamily="65" charset="-120"/>
              </a:rPr>
              <a:t>)</a:t>
            </a:r>
            <a:r>
              <a:rPr lang="zh-TW" altLang="en-US" sz="2400" b="1" dirty="0">
                <a:solidFill>
                  <a:prstClr val="black"/>
                </a:solidFill>
                <a:latin typeface="標楷體" pitchFamily="65" charset="-120"/>
                <a:ea typeface="標楷體" pitchFamily="65" charset="-120"/>
              </a:rPr>
              <a:t>。</a:t>
            </a:r>
            <a:endParaRPr lang="en-US" altLang="zh-TW" sz="2400" b="1" dirty="0">
              <a:solidFill>
                <a:prstClr val="black"/>
              </a:solidFill>
              <a:latin typeface="標楷體" pitchFamily="65" charset="-120"/>
              <a:ea typeface="標楷體" pitchFamily="65" charset="-120"/>
            </a:endParaRPr>
          </a:p>
          <a:p>
            <a:pPr marL="342900" lvl="1" indent="-342900">
              <a:buClr>
                <a:srgbClr val="2DA2BF"/>
              </a:buClr>
              <a:buNone/>
            </a:pPr>
            <a:r>
              <a:rPr lang="en-US" altLang="zh-TW" sz="2400" b="1" dirty="0">
                <a:solidFill>
                  <a:srgbClr val="FF00FF"/>
                </a:solidFill>
                <a:latin typeface="華康隸書體W5" pitchFamily="49" charset="-120"/>
                <a:ea typeface="華康隸書體W5" pitchFamily="49" charset="-120"/>
              </a:rPr>
              <a:t>4.</a:t>
            </a:r>
            <a:r>
              <a:rPr lang="zh-TW" altLang="en-US" sz="2400" b="1" dirty="0">
                <a:solidFill>
                  <a:srgbClr val="FF00FF"/>
                </a:solidFill>
                <a:latin typeface="華康隸書體W5" pitchFamily="49" charset="-120"/>
                <a:ea typeface="華康隸書體W5" pitchFamily="49" charset="-120"/>
              </a:rPr>
              <a:t>獎牌</a:t>
            </a:r>
            <a:endParaRPr lang="en-US" altLang="zh-TW" sz="2400" b="1" dirty="0">
              <a:solidFill>
                <a:srgbClr val="FF00FF"/>
              </a:solidFill>
              <a:latin typeface="華康隸書體W5" pitchFamily="49" charset="-120"/>
              <a:ea typeface="華康隸書體W5" pitchFamily="49" charset="-120"/>
            </a:endParaRPr>
          </a:p>
          <a:p>
            <a:pPr marL="342900" lvl="1" indent="-342900">
              <a:buClr>
                <a:srgbClr val="2DA2BF"/>
              </a:buClr>
              <a:buNone/>
            </a:pPr>
            <a:r>
              <a:rPr lang="zh-TW" altLang="en-US" sz="2400" b="1" dirty="0">
                <a:solidFill>
                  <a:prstClr val="black"/>
                </a:solidFill>
              </a:rPr>
              <a:t>   </a:t>
            </a:r>
            <a:r>
              <a:rPr lang="zh-TW" altLang="en-US" sz="2400" b="1" dirty="0" smtClean="0">
                <a:solidFill>
                  <a:prstClr val="black"/>
                </a:solidFill>
              </a:rPr>
              <a:t>       </a:t>
            </a:r>
            <a:r>
              <a:rPr lang="zh-TW" altLang="en-US" sz="2400" b="1" dirty="0" smtClean="0">
                <a:solidFill>
                  <a:prstClr val="black"/>
                </a:solidFill>
                <a:latin typeface="標楷體" pitchFamily="65" charset="-120"/>
                <a:ea typeface="標楷體" pitchFamily="65" charset="-120"/>
              </a:rPr>
              <a:t>今年</a:t>
            </a:r>
            <a:r>
              <a:rPr lang="zh-TW" altLang="en-US" sz="2400" b="1" dirty="0">
                <a:solidFill>
                  <a:prstClr val="black"/>
                </a:solidFill>
                <a:latin typeface="標楷體" pitchFamily="65" charset="-120"/>
                <a:ea typeface="標楷體" pitchFamily="65" charset="-120"/>
              </a:rPr>
              <a:t>獎牌由</a:t>
            </a:r>
            <a:r>
              <a:rPr lang="zh-TW" altLang="en-US" sz="2400" b="1" dirty="0" smtClean="0">
                <a:solidFill>
                  <a:prstClr val="black"/>
                </a:solidFill>
                <a:latin typeface="標楷體" pitchFamily="65" charset="-120"/>
                <a:ea typeface="標楷體" pitchFamily="65" charset="-120"/>
              </a:rPr>
              <a:t>大衛</a:t>
            </a:r>
            <a:r>
              <a:rPr lang="en-US" altLang="zh-TW" sz="2400" b="1" dirty="0" smtClean="0">
                <a:solidFill>
                  <a:prstClr val="black"/>
                </a:solidFill>
                <a:latin typeface="標楷體" pitchFamily="65" charset="-120"/>
                <a:ea typeface="標楷體" pitchFamily="65" charset="-120"/>
              </a:rPr>
              <a:t>‧</a:t>
            </a:r>
            <a:r>
              <a:rPr lang="zh-TW" altLang="en-US" sz="2400" b="1" smtClean="0">
                <a:solidFill>
                  <a:prstClr val="black"/>
                </a:solidFill>
                <a:latin typeface="標楷體" pitchFamily="65" charset="-120"/>
                <a:ea typeface="標楷體" pitchFamily="65" charset="-120"/>
              </a:rPr>
              <a:t>沃特金</a:t>
            </a:r>
            <a:r>
              <a:rPr lang="zh-TW" altLang="en-US" sz="2400" b="1" dirty="0">
                <a:solidFill>
                  <a:prstClr val="black"/>
                </a:solidFill>
                <a:latin typeface="標楷體" pitchFamily="65" charset="-120"/>
                <a:ea typeface="標楷體" pitchFamily="65" charset="-120"/>
              </a:rPr>
              <a:t>斯所設計，是用美國猶他州跟蒙古沙漠的金銀銅礦產打造，重量是世界之最，金牌價值約</a:t>
            </a:r>
            <a:r>
              <a:rPr lang="en-US" altLang="zh-TW" sz="2400" b="1" dirty="0">
                <a:solidFill>
                  <a:prstClr val="black"/>
                </a:solidFill>
                <a:latin typeface="標楷體" pitchFamily="65" charset="-120"/>
                <a:ea typeface="標楷體" pitchFamily="65" charset="-120"/>
              </a:rPr>
              <a:t>650</a:t>
            </a:r>
            <a:r>
              <a:rPr lang="zh-TW" altLang="en-US" sz="2400" b="1" dirty="0">
                <a:solidFill>
                  <a:prstClr val="black"/>
                </a:solidFill>
                <a:latin typeface="標楷體" pitchFamily="65" charset="-120"/>
                <a:ea typeface="標楷體" pitchFamily="65" charset="-120"/>
              </a:rPr>
              <a:t>美元；銀牌價值約</a:t>
            </a:r>
            <a:r>
              <a:rPr lang="en-US" altLang="zh-TW" sz="2400" b="1" dirty="0">
                <a:solidFill>
                  <a:prstClr val="black"/>
                </a:solidFill>
                <a:latin typeface="標楷體" pitchFamily="65" charset="-120"/>
                <a:ea typeface="標楷體" pitchFamily="65" charset="-120"/>
              </a:rPr>
              <a:t>335</a:t>
            </a:r>
            <a:r>
              <a:rPr lang="zh-TW" altLang="en-US" sz="2400" b="1" dirty="0">
                <a:solidFill>
                  <a:prstClr val="black"/>
                </a:solidFill>
                <a:latin typeface="標楷體" pitchFamily="65" charset="-120"/>
                <a:ea typeface="標楷體" pitchFamily="65" charset="-120"/>
              </a:rPr>
              <a:t>美元；銅牌價值約不到</a:t>
            </a:r>
            <a:r>
              <a:rPr lang="en-US" altLang="zh-TW" sz="2400" b="1" dirty="0">
                <a:solidFill>
                  <a:prstClr val="black"/>
                </a:solidFill>
                <a:latin typeface="標楷體" pitchFamily="65" charset="-120"/>
                <a:ea typeface="標楷體" pitchFamily="65" charset="-120"/>
              </a:rPr>
              <a:t>5</a:t>
            </a:r>
            <a:r>
              <a:rPr lang="zh-TW" altLang="en-US" sz="2400" b="1" dirty="0">
                <a:solidFill>
                  <a:prstClr val="black"/>
                </a:solidFill>
                <a:latin typeface="標楷體" pitchFamily="65" charset="-120"/>
                <a:ea typeface="標楷體" pitchFamily="65" charset="-120"/>
              </a:rPr>
              <a:t>美元</a:t>
            </a:r>
            <a:r>
              <a:rPr lang="zh-TW" altLang="en-US" sz="2400" b="1" dirty="0">
                <a:solidFill>
                  <a:prstClr val="black"/>
                </a:solidFill>
              </a:rPr>
              <a:t>。</a:t>
            </a:r>
            <a:endParaRPr lang="en-US" altLang="zh-TW" sz="2400" b="1" dirty="0">
              <a:solidFill>
                <a:prstClr val="black"/>
              </a:solidFill>
            </a:endParaRPr>
          </a:p>
          <a:p>
            <a:pPr marL="342900" lvl="1" indent="-342900">
              <a:buClr>
                <a:srgbClr val="2DA2BF"/>
              </a:buClr>
              <a:buNone/>
            </a:pPr>
            <a:r>
              <a:rPr lang="en-US" altLang="zh-TW" sz="2400" b="1" dirty="0">
                <a:solidFill>
                  <a:srgbClr val="FF00FF"/>
                </a:solidFill>
                <a:latin typeface="華康隸書體W5" pitchFamily="49" charset="-120"/>
                <a:ea typeface="華康隸書體W5" pitchFamily="49" charset="-120"/>
              </a:rPr>
              <a:t>5.</a:t>
            </a:r>
            <a:r>
              <a:rPr lang="zh-TW" altLang="en-US" sz="2400" b="1" dirty="0">
                <a:solidFill>
                  <a:srgbClr val="FF00FF"/>
                </a:solidFill>
                <a:latin typeface="華康隸書體W5" pitchFamily="49" charset="-120"/>
                <a:ea typeface="華康隸書體W5" pitchFamily="49" charset="-120"/>
              </a:rPr>
              <a:t>主題歌</a:t>
            </a:r>
            <a:endParaRPr lang="en-US" altLang="zh-TW" sz="2400" b="1" dirty="0">
              <a:solidFill>
                <a:srgbClr val="FF00FF"/>
              </a:solidFill>
              <a:latin typeface="華康隸書體W5" pitchFamily="49" charset="-120"/>
              <a:ea typeface="華康隸書體W5" pitchFamily="49" charset="-120"/>
            </a:endParaRPr>
          </a:p>
          <a:p>
            <a:pPr>
              <a:buNone/>
            </a:pP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《On a Rainbow》</a:t>
            </a:r>
            <a:r>
              <a:rPr lang="zh-TW" altLang="en-US" sz="2400" b="1" dirty="0" smtClean="0">
                <a:latin typeface="標楷體" pitchFamily="65" charset="-120"/>
                <a:ea typeface="標楷體" pitchFamily="65" charset="-120"/>
              </a:rPr>
              <a:t>為</a:t>
            </a:r>
            <a:r>
              <a:rPr lang="en-US" altLang="zh-TW" sz="2400" b="1" dirty="0" smtClean="0">
                <a:latin typeface="標楷體" pitchFamily="65" charset="-120"/>
                <a:ea typeface="標楷體" pitchFamily="65" charset="-120"/>
              </a:rPr>
              <a:t>2012</a:t>
            </a:r>
            <a:r>
              <a:rPr lang="zh-TW" altLang="en-US" sz="2400" b="1" dirty="0" smtClean="0">
                <a:latin typeface="標楷體" pitchFamily="65" charset="-120"/>
                <a:ea typeface="標楷體" pitchFamily="65" charset="-120"/>
              </a:rPr>
              <a:t>年倫敦奧運吉祥物主題歌。</a:t>
            </a:r>
            <a:endParaRPr lang="en-US" altLang="zh-TW" sz="2400" b="1" dirty="0" smtClean="0">
              <a:latin typeface="標楷體" pitchFamily="65" charset="-120"/>
              <a:ea typeface="標楷體" pitchFamily="65" charset="-120"/>
            </a:endParaRPr>
          </a:p>
          <a:p>
            <a:pPr>
              <a:buNone/>
            </a:pP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《Chariots of Fire》</a:t>
            </a:r>
            <a:r>
              <a:rPr lang="zh-TW" altLang="en-US" sz="2400" b="1" dirty="0" smtClean="0">
                <a:latin typeface="標楷體" pitchFamily="65" charset="-120"/>
                <a:ea typeface="標楷體" pitchFamily="65" charset="-120"/>
              </a:rPr>
              <a:t>電影主題曲，是大會在各項比賽的頒獎典禮上播出的頒獎曲。</a:t>
            </a:r>
          </a:p>
          <a:p>
            <a:pPr marL="365760" lvl="1" indent="-256032">
              <a:spcBef>
                <a:spcPts val="400"/>
              </a:spcBef>
              <a:buSzPct val="68000"/>
              <a:buNone/>
            </a:pPr>
            <a:r>
              <a:rPr lang="zh-TW" altLang="en-US" sz="2400" b="1" dirty="0" smtClean="0">
                <a:latin typeface="標楷體" pitchFamily="65" charset="-120"/>
                <a:ea typeface="標楷體" pitchFamily="65" charset="-120"/>
              </a:rPr>
              <a:t>      由英國知名搖滾樂團謬斯（</a:t>
            </a:r>
            <a:r>
              <a:rPr lang="en-US" altLang="zh-TW" sz="2400" b="1" dirty="0" smtClean="0">
                <a:latin typeface="標楷體" pitchFamily="65" charset="-120"/>
                <a:ea typeface="標楷體" pitchFamily="65" charset="-120"/>
              </a:rPr>
              <a:t>Muse</a:t>
            </a:r>
            <a:r>
              <a:rPr lang="zh-TW" altLang="en-US" sz="2400" b="1" dirty="0" smtClean="0">
                <a:latin typeface="標楷體" pitchFamily="65" charset="-120"/>
                <a:ea typeface="標楷體" pitchFamily="65" charset="-120"/>
              </a:rPr>
              <a:t>）合唱團所演唱的</a:t>
            </a:r>
            <a:r>
              <a:rPr lang="en-US" altLang="zh-TW" sz="2400" b="1" dirty="0" smtClean="0">
                <a:latin typeface="標楷體" pitchFamily="65" charset="-120"/>
                <a:ea typeface="標楷體" pitchFamily="65" charset="-120"/>
              </a:rPr>
              <a:t>《Survival》</a:t>
            </a:r>
            <a:r>
              <a:rPr lang="zh-TW" altLang="en-US" sz="2400" b="1" dirty="0" smtClean="0">
                <a:latin typeface="標楷體" pitchFamily="65" charset="-120"/>
                <a:ea typeface="標楷體" pitchFamily="65" charset="-120"/>
              </a:rPr>
              <a:t>，收錄在專輯</a:t>
            </a:r>
            <a:r>
              <a:rPr lang="en-US" altLang="zh-TW" sz="2400" b="1" dirty="0" smtClean="0">
                <a:latin typeface="標楷體" pitchFamily="65" charset="-120"/>
                <a:ea typeface="標楷體" pitchFamily="65" charset="-120"/>
              </a:rPr>
              <a:t>《The 2nd Law》</a:t>
            </a:r>
            <a:r>
              <a:rPr lang="zh-TW" altLang="en-US" sz="2400" b="1" dirty="0" smtClean="0">
                <a:latin typeface="標楷體" pitchFamily="65" charset="-120"/>
                <a:ea typeface="標楷體" pitchFamily="65" charset="-120"/>
              </a:rPr>
              <a:t>，是本屆奧運的官方主題曲，此歌在</a:t>
            </a:r>
            <a:r>
              <a:rPr lang="en-US" altLang="zh-TW" sz="2400" b="1" dirty="0" smtClean="0">
                <a:latin typeface="標楷體" pitchFamily="65" charset="-120"/>
                <a:ea typeface="標楷體" pitchFamily="65" charset="-120"/>
              </a:rPr>
              <a:t>2012</a:t>
            </a:r>
            <a:r>
              <a:rPr lang="zh-TW" altLang="en-US" sz="2400" b="1" dirty="0" smtClean="0">
                <a:latin typeface="標楷體" pitchFamily="65" charset="-120"/>
                <a:ea typeface="標楷體" pitchFamily="65" charset="-120"/>
              </a:rPr>
              <a:t>倫敦奧運開閉幕典禮播放。</a:t>
            </a:r>
            <a:endParaRPr lang="en-US" altLang="zh-TW" sz="2400" b="1" dirty="0" smtClean="0">
              <a:latin typeface="標楷體" pitchFamily="65" charset="-120"/>
              <a:ea typeface="標楷體" pitchFamily="65" charset="-120"/>
            </a:endParaRPr>
          </a:p>
          <a:p>
            <a:pPr>
              <a:buNone/>
            </a:pPr>
            <a:r>
              <a:rPr lang="zh-TW" altLang="en-US" sz="2600" b="1" dirty="0" smtClean="0">
                <a:latin typeface="標楷體" pitchFamily="65" charset="-120"/>
                <a:ea typeface="標楷體" pitchFamily="65" charset="-120"/>
              </a:rPr>
              <a:t> </a:t>
            </a:r>
            <a:endParaRPr lang="en-US" altLang="zh-TW" sz="2600" b="1" dirty="0" smtClean="0">
              <a:latin typeface="標楷體" pitchFamily="65" charset="-120"/>
              <a:ea typeface="標楷體" pitchFamily="65" charset="-120"/>
            </a:endParaRPr>
          </a:p>
          <a:p>
            <a:pPr>
              <a:buNone/>
            </a:pPr>
            <a:endParaRPr lang="en-US" altLang="zh-TW" sz="2400" b="1" dirty="0">
              <a:solidFill>
                <a:srgbClr val="FF0000"/>
              </a:solidFill>
              <a:latin typeface="標楷體" pitchFamily="65" charset="-120"/>
              <a:ea typeface="標楷體" pitchFamily="65" charset="-120"/>
            </a:endParaRPr>
          </a:p>
        </p:txBody>
      </p:sp>
      <p:pic>
        <p:nvPicPr>
          <p:cNvPr id="5" name="圖片 4" descr="2572.jpg"/>
          <p:cNvPicPr>
            <a:picLocks noChangeAspect="1"/>
          </p:cNvPicPr>
          <p:nvPr/>
        </p:nvPicPr>
        <p:blipFill>
          <a:blip r:embed="rId3" cstate="print"/>
          <a:stretch>
            <a:fillRect/>
          </a:stretch>
        </p:blipFill>
        <p:spPr>
          <a:xfrm>
            <a:off x="7452320" y="4941168"/>
            <a:ext cx="1428750" cy="1916832"/>
          </a:xfrm>
          <a:prstGeom prst="rect">
            <a:avLst/>
          </a:prstGeom>
        </p:spPr>
      </p:pic>
    </p:spTree>
    <p:extLst>
      <p:ext uri="{BB962C8B-B14F-4D97-AF65-F5344CB8AC3E}">
        <p14:creationId xmlns:p14="http://schemas.microsoft.com/office/powerpoint/2010/main" val="20219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8" dur="500"/>
                                        <p:tgtEl>
                                          <p:spTgt spid="2">
                                            <p:txEl>
                                              <p:pRg st="8" end="8"/>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484784"/>
            <a:ext cx="8229600" cy="4525963"/>
          </a:xfrm>
        </p:spPr>
        <p:txBody>
          <a:bodyPr>
            <a:normAutofit/>
          </a:bodyPr>
          <a:lstStyle/>
          <a:p>
            <a:pPr marL="0" indent="0">
              <a:buNone/>
            </a:pPr>
            <a:r>
              <a:rPr lang="en-US" altLang="zh-TW" b="1" dirty="0" smtClean="0">
                <a:solidFill>
                  <a:srgbClr val="FF00FF"/>
                </a:solidFill>
                <a:latin typeface="華康隸書體W5" pitchFamily="49" charset="-120"/>
                <a:ea typeface="華康隸書體W5" pitchFamily="49" charset="-120"/>
              </a:rPr>
              <a:t>1.</a:t>
            </a:r>
            <a:r>
              <a:rPr lang="zh-TW" altLang="en-US" b="1" dirty="0" smtClean="0">
                <a:solidFill>
                  <a:srgbClr val="FF00FF"/>
                </a:solidFill>
                <a:latin typeface="華康隸書體W5" pitchFamily="49" charset="-120"/>
                <a:ea typeface="華康隸書體W5" pitchFamily="49" charset="-120"/>
              </a:rPr>
              <a:t>交通</a:t>
            </a:r>
            <a:endParaRPr lang="en-US" altLang="zh-TW" b="1" dirty="0" smtClean="0">
              <a:solidFill>
                <a:srgbClr val="FF00FF"/>
              </a:solidFill>
              <a:latin typeface="華康隸書體W5" pitchFamily="49" charset="-120"/>
              <a:ea typeface="華康隸書體W5" pitchFamily="49" charset="-120"/>
            </a:endParaRPr>
          </a:p>
          <a:p>
            <a:pPr marL="0" indent="0">
              <a:buNone/>
            </a:pPr>
            <a:r>
              <a:rPr lang="zh-TW" altLang="en-US" b="1" dirty="0" smtClean="0"/>
              <a:t>       </a:t>
            </a:r>
            <a:r>
              <a:rPr lang="zh-TW" altLang="en-US" b="1" dirty="0" smtClean="0">
                <a:latin typeface="標楷體" pitchFamily="65" charset="-120"/>
                <a:ea typeface="標楷體" pitchFamily="65" charset="-120"/>
              </a:rPr>
              <a:t>在公共運輸方面，當初國際</a:t>
            </a:r>
            <a:r>
              <a:rPr lang="zh-TW" altLang="en-US" b="1" dirty="0">
                <a:latin typeface="標楷體" pitchFamily="65" charset="-120"/>
                <a:ea typeface="標楷體" pitchFamily="65" charset="-120"/>
              </a:rPr>
              <a:t>奧委會的初評，有許多交通設施要改善。</a:t>
            </a:r>
            <a:r>
              <a:rPr lang="zh-TW" altLang="en-US" b="1" dirty="0" smtClean="0">
                <a:latin typeface="標楷體" pitchFamily="65" charset="-120"/>
                <a:ea typeface="標楷體" pitchFamily="65" charset="-120"/>
              </a:rPr>
              <a:t>包括倫敦</a:t>
            </a:r>
            <a:r>
              <a:rPr lang="zh-TW" altLang="en-US" b="1" dirty="0">
                <a:latin typeface="標楷體" pitchFamily="65" charset="-120"/>
                <a:ea typeface="標楷體" pitchFamily="65" charset="-120"/>
              </a:rPr>
              <a:t>地下的東倫敦線等</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倫敦計畫運動員在</a:t>
            </a:r>
            <a:r>
              <a:rPr lang="en-US" altLang="zh-TW" b="1" dirty="0" smtClean="0">
                <a:latin typeface="標楷體" pitchFamily="65" charset="-120"/>
                <a:ea typeface="標楷體" pitchFamily="65" charset="-120"/>
              </a:rPr>
              <a:t>20</a:t>
            </a:r>
            <a:r>
              <a:rPr lang="zh-TW" altLang="en-US" b="1" dirty="0" smtClean="0">
                <a:latin typeface="標楷體" pitchFamily="65" charset="-120"/>
                <a:ea typeface="標楷體" pitchFamily="65" charset="-120"/>
              </a:rPr>
              <a:t>分鐘可從奧運選手村到奧運比賽場館。</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奧林匹克公園由</a:t>
            </a:r>
            <a:r>
              <a:rPr lang="en-US" altLang="zh-TW" b="1" dirty="0" smtClean="0">
                <a:latin typeface="標楷體" pitchFamily="65" charset="-120"/>
                <a:ea typeface="標楷體" pitchFamily="65" charset="-120"/>
              </a:rPr>
              <a:t>10</a:t>
            </a:r>
            <a:r>
              <a:rPr lang="zh-TW" altLang="en-US" b="1" dirty="0" smtClean="0">
                <a:latin typeface="標楷體" pitchFamily="65" charset="-120"/>
                <a:ea typeface="標楷體" pitchFamily="65" charset="-120"/>
              </a:rPr>
              <a:t>個不同鐵路線環繞。陸上交通計畫在比賽期間減少交通車流量。</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因為奧運而新增飛機航線，特別是在倫敦飛波特蘭的國際航線，及飛南安普敦的國際航線。</a:t>
            </a:r>
            <a:endParaRPr lang="en-US" altLang="zh-TW" b="1" dirty="0" smtClean="0">
              <a:latin typeface="標楷體" pitchFamily="65" charset="-120"/>
              <a:ea typeface="標楷體" pitchFamily="65" charset="-120"/>
            </a:endParaRPr>
          </a:p>
          <a:p>
            <a:pPr marL="0" indent="0">
              <a:buNone/>
            </a:pPr>
            <a:endParaRPr lang="zh-TW" altLang="en-US" b="1" dirty="0">
              <a:latin typeface="標楷體" pitchFamily="65" charset="-120"/>
              <a:ea typeface="標楷體" pitchFamily="65" charset="-120"/>
            </a:endParaRPr>
          </a:p>
        </p:txBody>
      </p:sp>
      <p:sp>
        <p:nvSpPr>
          <p:cNvPr id="2" name="標題 1"/>
          <p:cNvSpPr>
            <a:spLocks noGrp="1"/>
          </p:cNvSpPr>
          <p:nvPr>
            <p:ph type="title"/>
          </p:nvPr>
        </p:nvSpPr>
        <p:spPr/>
        <p:txBody>
          <a:bodyPr/>
          <a:lstStyle/>
          <a:p>
            <a:pPr algn="l"/>
            <a:r>
              <a:rPr lang="en-US" altLang="zh-TW" b="1" dirty="0" smtClean="0">
                <a:solidFill>
                  <a:schemeClr val="accent6">
                    <a:lumMod val="75000"/>
                  </a:schemeClr>
                </a:solidFill>
                <a:latin typeface="華康少女文字W5" pitchFamily="81" charset="-120"/>
                <a:ea typeface="華康少女文字W5" pitchFamily="81" charset="-120"/>
              </a:rPr>
              <a:t>(</a:t>
            </a:r>
            <a:r>
              <a:rPr lang="zh-TW" altLang="en-US" b="1" dirty="0" smtClean="0">
                <a:solidFill>
                  <a:schemeClr val="accent6">
                    <a:lumMod val="75000"/>
                  </a:schemeClr>
                </a:solidFill>
                <a:latin typeface="華康少女文字W5" pitchFamily="81" charset="-120"/>
                <a:ea typeface="華康少女文字W5" pitchFamily="81" charset="-120"/>
              </a:rPr>
              <a:t>三</a:t>
            </a:r>
            <a:r>
              <a:rPr lang="en-US" altLang="zh-TW" b="1" dirty="0" smtClean="0">
                <a:solidFill>
                  <a:schemeClr val="accent6">
                    <a:lumMod val="75000"/>
                  </a:schemeClr>
                </a:solidFill>
                <a:latin typeface="華康少女文字W5" pitchFamily="81" charset="-120"/>
                <a:ea typeface="華康少女文字W5" pitchFamily="81" charset="-120"/>
              </a:rPr>
              <a:t>)2012</a:t>
            </a:r>
            <a:r>
              <a:rPr lang="zh-TW" altLang="en-US" b="1" dirty="0" smtClean="0">
                <a:solidFill>
                  <a:schemeClr val="accent6">
                    <a:lumMod val="75000"/>
                  </a:schemeClr>
                </a:solidFill>
                <a:latin typeface="華康少女文字W5" pitchFamily="81" charset="-120"/>
                <a:ea typeface="華康少女文字W5" pitchFamily="81" charset="-120"/>
              </a:rPr>
              <a:t>倫敦奧運籌備工作</a:t>
            </a:r>
            <a:endParaRPr lang="zh-TW" altLang="en-US" b="1" dirty="0">
              <a:solidFill>
                <a:schemeClr val="accent6">
                  <a:lumMod val="75000"/>
                </a:schemeClr>
              </a:solidFill>
              <a:latin typeface="華康少女文字W5" pitchFamily="81" charset="-120"/>
              <a:ea typeface="華康少女文字W5" pitchFamily="81" charset="-120"/>
            </a:endParaRPr>
          </a:p>
        </p:txBody>
      </p:sp>
      <p:pic>
        <p:nvPicPr>
          <p:cNvPr id="4" name="圖片 3" descr="4.jpg"/>
          <p:cNvPicPr>
            <a:picLocks noChangeAspect="1"/>
          </p:cNvPicPr>
          <p:nvPr/>
        </p:nvPicPr>
        <p:blipFill>
          <a:blip r:embed="rId3" cstate="print"/>
          <a:stretch>
            <a:fillRect/>
          </a:stretch>
        </p:blipFill>
        <p:spPr>
          <a:xfrm>
            <a:off x="6929454" y="428604"/>
            <a:ext cx="1996062" cy="1357322"/>
          </a:xfrm>
          <a:prstGeom prst="rect">
            <a:avLst/>
          </a:prstGeom>
        </p:spPr>
      </p:pic>
    </p:spTree>
    <p:extLst>
      <p:ext uri="{BB962C8B-B14F-4D97-AF65-F5344CB8AC3E}">
        <p14:creationId xmlns:p14="http://schemas.microsoft.com/office/powerpoint/2010/main" val="18432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412776"/>
            <a:ext cx="8229600" cy="4669979"/>
          </a:xfrm>
        </p:spPr>
        <p:txBody>
          <a:bodyPr>
            <a:normAutofit lnSpcReduction="10000"/>
          </a:bodyPr>
          <a:lstStyle/>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奧運聖火的採集和傳遞是奧運「重頭戲」。傳遞聖火這個傳統自</a:t>
            </a:r>
            <a:r>
              <a:rPr lang="en-US" altLang="zh-TW" b="1" dirty="0" smtClean="0">
                <a:latin typeface="標楷體" pitchFamily="65" charset="-120"/>
                <a:ea typeface="標楷體" pitchFamily="65" charset="-120"/>
              </a:rPr>
              <a:t>1936</a:t>
            </a:r>
            <a:r>
              <a:rPr lang="zh-TW" altLang="en-US" b="1" dirty="0" smtClean="0">
                <a:latin typeface="標楷體" pitchFamily="65" charset="-120"/>
                <a:ea typeface="標楷體" pitchFamily="65" charset="-120"/>
              </a:rPr>
              <a:t>年柏林奧運會開始延續至今。</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奧運聖火被認為是奧林匹克精神的最高象徵。倫敦奧運聖火傳遞於</a:t>
            </a:r>
            <a:r>
              <a:rPr lang="en-US" altLang="zh-TW" b="1" dirty="0" smtClean="0">
                <a:latin typeface="標楷體" pitchFamily="65" charset="-120"/>
                <a:ea typeface="標楷體" pitchFamily="65" charset="-120"/>
              </a:rPr>
              <a:t>2012</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5</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19</a:t>
            </a:r>
            <a:r>
              <a:rPr lang="zh-TW" altLang="en-US" b="1" dirty="0" smtClean="0">
                <a:latin typeface="標楷體" pitchFamily="65" charset="-120"/>
                <a:ea typeface="標楷體" pitchFamily="65" charset="-120"/>
              </a:rPr>
              <a:t>日在英國地角開始傳遞，至</a:t>
            </a:r>
            <a:r>
              <a:rPr lang="en-US" altLang="zh-TW" b="1" dirty="0" smtClean="0">
                <a:latin typeface="標楷體" pitchFamily="65" charset="-120"/>
                <a:ea typeface="標楷體" pitchFamily="65" charset="-120"/>
              </a:rPr>
              <a:t>7</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27</a:t>
            </a:r>
            <a:r>
              <a:rPr lang="zh-TW" altLang="en-US" b="1" dirty="0" smtClean="0">
                <a:latin typeface="標楷體" pitchFamily="65" charset="-120"/>
                <a:ea typeface="標楷體" pitchFamily="65" charset="-120"/>
              </a:rPr>
              <a:t>日晚上被點燃於倫敦奧林匹克公園的倫敦奧林匹克體育場主火炬。</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聖火壇的設計，也顛覆大家想像，它是用</a:t>
            </a:r>
            <a:r>
              <a:rPr lang="en-US" altLang="zh-TW" b="1" dirty="0" smtClean="0">
                <a:latin typeface="標楷體" pitchFamily="65" charset="-120"/>
                <a:ea typeface="標楷體" pitchFamily="65" charset="-120"/>
              </a:rPr>
              <a:t>204</a:t>
            </a:r>
            <a:r>
              <a:rPr lang="zh-TW" altLang="en-US" b="1" dirty="0" smtClean="0">
                <a:latin typeface="標楷體" pitchFamily="65" charset="-120"/>
                <a:ea typeface="標楷體" pitchFamily="65" charset="-120"/>
              </a:rPr>
              <a:t>個火點組成，代表</a:t>
            </a:r>
            <a:r>
              <a:rPr lang="en-US" altLang="zh-TW" b="1" dirty="0" smtClean="0">
                <a:latin typeface="標楷體" pitchFamily="65" charset="-120"/>
                <a:ea typeface="標楷體" pitchFamily="65" charset="-120"/>
              </a:rPr>
              <a:t>204</a:t>
            </a:r>
            <a:r>
              <a:rPr lang="zh-TW" altLang="en-US" b="1" dirty="0" smtClean="0">
                <a:latin typeface="標楷體" pitchFamily="65" charset="-120"/>
                <a:ea typeface="標楷體" pitchFamily="65" charset="-120"/>
              </a:rPr>
              <a:t>個國際奧會成員。</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a:t>
            </a:r>
            <a:endParaRPr lang="en-US" altLang="zh-TW" b="1" dirty="0" smtClean="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p>
        </p:txBody>
      </p:sp>
      <p:sp>
        <p:nvSpPr>
          <p:cNvPr id="2" name="標題 1"/>
          <p:cNvSpPr>
            <a:spLocks noGrp="1"/>
          </p:cNvSpPr>
          <p:nvPr>
            <p:ph type="title"/>
          </p:nvPr>
        </p:nvSpPr>
        <p:spPr>
          <a:xfrm>
            <a:off x="467544" y="260648"/>
            <a:ext cx="8229600" cy="1143000"/>
          </a:xfrm>
        </p:spPr>
        <p:txBody>
          <a:bodyPr>
            <a:normAutofit/>
          </a:bodyPr>
          <a:lstStyle/>
          <a:p>
            <a:pPr algn="l"/>
            <a:r>
              <a:rPr lang="en-US" altLang="zh-TW" b="1" dirty="0" smtClean="0">
                <a:solidFill>
                  <a:srgbClr val="FF00FF"/>
                </a:solidFill>
                <a:latin typeface="華康隸書體W5" pitchFamily="49" charset="-120"/>
                <a:ea typeface="華康隸書體W5" pitchFamily="49" charset="-120"/>
              </a:rPr>
              <a:t>2.</a:t>
            </a:r>
            <a:r>
              <a:rPr lang="zh-TW" altLang="en-US" b="1" dirty="0" smtClean="0">
                <a:solidFill>
                  <a:srgbClr val="FF00FF"/>
                </a:solidFill>
                <a:latin typeface="華康隸書體W5" pitchFamily="49" charset="-120"/>
                <a:ea typeface="華康隸書體W5" pitchFamily="49" charset="-120"/>
              </a:rPr>
              <a:t>聖火傳遞</a:t>
            </a:r>
            <a:endParaRPr lang="zh-TW" altLang="en-US" b="1" dirty="0">
              <a:solidFill>
                <a:srgbClr val="FF00FF"/>
              </a:solidFill>
              <a:latin typeface="華康隸書體W5" pitchFamily="49" charset="-120"/>
              <a:ea typeface="華康隸書體W5" pitchFamily="49" charset="-120"/>
            </a:endParaRPr>
          </a:p>
        </p:txBody>
      </p:sp>
      <p:pic>
        <p:nvPicPr>
          <p:cNvPr id="4" name="圖片 3" descr="5.jpg"/>
          <p:cNvPicPr>
            <a:picLocks noChangeAspect="1"/>
          </p:cNvPicPr>
          <p:nvPr/>
        </p:nvPicPr>
        <p:blipFill>
          <a:blip r:embed="rId3" cstate="print"/>
          <a:stretch>
            <a:fillRect/>
          </a:stretch>
        </p:blipFill>
        <p:spPr>
          <a:xfrm>
            <a:off x="6516216" y="4437112"/>
            <a:ext cx="2088232" cy="2088232"/>
          </a:xfrm>
          <a:prstGeom prst="rect">
            <a:avLst/>
          </a:prstGeom>
        </p:spPr>
      </p:pic>
    </p:spTree>
    <p:extLst>
      <p:ext uri="{BB962C8B-B14F-4D97-AF65-F5344CB8AC3E}">
        <p14:creationId xmlns:p14="http://schemas.microsoft.com/office/powerpoint/2010/main" val="273908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2000" b="-22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1328"/>
            <a:ext cx="8291264" cy="4525963"/>
          </a:xfrm>
        </p:spPr>
        <p:txBody>
          <a:bodyPr>
            <a:normAutofit/>
          </a:bodyPr>
          <a:lstStyle/>
          <a:p>
            <a:pPr marL="0" indent="0">
              <a:buNone/>
            </a:pP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本屆奧運有</a:t>
            </a: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位運動員以個人名義參賽。一位</a:t>
            </a:r>
            <a:r>
              <a:rPr lang="zh-TW" altLang="en-US" b="1" dirty="0">
                <a:latin typeface="標楷體" pitchFamily="65" charset="-120"/>
                <a:ea typeface="標楷體" pitchFamily="65" charset="-120"/>
              </a:rPr>
              <a:t>運動員</a:t>
            </a:r>
            <a:r>
              <a:rPr lang="zh-TW" altLang="en-US" b="1" dirty="0" smtClean="0">
                <a:latin typeface="標楷體" pitchFamily="65" charset="-120"/>
                <a:ea typeface="標楷體" pitchFamily="65" charset="-120"/>
              </a:rPr>
              <a:t>他原本代表南蘇丹，因為南蘇丹建國未滿</a:t>
            </a:r>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年不符合規定。另外三位是原本代表荷屬安地列斯的運動員，因為荷屬安地列斯於</a:t>
            </a:r>
            <a:r>
              <a:rPr lang="en-US" altLang="zh-TW" b="1" dirty="0" smtClean="0">
                <a:latin typeface="標楷體" pitchFamily="65" charset="-120"/>
                <a:ea typeface="標楷體" pitchFamily="65" charset="-120"/>
              </a:rPr>
              <a:t>2010</a:t>
            </a:r>
            <a:r>
              <a:rPr lang="zh-TW" altLang="en-US" b="1" dirty="0" smtClean="0">
                <a:latin typeface="標楷體" pitchFamily="65" charset="-120"/>
                <a:ea typeface="標楷體" pitchFamily="65" charset="-120"/>
              </a:rPr>
              <a:t>年解體，會員國資格被取消。但扣除以上例外，本屆奧運創下所有會員國全員到齊的紀錄，共有</a:t>
            </a:r>
            <a:r>
              <a:rPr lang="en-US" altLang="zh-TW" b="1" dirty="0" smtClean="0">
                <a:latin typeface="標楷體" pitchFamily="65" charset="-120"/>
                <a:ea typeface="標楷體" pitchFamily="65" charset="-120"/>
              </a:rPr>
              <a:t>204</a:t>
            </a:r>
            <a:r>
              <a:rPr lang="zh-TW" altLang="en-US" b="1" dirty="0" smtClean="0">
                <a:latin typeface="標楷體" pitchFamily="65" charset="-120"/>
                <a:ea typeface="標楷體" pitchFamily="65" charset="-120"/>
              </a:rPr>
              <a:t>個國家和地區奧委會的</a:t>
            </a: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萬多名運動員參加比賽。</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倫敦奧運重視男女平權，還鼓勵沙烏地阿拉伯派女選手參加。</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a:t>
            </a:r>
            <a:endParaRPr lang="en-US" altLang="zh-TW" b="1" dirty="0" smtClean="0">
              <a:latin typeface="標楷體" pitchFamily="65" charset="-120"/>
              <a:ea typeface="標楷體" pitchFamily="65" charset="-120"/>
            </a:endParaRPr>
          </a:p>
          <a:p>
            <a:pPr marL="0" indent="0">
              <a:buNone/>
            </a:pPr>
            <a:endParaRPr lang="zh-TW" altLang="en-US" dirty="0"/>
          </a:p>
        </p:txBody>
      </p:sp>
      <p:sp>
        <p:nvSpPr>
          <p:cNvPr id="2" name="標題 1"/>
          <p:cNvSpPr>
            <a:spLocks noGrp="1"/>
          </p:cNvSpPr>
          <p:nvPr>
            <p:ph type="title"/>
          </p:nvPr>
        </p:nvSpPr>
        <p:spPr/>
        <p:txBody>
          <a:bodyPr/>
          <a:lstStyle/>
          <a:p>
            <a:pPr algn="l"/>
            <a:r>
              <a:rPr lang="en-US" altLang="zh-TW" b="1" dirty="0" smtClean="0">
                <a:solidFill>
                  <a:srgbClr val="FF00FF"/>
                </a:solidFill>
                <a:latin typeface="華康隸書體W5" pitchFamily="49" charset="-120"/>
                <a:ea typeface="華康隸書體W5" pitchFamily="49" charset="-120"/>
              </a:rPr>
              <a:t>3.</a:t>
            </a:r>
            <a:r>
              <a:rPr lang="zh-TW" altLang="en-US" b="1" dirty="0" smtClean="0">
                <a:solidFill>
                  <a:srgbClr val="FF00FF"/>
                </a:solidFill>
                <a:latin typeface="華康隸書體W5" pitchFamily="49" charset="-120"/>
                <a:ea typeface="華康隸書體W5" pitchFamily="49" charset="-120"/>
              </a:rPr>
              <a:t>參與國家與地區</a:t>
            </a:r>
            <a:endParaRPr lang="zh-TW" altLang="en-US" b="1" dirty="0">
              <a:solidFill>
                <a:srgbClr val="FF00FF"/>
              </a:solidFill>
              <a:latin typeface="華康隸書體W5" pitchFamily="49" charset="-120"/>
              <a:ea typeface="華康隸書體W5" pitchFamily="49" charset="-120"/>
            </a:endParaRPr>
          </a:p>
        </p:txBody>
      </p:sp>
      <p:pic>
        <p:nvPicPr>
          <p:cNvPr id="4" name="圖片 3" descr="thCA38XVQX.jpg"/>
          <p:cNvPicPr>
            <a:picLocks noChangeAspect="1"/>
          </p:cNvPicPr>
          <p:nvPr/>
        </p:nvPicPr>
        <p:blipFill>
          <a:blip r:embed="rId3" cstate="print"/>
          <a:stretch>
            <a:fillRect/>
          </a:stretch>
        </p:blipFill>
        <p:spPr>
          <a:xfrm>
            <a:off x="5220072" y="5157192"/>
            <a:ext cx="1928647" cy="1435060"/>
          </a:xfrm>
          <a:prstGeom prst="rect">
            <a:avLst/>
          </a:prstGeom>
        </p:spPr>
      </p:pic>
    </p:spTree>
    <p:extLst>
      <p:ext uri="{BB962C8B-B14F-4D97-AF65-F5344CB8AC3E}">
        <p14:creationId xmlns:p14="http://schemas.microsoft.com/office/powerpoint/2010/main" val="257901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to="" calcmode="lin" valueType="num">
                                      <p:cBhvr>
                                        <p:cTn id="16" dur="1" fill="hold"/>
                                        <p:tgtEl>
                                          <p:spTgt spid="3">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1759</TotalTime>
  <Words>4322</Words>
  <Application>Microsoft Office PowerPoint</Application>
  <PresentationFormat>如螢幕大小 (4:3)</PresentationFormat>
  <Paragraphs>411</Paragraphs>
  <Slides>40</Slides>
  <Notes>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匯合</vt:lpstr>
      <vt:lpstr>英國的驕傲 ～2012倫敦奧運～</vt:lpstr>
      <vt:lpstr>一、研究動機</vt:lpstr>
      <vt:lpstr>二、研究大綱</vt:lpstr>
      <vt:lpstr>三、研究內容                   </vt:lpstr>
      <vt:lpstr>(二)奧運象徵</vt:lpstr>
      <vt:lpstr>PowerPoint 簡報</vt:lpstr>
      <vt:lpstr>(三)2012倫敦奧運籌備工作</vt:lpstr>
      <vt:lpstr>2.聖火傳遞</vt:lpstr>
      <vt:lpstr>3.參與國家與地區</vt:lpstr>
      <vt:lpstr>(四)2012倫敦奧運比賽場館</vt:lpstr>
      <vt:lpstr>1.奧運主賽區</vt:lpstr>
      <vt:lpstr>2.泰晤士河賽區</vt:lpstr>
      <vt:lpstr>3.倫敦中西部賽區</vt:lpstr>
      <vt:lpstr>4.倫敦以外比賽場館</vt:lpstr>
      <vt:lpstr>(五)2012倫敦奧運開幕及閉幕典禮</vt:lpstr>
      <vt:lpstr>2.閉幕典禮</vt:lpstr>
      <vt:lpstr>(六)2012倫敦奧運比賽項目、明星選手及獎牌排行榜</vt:lpstr>
      <vt:lpstr>2.明星選手   (1)飛魚～菲爾普斯</vt:lpstr>
      <vt:lpstr>PowerPoint 簡報</vt:lpstr>
      <vt:lpstr>  (2)臺灣之光～許淑淨</vt:lpstr>
      <vt:lpstr>PowerPoint 簡報</vt:lpstr>
      <vt:lpstr>  (3)藏獒～張繼科</vt:lpstr>
      <vt:lpstr>PowerPoint 簡報</vt:lpstr>
      <vt:lpstr>PowerPoint 簡報</vt:lpstr>
      <vt:lpstr>PowerPoint 簡報</vt:lpstr>
      <vt:lpstr>PowerPoint 簡報</vt:lpstr>
      <vt:lpstr>(七)爭議和批評</vt:lpstr>
      <vt:lpstr>1.開幕之前   (1)於民居中安裝導彈的爭議</vt:lpstr>
      <vt:lpstr>  (2)保安公司安排失當</vt:lpstr>
      <vt:lpstr>2.運動會期間</vt:lpstr>
      <vt:lpstr>  (2)觀眾問題</vt:lpstr>
      <vt:lpstr>● 由軍人入座充場面爭議</vt:lpstr>
      <vt:lpstr>  (3) 競賽問題</vt:lpstr>
      <vt:lpstr> ● 英國隊多次獲得重賽的爭議</vt:lpstr>
      <vt:lpstr>四、研究心得</vt:lpstr>
      <vt:lpstr>五、參考文獻</vt:lpstr>
      <vt:lpstr>PowerPoint 簡報</vt:lpstr>
      <vt:lpstr> (二) 報紙                       </vt:lpstr>
      <vt:lpstr>※ 影片</vt:lpstr>
      <vt:lpstr>謝謝觀賞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224</cp:revision>
  <dcterms:created xsi:type="dcterms:W3CDTF">2012-10-12T06:37:28Z</dcterms:created>
  <dcterms:modified xsi:type="dcterms:W3CDTF">2013-01-28T03:29:18Z</dcterms:modified>
</cp:coreProperties>
</file>