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1"/>
  </p:notes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6" r:id="rId12"/>
    <p:sldId id="266" r:id="rId13"/>
    <p:sldId id="267" r:id="rId14"/>
    <p:sldId id="288" r:id="rId15"/>
    <p:sldId id="289" r:id="rId16"/>
    <p:sldId id="287" r:id="rId17"/>
    <p:sldId id="268" r:id="rId18"/>
    <p:sldId id="269" r:id="rId19"/>
    <p:sldId id="281" r:id="rId20"/>
    <p:sldId id="282" r:id="rId21"/>
    <p:sldId id="283" r:id="rId22"/>
    <p:sldId id="284" r:id="rId23"/>
    <p:sldId id="270" r:id="rId24"/>
    <p:sldId id="272" r:id="rId25"/>
    <p:sldId id="274" r:id="rId26"/>
    <p:sldId id="275" r:id="rId27"/>
    <p:sldId id="276" r:id="rId28"/>
    <p:sldId id="277" r:id="rId29"/>
    <p:sldId id="278" r:id="rId30"/>
    <p:sldId id="279" r:id="rId31"/>
    <p:sldId id="285" r:id="rId32"/>
    <p:sldId id="280" r:id="rId33"/>
    <p:sldId id="273" r:id="rId34"/>
    <p:sldId id="290" r:id="rId35"/>
    <p:sldId id="292" r:id="rId36"/>
    <p:sldId id="293" r:id="rId37"/>
    <p:sldId id="294" r:id="rId38"/>
    <p:sldId id="296" r:id="rId39"/>
    <p:sldId id="295" r:id="rId4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92" autoAdjust="0"/>
    <p:restoredTop sz="86331" autoAdjust="0"/>
  </p:normalViewPr>
  <p:slideViewPr>
    <p:cSldViewPr>
      <p:cViewPr>
        <p:scale>
          <a:sx n="70" d="100"/>
          <a:sy n="70" d="100"/>
        </p:scale>
        <p:origin x="-2094" y="-9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4C29C-C503-43E4-AF3D-43AD2BEDE114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C37B9-3C14-461D-9329-941C180919E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9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C37B9-3C14-461D-9329-941C180919E7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9977;&#35282;&#26609;&#23637;&#38283;&#22294;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22235;&#35282;&#26609;&#23637;&#38283;&#22294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22235;&#35282;&#26609;&#23637;&#38283;&#22294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&#22235;&#35282;&#26609;&#23637;&#38283;&#22294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27491;&#20116;&#35282;&#26609;&#23637;&#38283;&#22294;/&#23637;&#38283;&#22294;/A4A1.docx" TargetMode="External"/><Relationship Id="rId2" Type="http://schemas.openxmlformats.org/officeDocument/2006/relationships/hyperlink" Target="&#27491;&#20116;&#35282;&#26609;&#23637;&#38283;&#22294;/&#23637;&#38283;&#22294;/A5A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&#27491;&#20116;&#35282;&#26609;&#23637;&#38283;&#22294;/&#23637;&#38283;&#22294;/A2A3.docx" TargetMode="External"/><Relationship Id="rId2" Type="http://schemas.openxmlformats.org/officeDocument/2006/relationships/hyperlink" Target="&#27491;&#20116;&#35282;&#26609;&#23637;&#38283;&#22294;/&#23637;&#38283;&#22294;/A3A2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&#27491;&#20116;&#35282;&#26609;&#23637;&#38283;&#22294;/&#23637;&#38283;&#22294;/1A3A1.docx" TargetMode="External"/><Relationship Id="rId2" Type="http://schemas.openxmlformats.org/officeDocument/2006/relationships/hyperlink" Target="&#27491;&#20116;&#35282;&#26609;&#23637;&#38283;&#22294;/&#23637;&#38283;&#22294;/A1A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&#27491;&#20116;&#35282;&#26609;&#23637;&#38283;&#22294;/&#23637;&#38283;&#22294;/1A2A2.docx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&#27491;&#20116;&#35282;&#26609;&#23637;&#38283;&#22294;/&#23637;&#38283;&#22294;/2-A-1-A-2.docx" TargetMode="External"/><Relationship Id="rId2" Type="http://schemas.openxmlformats.org/officeDocument/2006/relationships/hyperlink" Target="&#27491;&#20116;&#35282;&#26609;&#23637;&#38283;&#22294;/&#23637;&#38283;&#22294;/1-A-1-A-3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A6A.do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6&#19978;&#23560;&#30740;/A4A2.docx" TargetMode="External"/><Relationship Id="rId2" Type="http://schemas.openxmlformats.org/officeDocument/2006/relationships/hyperlink" Target="6&#19978;&#23560;&#30740;/A5A1.doc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A3A3.do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A2A4.docx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6&#19978;&#23560;&#30740;/1A4A1.doc" TargetMode="External"/><Relationship Id="rId2" Type="http://schemas.openxmlformats.org/officeDocument/2006/relationships/hyperlink" Target="6&#19978;&#23560;&#30740;/A1A5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6&#19978;&#23560;&#30740;/1A2A3.doc" TargetMode="External"/><Relationship Id="rId2" Type="http://schemas.openxmlformats.org/officeDocument/2006/relationships/hyperlink" Target="6&#19978;&#23560;&#30740;/1A3A2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1A1A4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2A2A2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6&#19978;&#23560;&#30740;/2A1A3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t&amp;rct=j&amp;q=&amp;esrc=s&amp;frm=1&amp;source=web&amp;cd=1&amp;cad=rja&amp;ved=0CDYQFjAA&amp;url=http://jen.naer.edu.tw/C%E5%B8%AB%E7%94%9F%E5%85%B1%E8%80%95%E5%8D%80/%E8%B3%87%E6%96%99%E5%8D%80/TKU96/%E6%95%B8%E5%AD%B8%E6%9C%AC%E8%B3%AA%E6%A6%82%E5%BF%B5%5b15%20%20%E7%AB%8B%E9%AB%94%E5%9C%96%E5%BD%A2%5d%20(%E6%9C%AC%E6%96%87)%20TKU96A05%20%E9%BB%83%E5%87%B1%E7%90%A6.doc&amp;ei=oQ3PUIH7LsnFmQWRpIHoCg&amp;usg=AFQjCNFwpUCHzS1wc0p3UbRWlBEXwsLsIA&amp;sig2=2Z0BmB9x2GtkDd3ekqhlhQ" TargetMode="External"/><Relationship Id="rId2" Type="http://schemas.openxmlformats.org/officeDocument/2006/relationships/hyperlink" Target="http://www.mathland.idv.tw/jsp4/cylinde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203.71.239.23/naerresource/study/216/book13/pdf/2-7.pdf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34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正角柱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X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檔案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861048"/>
            <a:ext cx="7772400" cy="1199704"/>
          </a:xfrm>
        </p:spPr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作者：盛偉嘉、傅譽、陳宥良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指導老師：黃國明老師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3800" dirty="0" smtClean="0"/>
              <a:t>4-1-1.</a:t>
            </a:r>
            <a:r>
              <a:rPr lang="zh-TW" altLang="zh-TW" sz="3800" dirty="0" smtClean="0"/>
              <a:t>三角柱展開圖研究發現</a:t>
            </a:r>
            <a:r>
              <a:rPr lang="zh-TW" altLang="en-US" sz="3800" dirty="0" smtClean="0"/>
              <a:t>：</a:t>
            </a:r>
            <a:endParaRPr lang="en-US" altLang="zh-TW" sz="3800" dirty="0" smtClean="0"/>
          </a:p>
          <a:p>
            <a:pPr>
              <a:buNone/>
            </a:pPr>
            <a:r>
              <a:rPr lang="en-US" altLang="zh-TW" sz="3800" dirty="0" smtClean="0">
                <a:hlinkClick r:id="rId2" action="ppaction://hlinkfile"/>
              </a:rPr>
              <a:t>A-3-A</a:t>
            </a:r>
            <a:r>
              <a:rPr lang="zh-TW" altLang="en-US" sz="3800" dirty="0" smtClean="0"/>
              <a:t>（</a:t>
            </a:r>
            <a:r>
              <a:rPr lang="en-US" altLang="zh-TW" sz="3800" dirty="0" smtClean="0"/>
              <a:t>4</a:t>
            </a:r>
            <a:r>
              <a:rPr lang="zh-TW" altLang="en-US" sz="3800" dirty="0" smtClean="0"/>
              <a:t>種）：</a:t>
            </a:r>
            <a:endParaRPr lang="en-US" altLang="zh-TW" sz="3800" dirty="0" smtClean="0"/>
          </a:p>
          <a:p>
            <a:r>
              <a:rPr lang="en-US" altLang="zh-TW" sz="3800" dirty="0" smtClean="0"/>
              <a:t>1.</a:t>
            </a:r>
            <a:r>
              <a:rPr lang="zh-TW" altLang="zh-TW" sz="3800" dirty="0" smtClean="0"/>
              <a:t>這一種類型是最先找出來的。</a:t>
            </a:r>
            <a:endParaRPr lang="en-US" altLang="zh-TW" sz="3800" dirty="0" smtClean="0"/>
          </a:p>
          <a:p>
            <a:r>
              <a:rPr lang="en-US" altLang="zh-TW" sz="3800" dirty="0" smtClean="0"/>
              <a:t>2.</a:t>
            </a:r>
            <a:r>
              <a:rPr lang="zh-TW" altLang="zh-TW" sz="3800" dirty="0" smtClean="0"/>
              <a:t>因為這是三角柱，所以當其中一個底面在最旁邊時，只有三種可能，而不是在最旁邊的側面只有一個，所以只有一種。</a:t>
            </a:r>
            <a:endParaRPr lang="en-US" altLang="zh-TW" sz="3800" dirty="0" smtClean="0"/>
          </a:p>
          <a:p>
            <a:pPr>
              <a:buNone/>
            </a:pPr>
            <a:r>
              <a:rPr lang="en-US" altLang="zh-TW" sz="3800" dirty="0" smtClean="0">
                <a:hlinkClick r:id="rId2" action="ppaction://hlinkfile"/>
              </a:rPr>
              <a:t>A-2-A-1</a:t>
            </a:r>
            <a:r>
              <a:rPr lang="zh-TW" altLang="en-US" sz="3800" dirty="0" smtClean="0"/>
              <a:t>（</a:t>
            </a:r>
            <a:r>
              <a:rPr lang="en-US" altLang="zh-TW" sz="3800" dirty="0" smtClean="0"/>
              <a:t>2</a:t>
            </a:r>
            <a:r>
              <a:rPr lang="zh-TW" altLang="en-US" sz="3800" dirty="0" smtClean="0"/>
              <a:t>種）：</a:t>
            </a:r>
            <a:endParaRPr lang="en-US" altLang="zh-TW" sz="3800" dirty="0" smtClean="0"/>
          </a:p>
          <a:p>
            <a:r>
              <a:rPr lang="en-US" altLang="zh-TW" sz="3800" dirty="0" smtClean="0"/>
              <a:t>1.</a:t>
            </a:r>
            <a:r>
              <a:rPr lang="zh-TW" altLang="en-US" sz="3800" dirty="0" smtClean="0"/>
              <a:t>因為上面的</a:t>
            </a:r>
            <a:r>
              <a:rPr lang="en-US" altLang="zh-TW" sz="3800" dirty="0" smtClean="0"/>
              <a:t>A</a:t>
            </a:r>
            <a:r>
              <a:rPr lang="zh-TW" altLang="en-US" sz="3800" dirty="0" smtClean="0"/>
              <a:t>只能放在一邊（放在另一邊翻轉則重複），所以只有兩種。</a:t>
            </a:r>
            <a:endParaRPr lang="en-US" altLang="zh-TW" sz="3800" dirty="0" smtClean="0"/>
          </a:p>
          <a:p>
            <a:pPr>
              <a:buNone/>
            </a:pPr>
            <a:r>
              <a:rPr lang="en-US" altLang="zh-TW" sz="3800" dirty="0" smtClean="0">
                <a:hlinkClick r:id="rId2" action="ppaction://hlinkfile"/>
              </a:rPr>
              <a:t>A-1-A-2</a:t>
            </a:r>
            <a:r>
              <a:rPr lang="zh-TW" altLang="en-US" sz="3800" dirty="0" smtClean="0"/>
              <a:t>（</a:t>
            </a:r>
            <a:r>
              <a:rPr lang="en-US" altLang="zh-TW" sz="3800" dirty="0" smtClean="0"/>
              <a:t>2</a:t>
            </a:r>
            <a:r>
              <a:rPr lang="zh-TW" altLang="en-US" sz="3800" dirty="0" smtClean="0"/>
              <a:t>種）：</a:t>
            </a:r>
            <a:endParaRPr lang="en-US" altLang="zh-TW" sz="3800" dirty="0" smtClean="0"/>
          </a:p>
          <a:p>
            <a:r>
              <a:rPr lang="en-US" altLang="zh-TW" sz="3800" dirty="0" smtClean="0"/>
              <a:t>1.</a:t>
            </a:r>
            <a:r>
              <a:rPr lang="zh-TW" altLang="en-US" sz="3800" dirty="0" smtClean="0"/>
              <a:t>因為</a:t>
            </a:r>
            <a:r>
              <a:rPr lang="en-US" altLang="zh-TW" sz="3800" dirty="0" smtClean="0"/>
              <a:t>A-1</a:t>
            </a:r>
            <a:r>
              <a:rPr lang="zh-TW" altLang="en-US" sz="3800" dirty="0" smtClean="0"/>
              <a:t>任意翻轉都重複，所以將下面的</a:t>
            </a:r>
            <a:r>
              <a:rPr lang="en-US" altLang="zh-TW" sz="3800" dirty="0" smtClean="0"/>
              <a:t>2</a:t>
            </a:r>
            <a:r>
              <a:rPr lang="zh-TW" altLang="en-US" sz="3800" dirty="0" smtClean="0"/>
              <a:t>分開就有兩種。</a:t>
            </a:r>
            <a:endParaRPr lang="en-US" altLang="zh-TW" sz="3800" dirty="0" smtClean="0"/>
          </a:p>
          <a:p>
            <a:pPr>
              <a:buNone/>
            </a:pPr>
            <a:r>
              <a:rPr lang="en-US" altLang="zh-TW" sz="3800" dirty="0" smtClean="0">
                <a:hlinkClick r:id="rId2" action="ppaction://hlinkfile"/>
              </a:rPr>
              <a:t>1-A-1-A-1</a:t>
            </a:r>
            <a:r>
              <a:rPr lang="zh-TW" altLang="en-US" sz="3800" dirty="0" smtClean="0"/>
              <a:t>（</a:t>
            </a:r>
            <a:r>
              <a:rPr lang="en-US" altLang="zh-TW" sz="3800" dirty="0" smtClean="0"/>
              <a:t>1</a:t>
            </a:r>
            <a:r>
              <a:rPr lang="zh-TW" altLang="en-US" sz="3800" dirty="0" smtClean="0"/>
              <a:t>種）：</a:t>
            </a:r>
            <a:endParaRPr lang="en-US" altLang="zh-TW" sz="3800" dirty="0" smtClean="0"/>
          </a:p>
          <a:p>
            <a:pPr lvl="0"/>
            <a:r>
              <a:rPr lang="en-US" altLang="zh-TW" sz="3800" dirty="0" smtClean="0"/>
              <a:t>1.</a:t>
            </a:r>
            <a:r>
              <a:rPr lang="zh-TW" altLang="zh-TW" sz="3800" dirty="0" smtClean="0"/>
              <a:t>這是最少的一種。</a:t>
            </a:r>
          </a:p>
          <a:p>
            <a:endParaRPr lang="en-US" altLang="zh-TW" sz="3800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400" dirty="0" smtClean="0"/>
              <a:t>4-1-2.</a:t>
            </a:r>
            <a:r>
              <a:rPr lang="zh-TW" altLang="zh-TW" sz="2400" dirty="0" smtClean="0"/>
              <a:t>三角柱展開圖研究結論</a:t>
            </a:r>
            <a:r>
              <a:rPr lang="zh-TW" altLang="en-US" sz="2400" dirty="0" smtClean="0"/>
              <a:t>：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1.</a:t>
            </a:r>
            <a:r>
              <a:rPr lang="zh-TW" altLang="en-US" sz="2400" dirty="0" smtClean="0"/>
              <a:t>可利用翻轉來製造新種類。</a:t>
            </a: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2.</a:t>
            </a:r>
            <a:r>
              <a:rPr lang="zh-TW" altLang="en-US" sz="2400" dirty="0" smtClean="0"/>
              <a:t>共</a:t>
            </a:r>
            <a:r>
              <a:rPr lang="en-US" altLang="zh-TW" sz="2400" dirty="0" smtClean="0"/>
              <a:t>9</a:t>
            </a:r>
            <a:r>
              <a:rPr lang="zh-TW" altLang="en-US" sz="2400" dirty="0" smtClean="0"/>
              <a:t>種。</a:t>
            </a:r>
            <a:endParaRPr lang="en-US" altLang="zh-TW" sz="2400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4-2.</a:t>
            </a:r>
            <a:r>
              <a:rPr lang="zh-TW" altLang="en-US" sz="2400" dirty="0" smtClean="0"/>
              <a:t>四</a:t>
            </a:r>
            <a:r>
              <a:rPr lang="zh-TW" altLang="zh-TW" sz="2400" dirty="0" smtClean="0"/>
              <a:t>角</a:t>
            </a:r>
            <a:r>
              <a:rPr lang="zh-TW" altLang="zh-TW" sz="2400" dirty="0"/>
              <a:t>柱展開圖的</a:t>
            </a:r>
            <a:r>
              <a:rPr lang="zh-TW" altLang="zh-TW" sz="2400" dirty="0" smtClean="0"/>
              <a:t>分類</a:t>
            </a: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pPr marL="109728" indent="0">
              <a:buNone/>
            </a:pPr>
            <a:endParaRPr lang="en-US" altLang="zh-TW" sz="2400" dirty="0"/>
          </a:p>
          <a:p>
            <a:pPr marL="109728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  <p:pic>
        <p:nvPicPr>
          <p:cNvPr id="5" name="圖片 4" descr="四角柱展開圖表格.JPG"/>
          <p:cNvPicPr>
            <a:picLocks noChangeAspect="1"/>
          </p:cNvPicPr>
          <p:nvPr/>
        </p:nvPicPr>
        <p:blipFill>
          <a:blip r:embed="rId2" cstate="print"/>
          <a:srcRect l="15350" t="36316" r="19288" b="35073"/>
          <a:stretch>
            <a:fillRect/>
          </a:stretch>
        </p:blipFill>
        <p:spPr>
          <a:xfrm>
            <a:off x="395536" y="2636912"/>
            <a:ext cx="7795649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4-2-1.</a:t>
            </a:r>
            <a:r>
              <a:rPr lang="zh-TW" altLang="en-US" dirty="0" smtClean="0"/>
              <a:t>四角柱展開圖研究發現：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A-4-A</a:t>
            </a:r>
            <a:r>
              <a:rPr lang="zh-TW" altLang="en-US" dirty="0" smtClean="0"/>
              <a:t>（</a:t>
            </a:r>
            <a:r>
              <a:rPr lang="en-US" altLang="zh-TW" dirty="0" smtClean="0"/>
              <a:t>6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本來應該是</a:t>
            </a:r>
            <a:r>
              <a:rPr lang="en-US" altLang="zh-TW" dirty="0" smtClean="0"/>
              <a:t>16</a:t>
            </a:r>
            <a:r>
              <a:rPr lang="zh-TW" altLang="en-US" dirty="0" smtClean="0"/>
              <a:t>種，但是因為有</a:t>
            </a:r>
            <a:r>
              <a:rPr lang="en-US" altLang="zh-TW" dirty="0" smtClean="0"/>
              <a:t>10</a:t>
            </a:r>
            <a:r>
              <a:rPr lang="zh-TW" altLang="en-US" dirty="0" smtClean="0"/>
              <a:t>個會重複，所以只有</a:t>
            </a:r>
            <a:r>
              <a:rPr lang="en-US" altLang="zh-TW" dirty="0" smtClean="0"/>
              <a:t>6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A-3-A-1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5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上面的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不動，下面的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動有三種。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上面的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移到中間，下面的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動有兩種，所以有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種。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A-2-A-2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6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上面的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不動，下面的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分解可以有兩種。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下面的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彎轉，上面的</a:t>
            </a:r>
            <a:r>
              <a:rPr lang="en-US" altLang="zh-TW" dirty="0" smtClean="0"/>
              <a:t>A</a:t>
            </a:r>
            <a:r>
              <a:rPr lang="zh-TW" altLang="en-US" dirty="0" smtClean="0"/>
              <a:t>移動，所以有兩種。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A-1-A-3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5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將下面的</a:t>
            </a:r>
            <a:r>
              <a:rPr lang="en-US" altLang="zh-TW" dirty="0" smtClean="0"/>
              <a:t>3</a:t>
            </a:r>
            <a:r>
              <a:rPr lang="zh-TW" altLang="en-US" dirty="0" smtClean="0"/>
              <a:t>分解和合併，一共有</a:t>
            </a:r>
            <a:r>
              <a:rPr lang="en-US" altLang="zh-TW" dirty="0" smtClean="0"/>
              <a:t>2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將下面的</a:t>
            </a:r>
            <a:r>
              <a:rPr lang="en-US" altLang="zh-TW" dirty="0" smtClean="0"/>
              <a:t>3</a:t>
            </a:r>
            <a:r>
              <a:rPr lang="zh-TW" altLang="en-US" dirty="0" smtClean="0"/>
              <a:t>放左邊（放右邊重複）合併或分開，有</a:t>
            </a:r>
            <a:r>
              <a:rPr lang="en-US" altLang="zh-TW" dirty="0" smtClean="0"/>
              <a:t>3</a:t>
            </a:r>
            <a:r>
              <a:rPr lang="zh-TW" altLang="en-US" dirty="0" smtClean="0"/>
              <a:t>種，所以全部有五種。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1-A-1-A-2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4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將下面的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分解和合併，一共有</a:t>
            </a:r>
            <a:r>
              <a:rPr lang="en-US" altLang="zh-TW" dirty="0" smtClean="0"/>
              <a:t>2</a:t>
            </a:r>
            <a:r>
              <a:rPr lang="zh-TW" altLang="en-US" dirty="0" smtClean="0"/>
              <a:t>種。（上面的</a:t>
            </a:r>
            <a:r>
              <a:rPr lang="en-US" altLang="zh-TW" dirty="0" smtClean="0"/>
              <a:t>11</a:t>
            </a:r>
            <a:r>
              <a:rPr lang="zh-TW" altLang="en-US" dirty="0" smtClean="0"/>
              <a:t>合併則重複）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將下面的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轉向左有一種。（轉右邊重複）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將上面的</a:t>
            </a:r>
            <a:r>
              <a:rPr lang="en-US" altLang="zh-TW" dirty="0" smtClean="0"/>
              <a:t>1</a:t>
            </a:r>
            <a:r>
              <a:rPr lang="zh-TW" altLang="en-US" dirty="0" smtClean="0"/>
              <a:t>移至中間，下面的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分開，有</a:t>
            </a:r>
            <a:r>
              <a:rPr lang="en-US" altLang="zh-TW" dirty="0" smtClean="0"/>
              <a:t>1</a:t>
            </a:r>
            <a:r>
              <a:rPr lang="zh-TW" altLang="en-US" dirty="0" smtClean="0"/>
              <a:t>種，所以全部有</a:t>
            </a:r>
            <a:r>
              <a:rPr lang="en-US" altLang="zh-TW" dirty="0" smtClean="0"/>
              <a:t>3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1-A-2-A-1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3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en-US" dirty="0" smtClean="0"/>
              <a:t>將下面的</a:t>
            </a:r>
            <a:r>
              <a:rPr lang="en-US" altLang="zh-TW" dirty="0" smtClean="0"/>
              <a:t>A1</a:t>
            </a:r>
            <a:r>
              <a:rPr lang="zh-TW" altLang="en-US" dirty="0" smtClean="0"/>
              <a:t>翻轉有</a:t>
            </a:r>
            <a:r>
              <a:rPr lang="en-US" altLang="zh-TW" dirty="0" smtClean="0"/>
              <a:t>2</a:t>
            </a:r>
            <a:r>
              <a:rPr lang="zh-TW" altLang="en-US" dirty="0" smtClean="0"/>
              <a:t>種。（上面的</a:t>
            </a:r>
            <a:r>
              <a:rPr lang="en-US" altLang="zh-TW" dirty="0" smtClean="0"/>
              <a:t>A1</a:t>
            </a:r>
            <a:r>
              <a:rPr lang="zh-TW" altLang="en-US" dirty="0" smtClean="0"/>
              <a:t>翻轉及重複）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上下的</a:t>
            </a:r>
            <a:r>
              <a:rPr lang="en-US" altLang="zh-TW" dirty="0" smtClean="0"/>
              <a:t>A1</a:t>
            </a:r>
            <a:r>
              <a:rPr lang="zh-TW" altLang="en-US" dirty="0" smtClean="0"/>
              <a:t>面向不同方向的有</a:t>
            </a:r>
            <a:r>
              <a:rPr lang="en-US" altLang="zh-TW" dirty="0" smtClean="0"/>
              <a:t>1</a:t>
            </a:r>
            <a:r>
              <a:rPr lang="zh-TW" altLang="en-US" dirty="0" smtClean="0"/>
              <a:t>種，所以全部有三種</a:t>
            </a:r>
            <a:r>
              <a:rPr lang="zh-TW" altLang="en-US" dirty="0"/>
              <a:t>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4-2-2.</a:t>
            </a:r>
            <a:r>
              <a:rPr lang="zh-TW" altLang="en-US" dirty="0" smtClean="0"/>
              <a:t>四角柱展開圖研究結論：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可利用拆解與結合衍生出新種類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共有</a:t>
            </a:r>
            <a:r>
              <a:rPr lang="en-US" altLang="zh-TW" dirty="0" smtClean="0"/>
              <a:t>29</a:t>
            </a:r>
            <a:r>
              <a:rPr lang="zh-TW" altLang="en-US" dirty="0" smtClean="0"/>
              <a:t>種。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4-3.</a:t>
            </a:r>
            <a:r>
              <a:rPr lang="zh-TW" altLang="en-US" dirty="0" smtClean="0"/>
              <a:t>五角柱展開圖的分類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  <p:pic>
        <p:nvPicPr>
          <p:cNvPr id="4" name="圖片 3" descr="五角柱展開圖表格.JPG"/>
          <p:cNvPicPr>
            <a:picLocks noChangeAspect="1"/>
          </p:cNvPicPr>
          <p:nvPr/>
        </p:nvPicPr>
        <p:blipFill>
          <a:blip r:embed="rId2" cstate="print"/>
          <a:srcRect l="17713" t="27609" r="16925" b="28853"/>
          <a:stretch>
            <a:fillRect/>
          </a:stretch>
        </p:blipFill>
        <p:spPr>
          <a:xfrm>
            <a:off x="395536" y="2132856"/>
            <a:ext cx="8025806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4-3-1.</a:t>
            </a:r>
            <a:r>
              <a:rPr lang="zh-TW" altLang="en-US" dirty="0" smtClean="0"/>
              <a:t>五角柱展開圖研究發現：</a:t>
            </a:r>
            <a:endParaRPr lang="en-US" altLang="zh-TW" dirty="0"/>
          </a:p>
          <a:p>
            <a:pPr marL="109728" indent="0">
              <a:buNone/>
            </a:pPr>
            <a:r>
              <a:rPr lang="en-US" altLang="zh-TW" dirty="0" smtClean="0">
                <a:hlinkClick r:id="rId2" action="ppaction://hlinkfile"/>
              </a:rPr>
              <a:t>A-5-A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9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/>
              <a:t>上面底面雖有五個位置，卻不能隨移，只有三個位置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MO" altLang="zh-TW" dirty="0"/>
              <a:t>下有三個位置</a:t>
            </a:r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MO" altLang="zh-TW" dirty="0"/>
              <a:t>上下有</a:t>
            </a:r>
            <a:r>
              <a:rPr lang="en-US" altLang="zh-TW" dirty="0"/>
              <a:t>3x3=9</a:t>
            </a:r>
            <a:r>
              <a:rPr lang="zh-MO" altLang="zh-TW" dirty="0" smtClean="0"/>
              <a:t>種</a:t>
            </a:r>
            <a:endParaRPr lang="en-US" altLang="zh-MO" dirty="0" smtClean="0"/>
          </a:p>
          <a:p>
            <a:r>
              <a:rPr lang="en-US" altLang="zh-TW" dirty="0" smtClean="0">
                <a:hlinkClick r:id="rId3" action="ppaction://hlinkfile"/>
              </a:rPr>
              <a:t>A-4-A-1</a:t>
            </a:r>
            <a:r>
              <a:rPr lang="zh-TW" altLang="en-US" dirty="0" smtClean="0"/>
              <a:t>（</a:t>
            </a:r>
            <a:r>
              <a:rPr lang="en-US" altLang="zh-TW" dirty="0" smtClean="0"/>
              <a:t>8</a:t>
            </a:r>
            <a:r>
              <a:rPr lang="zh-TW" altLang="en-US" dirty="0" smtClean="0"/>
              <a:t>種）：</a:t>
            </a:r>
            <a:endParaRPr lang="en-US" altLang="zh-TW" dirty="0"/>
          </a:p>
          <a:p>
            <a:r>
              <a:rPr lang="en-US" altLang="zh-MO" dirty="0" smtClean="0"/>
              <a:t>1.</a:t>
            </a:r>
            <a:r>
              <a:rPr lang="zh-MO" altLang="zh-TW" dirty="0" smtClean="0"/>
              <a:t>會</a:t>
            </a:r>
            <a:r>
              <a:rPr lang="zh-MO" altLang="zh-TW" dirty="0"/>
              <a:t>對稱</a:t>
            </a:r>
            <a:endParaRPr lang="en-US" altLang="zh-TW" dirty="0" smtClean="0"/>
          </a:p>
          <a:p>
            <a:r>
              <a:rPr lang="en-US" altLang="zh-MO" dirty="0" smtClean="0"/>
              <a:t>2.</a:t>
            </a:r>
            <a:r>
              <a:rPr lang="zh-MO" altLang="zh-TW" dirty="0" smtClean="0"/>
              <a:t>下面</a:t>
            </a:r>
            <a:r>
              <a:rPr lang="zh-MO" altLang="zh-TW" dirty="0"/>
              <a:t>正五邊形可任意移動</a:t>
            </a:r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MO" altLang="zh-TW" dirty="0"/>
              <a:t>上不會影響下</a:t>
            </a:r>
            <a:endParaRPr lang="zh-TW" altLang="zh-TW" dirty="0"/>
          </a:p>
          <a:p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 action="ppaction://hlinkfile"/>
              </a:rPr>
              <a:t>A-3-A-2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11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/>
              <a:t>只有右與中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MO" altLang="zh-TW" dirty="0"/>
              <a:t>分裂可得</a:t>
            </a:r>
            <a:r>
              <a:rPr lang="zh-MO" altLang="zh-TW" dirty="0" smtClean="0"/>
              <a:t>三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MO" altLang="zh-TW" dirty="0"/>
              <a:t>翻滾可求</a:t>
            </a:r>
            <a:r>
              <a:rPr lang="zh-MO" altLang="zh-TW" dirty="0" smtClean="0"/>
              <a:t>出</a:t>
            </a:r>
            <a:endParaRPr lang="en-US" altLang="zh-MO" dirty="0" smtClean="0"/>
          </a:p>
          <a:p>
            <a:r>
              <a:rPr lang="en-US" altLang="zh-TW" dirty="0" smtClean="0">
                <a:hlinkClick r:id="rId3" action="ppaction://hlinkfile"/>
              </a:rPr>
              <a:t>A-2-A-3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16</a:t>
            </a:r>
            <a:r>
              <a:rPr lang="zh-TW" altLang="en-US" dirty="0" smtClean="0"/>
              <a:t>種）：</a:t>
            </a:r>
            <a:endParaRPr lang="en-US" altLang="zh-TW" dirty="0"/>
          </a:p>
          <a:p>
            <a:r>
              <a:rPr lang="en-US" altLang="zh-TW" dirty="0" smtClean="0"/>
              <a:t>1.</a:t>
            </a:r>
            <a:r>
              <a:rPr lang="zh-MO" altLang="zh-TW" dirty="0"/>
              <a:t>可把種類移動上方變二</a:t>
            </a:r>
            <a:r>
              <a:rPr lang="zh-MO" altLang="zh-TW" dirty="0" smtClean="0"/>
              <a:t>個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MO" altLang="zh-TW" dirty="0"/>
              <a:t>可合併與分裂</a:t>
            </a:r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MO" altLang="zh-TW" dirty="0"/>
              <a:t>不可能有空</a:t>
            </a:r>
            <a:r>
              <a:rPr lang="zh-MO" altLang="zh-TW" dirty="0" smtClean="0"/>
              <a:t>二格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70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2800" dirty="0" smtClean="0"/>
              <a:t>摘要</a:t>
            </a:r>
            <a:endParaRPr lang="en-US" altLang="zh-TW" sz="2800" dirty="0" smtClean="0"/>
          </a:p>
          <a:p>
            <a:r>
              <a:rPr lang="en-US" altLang="zh-TW" sz="2800" dirty="0" smtClean="0"/>
              <a:t>1.</a:t>
            </a:r>
            <a:r>
              <a:rPr lang="zh-TW" altLang="zh-TW" sz="2800" dirty="0" smtClean="0"/>
              <a:t>研究動機</a:t>
            </a:r>
            <a:endParaRPr lang="en-US" altLang="zh-TW" sz="2800" dirty="0" smtClean="0"/>
          </a:p>
          <a:p>
            <a:r>
              <a:rPr lang="en-US" altLang="zh-TW" sz="2800" dirty="0" smtClean="0"/>
              <a:t>2.</a:t>
            </a:r>
            <a:r>
              <a:rPr lang="zh-TW" altLang="zh-TW" sz="2800" dirty="0" smtClean="0"/>
              <a:t>研究目的</a:t>
            </a:r>
            <a:endParaRPr lang="en-US" altLang="zh-TW" sz="2800" dirty="0" smtClean="0"/>
          </a:p>
          <a:p>
            <a:r>
              <a:rPr lang="en-US" altLang="zh-TW" sz="2800" dirty="0" smtClean="0"/>
              <a:t>3.</a:t>
            </a:r>
            <a:r>
              <a:rPr lang="zh-TW" altLang="zh-TW" sz="2800" dirty="0" smtClean="0"/>
              <a:t>研究說明及器材</a:t>
            </a:r>
            <a:endParaRPr lang="en-US" altLang="zh-TW" sz="2800" dirty="0" smtClean="0"/>
          </a:p>
          <a:p>
            <a:r>
              <a:rPr lang="en-US" altLang="zh-TW" sz="2800" dirty="0" smtClean="0"/>
              <a:t>4.</a:t>
            </a:r>
            <a:r>
              <a:rPr lang="zh-TW" altLang="zh-TW" sz="2800" dirty="0" smtClean="0"/>
              <a:t>研究過程或方法</a:t>
            </a:r>
            <a:endParaRPr lang="en-US" altLang="zh-TW" sz="2800" dirty="0" smtClean="0"/>
          </a:p>
          <a:p>
            <a:r>
              <a:rPr lang="en-US" altLang="zh-TW" sz="2800" dirty="0" smtClean="0"/>
              <a:t>5.</a:t>
            </a:r>
            <a:r>
              <a:rPr lang="zh-TW" altLang="en-US" sz="2800" dirty="0" smtClean="0"/>
              <a:t>研究結果</a:t>
            </a:r>
          </a:p>
          <a:p>
            <a:r>
              <a:rPr lang="en-US" altLang="zh-TW" sz="2800" dirty="0" smtClean="0"/>
              <a:t>6.</a:t>
            </a:r>
            <a:r>
              <a:rPr lang="zh-TW" altLang="zh-TW" sz="2800" dirty="0" smtClean="0"/>
              <a:t>結論</a:t>
            </a:r>
            <a:endParaRPr lang="en-US" altLang="zh-TW" sz="2800" dirty="0" smtClean="0"/>
          </a:p>
          <a:p>
            <a:r>
              <a:rPr lang="en-US" altLang="zh-TW" sz="2800" dirty="0" smtClean="0"/>
              <a:t>7.</a:t>
            </a:r>
            <a:r>
              <a:rPr lang="zh-TW" altLang="zh-TW" sz="2800" dirty="0" smtClean="0"/>
              <a:t>參考資料及其他</a:t>
            </a:r>
            <a:endParaRPr lang="en-US" altLang="zh-TW" sz="2800" dirty="0" smtClean="0"/>
          </a:p>
          <a:p>
            <a:r>
              <a:rPr lang="en-US" altLang="zh-TW" sz="2800" dirty="0" smtClean="0"/>
              <a:t>8.</a:t>
            </a:r>
            <a:r>
              <a:rPr lang="zh-TW" altLang="en-US" sz="2800" dirty="0" smtClean="0"/>
              <a:t>心得</a:t>
            </a:r>
            <a:endParaRPr lang="en-US" altLang="zh-TW" sz="2800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hlinkClick r:id="rId2" action="ppaction://hlinkfile"/>
              </a:rPr>
              <a:t>A-1-A-4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12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/>
              <a:t>左右相同翻滾完應將左右除</a:t>
            </a:r>
            <a:r>
              <a:rPr lang="zh-MO" altLang="zh-TW" dirty="0" smtClean="0"/>
              <a:t>二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MO" altLang="zh-TW" dirty="0"/>
              <a:t>連結可裂開</a:t>
            </a:r>
            <a:r>
              <a:rPr lang="zh-MO" altLang="zh-TW" dirty="0" smtClean="0"/>
              <a:t>變化</a:t>
            </a:r>
            <a:endParaRPr lang="en-US" altLang="zh-TW" dirty="0"/>
          </a:p>
          <a:p>
            <a:r>
              <a:rPr lang="en-US" altLang="zh-TW" dirty="0" smtClean="0">
                <a:hlinkClick r:id="rId3" action="ppaction://hlinkfile"/>
              </a:rPr>
              <a:t>1-A-3-A-1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10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/>
              <a:t>三連上只有靠邊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MO" altLang="zh-TW" dirty="0"/>
              <a:t>二連可利用一邊移動來算個數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MO" altLang="zh-TW" dirty="0"/>
              <a:t>三不同因為對稱左右相同只有兩種</a:t>
            </a:r>
            <a:endParaRPr lang="en-US" altLang="zh-TW" dirty="0" smtClean="0"/>
          </a:p>
          <a:p>
            <a:r>
              <a:rPr lang="en-US" altLang="zh-TW" dirty="0" smtClean="0">
                <a:hlinkClick r:id="rId4" action="ppaction://hlinkfile"/>
              </a:rPr>
              <a:t>1-A-2-A-2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14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/>
              <a:t>大嘴上面只能不靠邊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MO" altLang="zh-TW" dirty="0"/>
              <a:t>下面靠的話，可分出三種</a:t>
            </a:r>
            <a:r>
              <a:rPr lang="zh-MO" altLang="zh-TW" dirty="0" smtClean="0"/>
              <a:t>類型</a:t>
            </a:r>
            <a:endParaRPr lang="en-US" altLang="zh-TW" dirty="0"/>
          </a:p>
          <a:p>
            <a:r>
              <a:rPr lang="en-US" altLang="zh-TW" dirty="0" smtClean="0"/>
              <a:t>3.</a:t>
            </a:r>
            <a:r>
              <a:rPr lang="zh-MO" altLang="zh-TW" dirty="0"/>
              <a:t>上下數量相同，可發現相同</a:t>
            </a:r>
            <a:r>
              <a:rPr lang="zh-MO" altLang="zh-TW" dirty="0" smtClean="0"/>
              <a:t>下面</a:t>
            </a:r>
            <a:endParaRPr lang="zh-TW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/>
              <a:t>研究過程或方法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003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 action="ppaction://hlinkfile"/>
              </a:rPr>
              <a:t>1-A-1-A-3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10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 smtClean="0"/>
              <a:t>三連上只有靠邊</a:t>
            </a:r>
            <a:endParaRPr lang="en-US" altLang="zh-TW" dirty="0"/>
          </a:p>
          <a:p>
            <a:r>
              <a:rPr lang="en-US" altLang="zh-TW" dirty="0" smtClean="0"/>
              <a:t>2.</a:t>
            </a:r>
            <a:r>
              <a:rPr lang="zh-MO" altLang="zh-TW" dirty="0" smtClean="0"/>
              <a:t>二連可利用一邊移動來算個數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MO" altLang="zh-TW" dirty="0" smtClean="0"/>
              <a:t>三不同因為對稱左右相同只有兩種</a:t>
            </a:r>
            <a:endParaRPr lang="en-US" altLang="zh-MO" dirty="0" smtClean="0"/>
          </a:p>
          <a:p>
            <a:r>
              <a:rPr lang="en-US" altLang="zh-TW" dirty="0" smtClean="0">
                <a:hlinkClick r:id="rId3" action="ppaction://hlinkfile"/>
              </a:rPr>
              <a:t>2-A-1-A-2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8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MO" altLang="zh-TW" dirty="0" smtClean="0"/>
              <a:t>小嘴</a:t>
            </a:r>
            <a:r>
              <a:rPr lang="en-US" altLang="zh-TW" dirty="0" smtClean="0"/>
              <a:t>=</a:t>
            </a:r>
            <a:r>
              <a:rPr lang="zh-MO" altLang="zh-TW" dirty="0" smtClean="0"/>
              <a:t>閉嘴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MO" altLang="zh-TW" dirty="0" smtClean="0"/>
              <a:t>大嘴只可能配小嘴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MO" altLang="zh-TW" dirty="0" smtClean="0"/>
              <a:t>閉嘴上下對稱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/>
              <a:t>研究過程或方法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795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4-3-2.</a:t>
            </a:r>
            <a:r>
              <a:rPr lang="zh-TW" altLang="en-US" dirty="0" smtClean="0"/>
              <a:t>五角柱展開圖研究結論：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1.</a:t>
            </a:r>
            <a:r>
              <a:rPr lang="zh-TW" altLang="zh-TW" dirty="0" smtClean="0"/>
              <a:t>可利用拆解與結合衍生出新種類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共</a:t>
            </a:r>
            <a:r>
              <a:rPr lang="en-US" altLang="zh-TW" dirty="0" smtClean="0"/>
              <a:t>98</a:t>
            </a:r>
            <a:r>
              <a:rPr lang="zh-TW" altLang="zh-TW" dirty="0" smtClean="0"/>
              <a:t>種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/>
              <a:t>3.</a:t>
            </a:r>
            <a:r>
              <a:rPr lang="zh-TW" altLang="zh-TW" dirty="0" smtClean="0"/>
              <a:t>特定種只配特定種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4-4</a:t>
            </a:r>
            <a:r>
              <a:rPr lang="zh-TW" altLang="en-US" dirty="0" smtClean="0"/>
              <a:t>六角柱展開圖的分類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  <p:pic>
        <p:nvPicPr>
          <p:cNvPr id="4" name="圖片 3" descr="六角柱展開圖表格.JPG"/>
          <p:cNvPicPr>
            <a:picLocks noChangeAspect="1"/>
          </p:cNvPicPr>
          <p:nvPr/>
        </p:nvPicPr>
        <p:blipFill>
          <a:blip r:embed="rId3" cstate="print"/>
          <a:srcRect l="15351" t="22633" r="20075" b="32585"/>
          <a:stretch>
            <a:fillRect/>
          </a:stretch>
        </p:blipFill>
        <p:spPr>
          <a:xfrm>
            <a:off x="539552" y="1988840"/>
            <a:ext cx="7872875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4-4-1.</a:t>
            </a:r>
            <a:r>
              <a:rPr lang="zh-TW" altLang="en-US" dirty="0" smtClean="0"/>
              <a:t>六角柱展開圖研究發現：</a:t>
            </a:r>
            <a:endParaRPr lang="en-US" altLang="zh-TW" dirty="0" smtClean="0"/>
          </a:p>
          <a:p>
            <a:pPr marL="109728" indent="0">
              <a:buNone/>
            </a:pPr>
            <a:r>
              <a:rPr lang="en-US" altLang="zh-TW" dirty="0" smtClean="0">
                <a:hlinkClick r:id="rId2" action="ppaction://hlinkfile"/>
              </a:rPr>
              <a:t>A-6-A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12</a:t>
            </a:r>
            <a:r>
              <a:rPr lang="zh-TW" altLang="en-US" dirty="0" smtClean="0"/>
              <a:t>種）：</a:t>
            </a:r>
            <a:endParaRPr lang="en-US" altLang="zh-TW" dirty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所有長方形連成一直線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六角形在長方形的上下</a:t>
            </a:r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六角形只能放在第</a:t>
            </a:r>
            <a:r>
              <a:rPr lang="en-US" altLang="zh-TW" dirty="0" smtClean="0"/>
              <a:t>1.2.3</a:t>
            </a:r>
            <a:r>
              <a:rPr lang="zh-TW" altLang="zh-TW" dirty="0" smtClean="0"/>
              <a:t>格</a:t>
            </a:r>
            <a:r>
              <a:rPr lang="en-US" altLang="zh-TW" dirty="0" smtClean="0"/>
              <a:t>(4.3</a:t>
            </a:r>
            <a:r>
              <a:rPr lang="zh-TW" altLang="zh-TW" dirty="0" smtClean="0"/>
              <a:t>重複、</a:t>
            </a:r>
            <a:r>
              <a:rPr lang="en-US" altLang="zh-TW" dirty="0" smtClean="0"/>
              <a:t>5.2</a:t>
            </a:r>
            <a:r>
              <a:rPr lang="zh-TW" altLang="zh-TW" dirty="0" smtClean="0"/>
              <a:t>重複</a:t>
            </a:r>
            <a:r>
              <a:rPr lang="en-US" altLang="zh-TW" dirty="0" smtClean="0"/>
              <a:t>...) </a:t>
            </a:r>
            <a:endParaRPr lang="zh-TW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這個系列是唯一只有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個單位的展開圖</a:t>
            </a:r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/>
              <a:t>研究過程或方法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280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>
                <a:hlinkClick r:id="rId2" action="ppaction://hlinkfile"/>
              </a:rPr>
              <a:t>A-5-A-1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13</a:t>
            </a:r>
            <a:r>
              <a:rPr lang="zh-TW" altLang="en-US" dirty="0" smtClean="0"/>
              <a:t>種）：</a:t>
            </a:r>
            <a:endParaRPr lang="en-US" altLang="zh-TW" dirty="0" smtClean="0"/>
          </a:p>
          <a:p>
            <a:r>
              <a:rPr lang="en-US" altLang="zh-TW" dirty="0" smtClean="0"/>
              <a:t>1</a:t>
            </a:r>
            <a:r>
              <a:rPr lang="zh-TW" altLang="zh-TW" dirty="0" smtClean="0"/>
              <a:t>分為三大類：朝下、朝斜上、朝上。</a:t>
            </a:r>
          </a:p>
          <a:p>
            <a:r>
              <a:rPr lang="en-US" altLang="zh-TW" dirty="0" smtClean="0"/>
              <a:t>2</a:t>
            </a:r>
            <a:r>
              <a:rPr lang="zh-TW" altLang="zh-TW" dirty="0" smtClean="0"/>
              <a:t>朝下與朝上原本有</a:t>
            </a:r>
            <a:r>
              <a:rPr lang="en-US" altLang="zh-TW" dirty="0"/>
              <a:t>2x3=6</a:t>
            </a:r>
            <a:r>
              <a:rPr lang="zh-TW" altLang="zh-TW" dirty="0" smtClean="0"/>
              <a:t>種，但因為其中一種重複所以只有</a:t>
            </a:r>
            <a:r>
              <a:rPr lang="en-US" altLang="zh-TW" dirty="0" smtClean="0"/>
              <a:t>5</a:t>
            </a:r>
            <a:r>
              <a:rPr lang="zh-TW" altLang="zh-TW" dirty="0" smtClean="0"/>
              <a:t>種。</a:t>
            </a:r>
          </a:p>
          <a:p>
            <a:r>
              <a:rPr lang="en-US" altLang="zh-TW" dirty="0" smtClean="0"/>
              <a:t>3</a:t>
            </a:r>
            <a:r>
              <a:rPr lang="zh-TW" altLang="zh-TW" dirty="0" smtClean="0"/>
              <a:t>朝上則因為只有中間位置，所以總共有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種。</a:t>
            </a:r>
          </a:p>
          <a:p>
            <a:r>
              <a:rPr lang="en-US" altLang="zh-TW" dirty="0" smtClean="0">
                <a:hlinkClick r:id="rId3" action="ppaction://hlinkfile"/>
              </a:rPr>
              <a:t>A-4-A-2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22</a:t>
            </a:r>
            <a:r>
              <a:rPr lang="zh-TW" altLang="en-US" dirty="0" smtClean="0"/>
              <a:t>種）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分成４大類：向旁邊開嘴、閉嘴、向上面開嘴、閉嘴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下方六角形只能擺第１、２方塊</a:t>
            </a:r>
            <a:r>
              <a:rPr lang="en-US" altLang="zh-TW" dirty="0" smtClean="0"/>
              <a:t>(</a:t>
            </a:r>
            <a:r>
              <a:rPr lang="zh-TW" altLang="zh-TW" dirty="0" smtClean="0"/>
              <a:t>３和２、４和１重複</a:t>
            </a:r>
            <a:r>
              <a:rPr lang="en-US" altLang="zh-TW" dirty="0" smtClean="0"/>
              <a:t>)</a:t>
            </a:r>
            <a:endParaRPr lang="zh-TW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向旁邊開嘴和閉嘴的展開圖上方的正六角型只會在第</a:t>
            </a:r>
            <a:r>
              <a:rPr lang="en-US" altLang="zh-TW" dirty="0" smtClean="0"/>
              <a:t>1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和第</a:t>
            </a:r>
            <a:r>
              <a:rPr lang="en-US" altLang="zh-TW" dirty="0" smtClean="0"/>
              <a:t>4</a:t>
            </a:r>
            <a:r>
              <a:rPr lang="zh-TW" altLang="zh-TW" dirty="0" smtClean="0"/>
              <a:t>格。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向上面開嘴和閉嘴的展開圖上方的正六角型只會在第</a:t>
            </a:r>
            <a:r>
              <a:rPr lang="en-US" altLang="zh-TW" dirty="0" smtClean="0"/>
              <a:t>2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和第</a:t>
            </a:r>
            <a:r>
              <a:rPr lang="en-US" altLang="zh-TW" dirty="0" smtClean="0"/>
              <a:t>3</a:t>
            </a:r>
            <a:r>
              <a:rPr lang="zh-TW" altLang="zh-TW" dirty="0" smtClean="0"/>
              <a:t>格。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A-3-A-3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30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細分為三類：三連、二連、全開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三連系列上、下各有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個位置，所以共有</a:t>
            </a:r>
            <a:r>
              <a:rPr lang="en-US" altLang="zh-TW" dirty="0"/>
              <a:t>3x3</a:t>
            </a:r>
            <a:r>
              <a:rPr lang="zh-TW" altLang="zh-TW" dirty="0" smtClean="0"/>
              <a:t>＝</a:t>
            </a:r>
            <a:r>
              <a:rPr lang="en-US" altLang="zh-TW" dirty="0" smtClean="0"/>
              <a:t>9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二連系列上有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個位置、下有</a:t>
            </a:r>
            <a:r>
              <a:rPr lang="en-US" altLang="zh-TW" dirty="0" smtClean="0"/>
              <a:t>5</a:t>
            </a:r>
            <a:r>
              <a:rPr lang="zh-TW" altLang="zh-TW" dirty="0" smtClean="0"/>
              <a:t>個位置，所以共有</a:t>
            </a:r>
          </a:p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/>
              <a:t>3x5</a:t>
            </a:r>
            <a:r>
              <a:rPr lang="zh-TW" altLang="zh-TW" dirty="0" smtClean="0"/>
              <a:t>＝</a:t>
            </a:r>
            <a:r>
              <a:rPr lang="en-US" altLang="zh-TW" dirty="0" smtClean="0"/>
              <a:t>15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二連系列上有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個位置、下有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個位置，所以共有</a:t>
            </a:r>
          </a:p>
          <a:p>
            <a:pPr>
              <a:buNone/>
            </a:pPr>
            <a:r>
              <a:rPr lang="en-US" altLang="zh-TW" dirty="0" smtClean="0"/>
              <a:t>  </a:t>
            </a:r>
            <a:r>
              <a:rPr lang="en-US" altLang="zh-TW" dirty="0"/>
              <a:t>3x2</a:t>
            </a:r>
            <a:r>
              <a:rPr lang="zh-TW" altLang="zh-TW" dirty="0" smtClean="0"/>
              <a:t>＝</a:t>
            </a:r>
            <a:r>
              <a:rPr lang="en-US" altLang="zh-TW" dirty="0" smtClean="0"/>
              <a:t>6</a:t>
            </a:r>
            <a:r>
              <a:rPr lang="zh-TW" altLang="zh-TW" dirty="0" smtClean="0"/>
              <a:t>種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A-2-A-4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36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細分為</a:t>
            </a:r>
            <a:r>
              <a:rPr lang="en-US" altLang="zh-TW" dirty="0" smtClean="0"/>
              <a:t>5</a:t>
            </a:r>
            <a:r>
              <a:rPr lang="zh-TW" altLang="zh-TW" dirty="0" smtClean="0"/>
              <a:t>類</a:t>
            </a:r>
            <a:r>
              <a:rPr lang="en-US" altLang="zh-TW" dirty="0" smtClean="0"/>
              <a:t>:</a:t>
            </a:r>
            <a:r>
              <a:rPr lang="zh-TW" altLang="zh-TW" dirty="0" smtClean="0"/>
              <a:t>四連、三連、雙二連、二連、全開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四連系列上面有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個位置，下面有</a:t>
            </a:r>
            <a:r>
              <a:rPr lang="en-US" altLang="zh-TW" dirty="0" smtClean="0"/>
              <a:t>4</a:t>
            </a:r>
            <a:r>
              <a:rPr lang="zh-TW" altLang="zh-TW" dirty="0" smtClean="0"/>
              <a:t>個位置，</a:t>
            </a:r>
            <a:r>
              <a:rPr lang="en-US" altLang="zh-TW" dirty="0" smtClean="0"/>
              <a:t>  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所以共有</a:t>
            </a:r>
            <a:r>
              <a:rPr lang="en-US" altLang="zh-TW" dirty="0"/>
              <a:t>2x4</a:t>
            </a:r>
            <a:r>
              <a:rPr lang="zh-TW" altLang="zh-TW" dirty="0" smtClean="0"/>
              <a:t>＝</a:t>
            </a:r>
            <a:r>
              <a:rPr lang="en-US" altLang="zh-TW" dirty="0" smtClean="0"/>
              <a:t>8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三連系列上面有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個位置，下面有</a:t>
            </a:r>
            <a:r>
              <a:rPr lang="en-US" altLang="zh-TW" dirty="0" smtClean="0"/>
              <a:t>5</a:t>
            </a:r>
            <a:r>
              <a:rPr lang="zh-TW" altLang="zh-TW" dirty="0" smtClean="0"/>
              <a:t>個位置，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所以共有</a:t>
            </a:r>
            <a:r>
              <a:rPr lang="en-US" altLang="zh-TW" dirty="0"/>
              <a:t>2x5</a:t>
            </a:r>
            <a:r>
              <a:rPr lang="zh-TW" altLang="zh-TW" dirty="0" smtClean="0"/>
              <a:t>＝</a:t>
            </a:r>
            <a:r>
              <a:rPr lang="en-US" altLang="zh-TW" dirty="0" smtClean="0"/>
              <a:t>10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雙二連系列上面有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個位置，下面有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，所以共有</a:t>
            </a:r>
            <a:r>
              <a:rPr lang="en-US" altLang="zh-TW" dirty="0"/>
              <a:t>2x3</a:t>
            </a:r>
            <a:r>
              <a:rPr lang="zh-TW" altLang="zh-TW" dirty="0" smtClean="0"/>
              <a:t>＝</a:t>
            </a:r>
            <a:r>
              <a:rPr lang="en-US" altLang="zh-TW" dirty="0" smtClean="0"/>
              <a:t>6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5.</a:t>
            </a:r>
            <a:r>
              <a:rPr lang="zh-TW" altLang="zh-TW" dirty="0" smtClean="0"/>
              <a:t>二連系列上面有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個位置，下面有</a:t>
            </a:r>
            <a:r>
              <a:rPr lang="en-US" altLang="zh-TW" dirty="0" smtClean="0"/>
              <a:t>5</a:t>
            </a:r>
            <a:r>
              <a:rPr lang="zh-TW" altLang="zh-TW" dirty="0" smtClean="0"/>
              <a:t>個位置，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所以共有</a:t>
            </a:r>
            <a:r>
              <a:rPr lang="en-US" altLang="zh-TW" dirty="0"/>
              <a:t>2x5</a:t>
            </a:r>
            <a:r>
              <a:rPr lang="zh-TW" altLang="zh-TW" dirty="0" smtClean="0"/>
              <a:t>＝</a:t>
            </a:r>
            <a:r>
              <a:rPr lang="en-US" altLang="zh-TW" dirty="0" smtClean="0"/>
              <a:t>10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6.</a:t>
            </a:r>
            <a:r>
              <a:rPr lang="zh-TW" altLang="zh-TW" dirty="0" smtClean="0"/>
              <a:t>全開系列上面有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個位置，下面有</a:t>
            </a:r>
            <a:r>
              <a:rPr lang="en-US" altLang="zh-TW" dirty="0" smtClean="0"/>
              <a:t>1</a:t>
            </a:r>
            <a:r>
              <a:rPr lang="zh-TW" altLang="zh-TW" dirty="0" smtClean="0"/>
              <a:t>個位置，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所以共有</a:t>
            </a:r>
            <a:r>
              <a:rPr lang="en-US" altLang="zh-TW" dirty="0"/>
              <a:t>2x1</a:t>
            </a:r>
            <a:r>
              <a:rPr lang="zh-TW" altLang="zh-TW" dirty="0" smtClean="0"/>
              <a:t>＝</a:t>
            </a:r>
            <a:r>
              <a:rPr lang="en-US" altLang="zh-TW" dirty="0" smtClean="0"/>
              <a:t>2</a:t>
            </a:r>
            <a:r>
              <a:rPr lang="zh-TW" altLang="zh-TW" dirty="0" smtClean="0"/>
              <a:t>種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A-1-A-5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29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pPr>
              <a:buSzPct val="124000"/>
              <a:buFont typeface="Lucida Sans Unicode" pitchFamily="34" charset="0"/>
              <a:buChar char="‣"/>
            </a:pPr>
            <a:r>
              <a:rPr lang="en-US" altLang="zh-TW" dirty="0" smtClean="0"/>
              <a:t>1.</a:t>
            </a:r>
            <a:r>
              <a:rPr lang="zh-TW" altLang="zh-TW" dirty="0" smtClean="0"/>
              <a:t>將</a:t>
            </a:r>
            <a:r>
              <a:rPr lang="en-US" altLang="zh-TW" dirty="0" smtClean="0"/>
              <a:t>A-1-A-5</a:t>
            </a:r>
            <a:r>
              <a:rPr lang="zh-TW" altLang="zh-TW" dirty="0" smtClean="0"/>
              <a:t>分成</a:t>
            </a:r>
            <a:r>
              <a:rPr lang="en-US" altLang="zh-TW" dirty="0" smtClean="0"/>
              <a:t>:</a:t>
            </a:r>
            <a:r>
              <a:rPr lang="zh-TW" altLang="zh-TW" dirty="0" smtClean="0"/>
              <a:t>五連、四連、三連、雙二連、二連、無連</a:t>
            </a:r>
            <a:endParaRPr lang="en-US" altLang="zh-TW" dirty="0" smtClean="0"/>
          </a:p>
          <a:p>
            <a:pPr>
              <a:buSzPct val="124000"/>
              <a:buNone/>
            </a:pPr>
            <a:r>
              <a:rPr lang="en-US" altLang="zh-TW" dirty="0" smtClean="0">
                <a:hlinkClick r:id="rId3" action="ppaction://hlinkfile"/>
              </a:rPr>
              <a:t>1-A-4-A-1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9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依上方部件細分成三類：向左、向上、向右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向左系列的配對有</a:t>
            </a:r>
            <a:r>
              <a:rPr lang="en-US" altLang="zh-TW" dirty="0" smtClean="0"/>
              <a:t>11</a:t>
            </a:r>
            <a:r>
              <a:rPr lang="zh-TW" altLang="zh-TW" dirty="0" smtClean="0"/>
              <a:t>、</a:t>
            </a:r>
            <a:r>
              <a:rPr lang="en-US" altLang="zh-TW" dirty="0" smtClean="0"/>
              <a:t>12</a:t>
            </a:r>
            <a:r>
              <a:rPr lang="zh-TW" altLang="zh-TW" dirty="0" smtClean="0"/>
              <a:t>、</a:t>
            </a:r>
            <a:r>
              <a:rPr lang="en-US" altLang="zh-TW" dirty="0" smtClean="0"/>
              <a:t>13</a:t>
            </a:r>
            <a:r>
              <a:rPr lang="zh-TW" altLang="zh-TW" dirty="0" smtClean="0"/>
              <a:t>、</a:t>
            </a:r>
            <a:r>
              <a:rPr lang="en-US" altLang="zh-TW" dirty="0" smtClean="0"/>
              <a:t>14</a:t>
            </a:r>
            <a:r>
              <a:rPr lang="zh-TW" altLang="zh-TW" dirty="0" smtClean="0"/>
              <a:t>，共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向上系列的配對有</a:t>
            </a:r>
            <a:r>
              <a:rPr lang="en-US" altLang="zh-TW" dirty="0" smtClean="0"/>
              <a:t>21</a:t>
            </a:r>
            <a:r>
              <a:rPr lang="zh-TW" altLang="zh-TW" dirty="0" smtClean="0"/>
              <a:t>、</a:t>
            </a:r>
            <a:r>
              <a:rPr lang="en-US" altLang="zh-TW" dirty="0" smtClean="0"/>
              <a:t>22</a:t>
            </a:r>
            <a:r>
              <a:rPr lang="zh-TW" altLang="zh-TW" dirty="0" smtClean="0"/>
              <a:t>、</a:t>
            </a:r>
            <a:r>
              <a:rPr lang="en-US" altLang="zh-TW" dirty="0" smtClean="0"/>
              <a:t>23</a:t>
            </a:r>
            <a:r>
              <a:rPr lang="zh-TW" altLang="zh-TW" dirty="0" smtClean="0"/>
              <a:t>、</a:t>
            </a:r>
            <a:r>
              <a:rPr lang="en-US" altLang="zh-TW" dirty="0" smtClean="0"/>
              <a:t>24</a:t>
            </a:r>
            <a:r>
              <a:rPr lang="zh-TW" altLang="zh-TW" dirty="0" smtClean="0"/>
              <a:t>，但因</a:t>
            </a:r>
            <a:r>
              <a:rPr lang="en-US" altLang="zh-TW" dirty="0" smtClean="0"/>
              <a:t>24 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13</a:t>
            </a:r>
            <a:r>
              <a:rPr lang="zh-TW" altLang="zh-TW" dirty="0" smtClean="0"/>
              <a:t>重複，所以剩下</a:t>
            </a:r>
            <a:r>
              <a:rPr lang="en-US" altLang="zh-TW" dirty="0" smtClean="0"/>
              <a:t>3</a:t>
            </a:r>
            <a:r>
              <a:rPr lang="zh-TW" altLang="zh-TW" dirty="0" smtClean="0"/>
              <a:t>種</a:t>
            </a:r>
          </a:p>
          <a:p>
            <a:r>
              <a:rPr lang="en-US" altLang="zh-TW" dirty="0" smtClean="0"/>
              <a:t>4. </a:t>
            </a:r>
            <a:r>
              <a:rPr lang="zh-TW" altLang="zh-TW" dirty="0" smtClean="0"/>
              <a:t>向上系列的配對有</a:t>
            </a:r>
            <a:r>
              <a:rPr lang="en-US" altLang="zh-TW" dirty="0" smtClean="0"/>
              <a:t>31</a:t>
            </a:r>
            <a:r>
              <a:rPr lang="zh-TW" altLang="zh-TW" dirty="0" smtClean="0"/>
              <a:t>、</a:t>
            </a:r>
            <a:r>
              <a:rPr lang="en-US" altLang="zh-TW" dirty="0" smtClean="0"/>
              <a:t>32</a:t>
            </a:r>
            <a:r>
              <a:rPr lang="zh-TW" altLang="zh-TW" dirty="0" smtClean="0"/>
              <a:t>、</a:t>
            </a:r>
            <a:r>
              <a:rPr lang="en-US" altLang="zh-TW" dirty="0" smtClean="0"/>
              <a:t>33</a:t>
            </a:r>
            <a:r>
              <a:rPr lang="zh-TW" altLang="zh-TW" dirty="0" smtClean="0"/>
              <a:t>、</a:t>
            </a:r>
            <a:r>
              <a:rPr lang="en-US" altLang="zh-TW" dirty="0" smtClean="0"/>
              <a:t>34</a:t>
            </a:r>
            <a:r>
              <a:rPr lang="zh-TW" altLang="zh-TW" dirty="0" smtClean="0"/>
              <a:t>，但因</a:t>
            </a:r>
            <a:r>
              <a:rPr lang="en-US" altLang="zh-TW" dirty="0" smtClean="0"/>
              <a:t>33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22</a:t>
            </a:r>
            <a:r>
              <a:rPr lang="zh-TW" altLang="zh-TW" dirty="0" smtClean="0"/>
              <a:t>重複，</a:t>
            </a:r>
            <a:r>
              <a:rPr lang="en-US" altLang="zh-TW" dirty="0" smtClean="0"/>
              <a:t>34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12</a:t>
            </a:r>
            <a:r>
              <a:rPr lang="zh-TW" altLang="zh-TW" dirty="0" smtClean="0"/>
              <a:t>重複，所以剩下</a:t>
            </a:r>
            <a:r>
              <a:rPr lang="en-US" altLang="zh-TW" dirty="0" smtClean="0"/>
              <a:t>2</a:t>
            </a:r>
            <a:r>
              <a:rPr lang="zh-TW" altLang="zh-TW" dirty="0" smtClean="0"/>
              <a:t>種</a:t>
            </a:r>
          </a:p>
          <a:p>
            <a:pPr>
              <a:buSzPct val="124000"/>
              <a:buNone/>
            </a:pPr>
            <a:endParaRPr lang="en-US" altLang="zh-TW" dirty="0" smtClean="0"/>
          </a:p>
          <a:p>
            <a:pPr>
              <a:buSzPct val="124000"/>
              <a:buFont typeface="Lucida Sans Unicode" pitchFamily="34" charset="0"/>
              <a:buChar char="‣"/>
            </a:pPr>
            <a:endParaRPr lang="en-US" altLang="zh-TW" dirty="0" smtClean="0"/>
          </a:p>
          <a:p>
            <a:pPr>
              <a:buSzPct val="124000"/>
              <a:buFont typeface="Lucida Sans Unicode" pitchFamily="34" charset="0"/>
              <a:buChar char="‣"/>
            </a:pPr>
            <a:endParaRPr lang="zh-TW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1-A-3-A-2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27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分為</a:t>
            </a:r>
            <a:r>
              <a:rPr lang="en-US" altLang="zh-TW" dirty="0" smtClean="0"/>
              <a:t>2</a:t>
            </a:r>
            <a:r>
              <a:rPr lang="zh-TW" altLang="zh-TW" dirty="0" smtClean="0"/>
              <a:t>類：開嘴、閉嘴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閉嘴系列上有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個位置，下有</a:t>
            </a:r>
            <a:r>
              <a:rPr lang="en-US" altLang="zh-TW" dirty="0" smtClean="0"/>
              <a:t>6</a:t>
            </a:r>
            <a:r>
              <a:rPr lang="zh-TW" altLang="zh-TW" dirty="0" smtClean="0"/>
              <a:t>個位置，所以 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共有</a:t>
            </a:r>
            <a:r>
              <a:rPr lang="en-US" altLang="zh-TW" dirty="0"/>
              <a:t>3x6</a:t>
            </a:r>
            <a:r>
              <a:rPr lang="zh-TW" altLang="zh-TW" dirty="0" smtClean="0"/>
              <a:t>＝</a:t>
            </a:r>
            <a:r>
              <a:rPr lang="en-US" altLang="zh-TW" dirty="0" smtClean="0"/>
              <a:t>18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開嘴系列上有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個位置，下有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個位置，所以 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共有</a:t>
            </a:r>
            <a:r>
              <a:rPr lang="en-US" altLang="zh-TW" dirty="0"/>
              <a:t>3x3</a:t>
            </a:r>
            <a:r>
              <a:rPr lang="zh-TW" altLang="zh-TW" dirty="0" smtClean="0"/>
              <a:t>＝</a:t>
            </a:r>
            <a:r>
              <a:rPr lang="en-US" altLang="zh-TW" dirty="0" smtClean="0"/>
              <a:t>9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由於閉嘴可以有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種，但同一個位置中，開嘴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zh-TW" dirty="0" smtClean="0"/>
              <a:t>只能有一種，所以開嘴系列數目是閉嘴的一半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>
                <a:hlinkClick r:id="rId3" action="ppaction://hlinkfile"/>
              </a:rPr>
              <a:t>1-A-2-A-3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12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細分為</a:t>
            </a:r>
            <a:r>
              <a:rPr lang="en-US" altLang="zh-TW" dirty="0" smtClean="0"/>
              <a:t>3</a:t>
            </a:r>
            <a:r>
              <a:rPr lang="zh-TW" altLang="zh-TW" dirty="0" smtClean="0"/>
              <a:t>種：三連、二連、無連。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三連上下各有兩個位置，所以共有</a:t>
            </a:r>
            <a:r>
              <a:rPr lang="en-US" altLang="zh-TW" dirty="0"/>
              <a:t>2x2</a:t>
            </a:r>
            <a:r>
              <a:rPr lang="zh-TW" altLang="zh-TW" dirty="0" smtClean="0"/>
              <a:t>＝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二連上下各有兩個位置，所以共有</a:t>
            </a:r>
            <a:r>
              <a:rPr lang="en-US" altLang="zh-TW" dirty="0"/>
              <a:t>2x2</a:t>
            </a:r>
            <a:r>
              <a:rPr lang="zh-TW" altLang="zh-TW" dirty="0" smtClean="0"/>
              <a:t>＝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無連上下各有兩個位置，所以共有</a:t>
            </a:r>
            <a:r>
              <a:rPr lang="en-US" altLang="zh-TW" dirty="0"/>
              <a:t>2x2</a:t>
            </a:r>
            <a:r>
              <a:rPr lang="zh-TW" altLang="zh-TW" dirty="0" smtClean="0"/>
              <a:t>＝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zh-TW" sz="3200" dirty="0" smtClean="0"/>
              <a:t>本研究主要是探討正三角柱、正四角柱、正五角柱、正六角柱的所有展開圖各有幾種，並試著找出他們之間是否有規律存在，即使沒有規律，那展開圖之間是否有某些特殊關係存在。最後利用展開圖做成實用的筆筒，並研究在特定大小的正方形內所能做出六角柱的最大數。可以提供廠商在製做正四角柱、正五角柱或正六柱的物件時最節省空間的排法。</a:t>
            </a:r>
          </a:p>
          <a:p>
            <a:pPr>
              <a:buNone/>
            </a:pPr>
            <a:endParaRPr lang="zh-TW" altLang="en-US" sz="32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摘要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1-A-1-A-4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32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細分為</a:t>
            </a:r>
            <a:r>
              <a:rPr lang="en-US" altLang="zh-TW" dirty="0" smtClean="0"/>
              <a:t>5</a:t>
            </a:r>
            <a:r>
              <a:rPr lang="zh-TW" altLang="zh-TW" dirty="0" smtClean="0"/>
              <a:t>類：四連、三連、正雙二連、雙二連、二連、無連。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四連系列上方有</a:t>
            </a:r>
            <a:r>
              <a:rPr lang="en-US" altLang="zh-TW" dirty="0" smtClean="0"/>
              <a:t>1</a:t>
            </a:r>
            <a:r>
              <a:rPr lang="zh-TW" altLang="zh-TW" dirty="0" smtClean="0"/>
              <a:t>個位置，下方有</a:t>
            </a:r>
            <a:r>
              <a:rPr lang="en-US" altLang="zh-TW" dirty="0" smtClean="0"/>
              <a:t>4</a:t>
            </a:r>
            <a:r>
              <a:rPr lang="zh-TW" altLang="zh-TW" dirty="0" smtClean="0"/>
              <a:t>個位置，所以共有</a:t>
            </a:r>
            <a:r>
              <a:rPr lang="en-US" altLang="zh-TW" dirty="0"/>
              <a:t>1x4</a:t>
            </a:r>
            <a:r>
              <a:rPr lang="zh-TW" altLang="zh-TW" dirty="0" smtClean="0"/>
              <a:t>＝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三連系列上方有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個位置，下方有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個位置，所以共有</a:t>
            </a:r>
            <a:r>
              <a:rPr lang="en-US" altLang="zh-TW" dirty="0"/>
              <a:t>3x3</a:t>
            </a:r>
            <a:r>
              <a:rPr lang="zh-TW" altLang="zh-TW" dirty="0" smtClean="0"/>
              <a:t>＝</a:t>
            </a:r>
            <a:r>
              <a:rPr lang="en-US" altLang="zh-TW" dirty="0" smtClean="0"/>
              <a:t>9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正雙二連共有上上、下下、上下</a:t>
            </a:r>
            <a:r>
              <a:rPr lang="en-US" altLang="zh-TW" dirty="0" smtClean="0"/>
              <a:t>3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zh-TW" dirty="0" smtClean="0"/>
              <a:t>雙二連有</a:t>
            </a:r>
            <a:r>
              <a:rPr lang="en-US" altLang="zh-TW" dirty="0" smtClean="0"/>
              <a:t>11</a:t>
            </a:r>
            <a:r>
              <a:rPr lang="zh-TW" altLang="zh-TW" dirty="0" smtClean="0"/>
              <a:t>、</a:t>
            </a:r>
            <a:r>
              <a:rPr lang="en-US" altLang="zh-TW" dirty="0" smtClean="0"/>
              <a:t>12</a:t>
            </a:r>
            <a:r>
              <a:rPr lang="zh-TW" altLang="zh-TW" dirty="0" smtClean="0"/>
              <a:t>、</a:t>
            </a:r>
            <a:r>
              <a:rPr lang="en-US" altLang="zh-TW" dirty="0" smtClean="0"/>
              <a:t>21</a:t>
            </a:r>
            <a:r>
              <a:rPr lang="zh-TW" altLang="zh-TW" dirty="0" smtClean="0"/>
              <a:t>、</a:t>
            </a:r>
            <a:r>
              <a:rPr lang="en-US" altLang="zh-TW" dirty="0" smtClean="0"/>
              <a:t>22</a:t>
            </a:r>
            <a:r>
              <a:rPr lang="zh-TW" altLang="zh-TW" dirty="0" smtClean="0"/>
              <a:t>，共</a:t>
            </a:r>
            <a:r>
              <a:rPr lang="en-US" altLang="zh-TW" dirty="0" smtClean="0"/>
              <a:t>4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zh-TW" dirty="0" smtClean="0"/>
              <a:t>三連系列上方有</a:t>
            </a:r>
            <a:r>
              <a:rPr lang="en-US" altLang="zh-TW" dirty="0" smtClean="0"/>
              <a:t>2</a:t>
            </a:r>
            <a:r>
              <a:rPr lang="zh-TW" altLang="zh-TW" dirty="0" smtClean="0"/>
              <a:t>個位置，下方有</a:t>
            </a:r>
            <a:r>
              <a:rPr lang="en-US" altLang="zh-TW" dirty="0" smtClean="0"/>
              <a:t>5</a:t>
            </a:r>
            <a:r>
              <a:rPr lang="zh-TW" altLang="zh-TW" dirty="0" smtClean="0"/>
              <a:t>個位置，但因為有一種重複，所以共有</a:t>
            </a:r>
            <a:r>
              <a:rPr lang="en-US" altLang="zh-TW" dirty="0"/>
              <a:t>2x5-1</a:t>
            </a:r>
            <a:r>
              <a:rPr lang="zh-TW" altLang="zh-TW" dirty="0" smtClean="0"/>
              <a:t>＝</a:t>
            </a:r>
            <a:r>
              <a:rPr lang="en-US" altLang="zh-TW" dirty="0" smtClean="0"/>
              <a:t>9</a:t>
            </a:r>
            <a:r>
              <a:rPr lang="zh-TW" altLang="zh-TW" dirty="0" smtClean="0"/>
              <a:t>種。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2-A-2-A-2</a:t>
            </a:r>
            <a:r>
              <a:rPr lang="zh-TW" altLang="en-US" dirty="0" smtClean="0">
                <a:hlinkClick r:id="rId2" action="ppaction://hlinkfile"/>
              </a:rPr>
              <a:t>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25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pPr lvl="0"/>
            <a:r>
              <a:rPr lang="en-US" altLang="zh-TW" dirty="0" smtClean="0"/>
              <a:t>1.</a:t>
            </a:r>
            <a:r>
              <a:rPr lang="zh-TW" altLang="zh-TW" dirty="0" smtClean="0"/>
              <a:t>每種應分</a:t>
            </a:r>
            <a:r>
              <a:rPr lang="en-US" altLang="zh-TW" dirty="0" smtClean="0"/>
              <a:t>3</a:t>
            </a:r>
            <a:r>
              <a:rPr lang="zh-TW" altLang="zh-TW" dirty="0" smtClean="0"/>
              <a:t>種但如下對稱或分開就會</a:t>
            </a:r>
            <a:r>
              <a:rPr lang="en-US" altLang="zh-TW" dirty="0" smtClean="0"/>
              <a:t>1</a:t>
            </a:r>
            <a:r>
              <a:rPr lang="zh-TW" altLang="zh-TW" dirty="0" smtClean="0"/>
              <a:t>種</a:t>
            </a:r>
            <a:endParaRPr lang="en-US" altLang="zh-TW" dirty="0" smtClean="0"/>
          </a:p>
          <a:p>
            <a:pPr lvl="0"/>
            <a:r>
              <a:rPr lang="en-US" altLang="zh-TW" dirty="0" smtClean="0"/>
              <a:t>2.</a:t>
            </a:r>
            <a:r>
              <a:rPr lang="zh-TW" altLang="zh-TW" dirty="0" smtClean="0"/>
              <a:t>只會出現小嘴配小嘴、小嘴配閉嘴、閉嘴配閉嘴、大嘴配大嘴、插頭配小嘴、插頭配閉嘴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不可能出現小嘴配大嘴，大嘴不可配插頭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插頭向下一格此種不成立，因為會撞到中間兩格其中一格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0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>
                <a:hlinkClick r:id="rId2" action="ppaction://hlinkfile"/>
              </a:rPr>
              <a:t>2-A-1-A-3</a:t>
            </a:r>
            <a:r>
              <a:rPr lang="zh-TW" altLang="en-US" dirty="0" smtClean="0"/>
              <a:t> （</a:t>
            </a:r>
            <a:r>
              <a:rPr lang="en-US" altLang="zh-TW" dirty="0" smtClean="0"/>
              <a:t>33</a:t>
            </a:r>
            <a:r>
              <a:rPr lang="zh-TW" altLang="en-US" dirty="0" smtClean="0"/>
              <a:t>種） ：</a:t>
            </a:r>
            <a:endParaRPr lang="en-US" altLang="zh-TW" dirty="0" smtClean="0"/>
          </a:p>
          <a:p>
            <a:r>
              <a:rPr lang="en-US" altLang="zh-TW" dirty="0" smtClean="0"/>
              <a:t>1.</a:t>
            </a:r>
            <a:r>
              <a:rPr lang="zh-TW" altLang="zh-TW" dirty="0" smtClean="0"/>
              <a:t>細分為三類：三連、二連、無連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三連系列上方和下方各有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個位置，所以共有</a:t>
            </a:r>
            <a:r>
              <a:rPr lang="en-US" altLang="zh-TW" dirty="0"/>
              <a:t>3x3=9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二連系列上方有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個位置、下方有</a:t>
            </a:r>
            <a:r>
              <a:rPr lang="en-US" altLang="zh-TW" dirty="0" smtClean="0"/>
              <a:t>7</a:t>
            </a:r>
            <a:r>
              <a:rPr lang="zh-TW" altLang="zh-TW" dirty="0" smtClean="0"/>
              <a:t>個位置，所以共有</a:t>
            </a:r>
            <a:r>
              <a:rPr lang="en-US" altLang="zh-TW" dirty="0" smtClean="0"/>
              <a:t> </a:t>
            </a:r>
            <a:r>
              <a:rPr lang="en-US" altLang="zh-TW" dirty="0"/>
              <a:t>3x7=21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zh-TW" dirty="0" smtClean="0"/>
              <a:t>無連系列上方有</a:t>
            </a:r>
            <a:r>
              <a:rPr lang="en-US" altLang="zh-TW" dirty="0" smtClean="0"/>
              <a:t>3</a:t>
            </a:r>
            <a:r>
              <a:rPr lang="zh-TW" altLang="zh-TW" dirty="0" smtClean="0"/>
              <a:t>個位置、下方有</a:t>
            </a:r>
            <a:r>
              <a:rPr lang="en-US" altLang="zh-TW" dirty="0" smtClean="0"/>
              <a:t>1</a:t>
            </a:r>
            <a:r>
              <a:rPr lang="zh-TW" altLang="zh-TW" dirty="0" smtClean="0"/>
              <a:t>個位置，所以共有</a:t>
            </a:r>
            <a:r>
              <a:rPr lang="en-US" altLang="zh-TW" dirty="0" smtClean="0"/>
              <a:t> </a:t>
            </a:r>
            <a:r>
              <a:rPr lang="en-US" altLang="zh-TW" dirty="0"/>
              <a:t>3x1=3</a:t>
            </a:r>
            <a:r>
              <a:rPr lang="zh-TW" altLang="zh-TW" dirty="0" smtClean="0"/>
              <a:t>種。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4-4-2.</a:t>
            </a:r>
            <a:r>
              <a:rPr lang="zh-TW" altLang="en-US" dirty="0" smtClean="0"/>
              <a:t>六角柱展開圖研究結論：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zh-TW" dirty="0" smtClean="0"/>
              <a:t>可利用</a:t>
            </a:r>
            <a:r>
              <a:rPr lang="zh-TW" altLang="en-US" dirty="0" smtClean="0"/>
              <a:t>翻轉、</a:t>
            </a:r>
            <a:r>
              <a:rPr lang="zh-TW" altLang="zh-TW" dirty="0" smtClean="0"/>
              <a:t>拆解與結合衍生出新種類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共</a:t>
            </a:r>
            <a:r>
              <a:rPr lang="en-US" altLang="zh-TW" dirty="0" smtClean="0"/>
              <a:t>280</a:t>
            </a:r>
            <a:r>
              <a:rPr lang="zh-TW" altLang="en-US" dirty="0" smtClean="0"/>
              <a:t>種。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/>
              <a:t>問題一：</a:t>
            </a:r>
            <a:r>
              <a:rPr lang="zh-MO" altLang="zh-TW" dirty="0" smtClean="0"/>
              <a:t>正三角柱的所有展開圖。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答案：全部有</a:t>
            </a:r>
            <a:r>
              <a:rPr lang="en-US" altLang="zh-TW" dirty="0" smtClean="0"/>
              <a:t>9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r>
              <a:rPr lang="zh-TW" altLang="en-US" dirty="0" smtClean="0"/>
              <a:t>問題二：</a:t>
            </a:r>
            <a:r>
              <a:rPr lang="zh-MO" altLang="zh-TW" dirty="0" smtClean="0"/>
              <a:t>正四角柱的所有展開圖。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答案：全部有</a:t>
            </a:r>
            <a:r>
              <a:rPr lang="en-US" altLang="zh-TW" dirty="0" smtClean="0"/>
              <a:t>29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r>
              <a:rPr lang="zh-TW" altLang="en-US" dirty="0" smtClean="0"/>
              <a:t>問題三：</a:t>
            </a:r>
            <a:r>
              <a:rPr lang="zh-MO" altLang="zh-TW" dirty="0" smtClean="0"/>
              <a:t>正五角柱的所有展開圖。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答案：全部有</a:t>
            </a:r>
            <a:r>
              <a:rPr lang="en-US" altLang="zh-TW" dirty="0" smtClean="0"/>
              <a:t>98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r>
              <a:rPr lang="zh-TW" altLang="en-US" dirty="0" smtClean="0"/>
              <a:t>問題四：</a:t>
            </a:r>
            <a:r>
              <a:rPr lang="zh-MO" altLang="zh-TW" dirty="0" smtClean="0"/>
              <a:t>正六角柱的所有展開圖。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答案：全部有</a:t>
            </a:r>
            <a:r>
              <a:rPr lang="en-US" altLang="zh-TW" dirty="0" smtClean="0"/>
              <a:t>280</a:t>
            </a:r>
            <a:r>
              <a:rPr lang="zh-TW" altLang="en-US" dirty="0" smtClean="0"/>
              <a:t>種。</a:t>
            </a:r>
            <a:endParaRPr lang="en-US" altLang="zh-TW" dirty="0" smtClean="0"/>
          </a:p>
          <a:p>
            <a:r>
              <a:rPr lang="zh-TW" altLang="en-US" dirty="0" smtClean="0"/>
              <a:t>問題五：</a:t>
            </a:r>
            <a:r>
              <a:rPr lang="zh-MO" altLang="zh-TW" dirty="0" smtClean="0"/>
              <a:t>正三角柱到正六角柱展開圖之間的關係。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</a:t>
            </a:r>
            <a:r>
              <a:rPr lang="en-US" altLang="zh-TW" dirty="0" smtClean="0"/>
              <a:t>A(n)A</a:t>
            </a:r>
            <a:r>
              <a:rPr lang="zh-TW" altLang="zh-TW" dirty="0" smtClean="0"/>
              <a:t>有奇數：﹝</a:t>
            </a:r>
            <a:r>
              <a:rPr lang="en-US" altLang="zh-TW" dirty="0" smtClean="0"/>
              <a:t>(n-1)</a:t>
            </a:r>
            <a:r>
              <a:rPr lang="zh-TW" altLang="zh-TW" dirty="0" smtClean="0"/>
              <a:t>÷</a:t>
            </a:r>
            <a:r>
              <a:rPr lang="en-US" altLang="zh-TW" dirty="0" smtClean="0"/>
              <a:t>2+1</a:t>
            </a:r>
            <a:r>
              <a:rPr lang="zh-TW" altLang="zh-TW" dirty="0" smtClean="0"/>
              <a:t>﹞</a:t>
            </a:r>
            <a:r>
              <a:rPr lang="en-US" altLang="zh-TW" baseline="30000" dirty="0" smtClean="0"/>
              <a:t>2  </a:t>
            </a:r>
          </a:p>
          <a:p>
            <a:pPr marL="1160463" indent="-628650">
              <a:buNone/>
              <a:tabLst>
                <a:tab pos="627063" algn="l"/>
              </a:tabLst>
            </a:pPr>
            <a:r>
              <a:rPr lang="zh-TW" altLang="en-US" baseline="30000" dirty="0" smtClean="0"/>
              <a:t> </a:t>
            </a:r>
            <a:r>
              <a:rPr lang="zh-TW" altLang="en-US" dirty="0" smtClean="0"/>
              <a:t>                </a:t>
            </a:r>
            <a:r>
              <a:rPr lang="zh-TW" altLang="zh-TW" dirty="0" smtClean="0"/>
              <a:t>偶數：</a:t>
            </a:r>
            <a:r>
              <a:rPr lang="en-US" altLang="zh-TW" dirty="0" smtClean="0"/>
              <a:t>n</a:t>
            </a:r>
            <a:r>
              <a:rPr lang="zh-TW" altLang="zh-TW" dirty="0" smtClean="0"/>
              <a:t>÷</a:t>
            </a:r>
            <a:r>
              <a:rPr lang="en-US" altLang="zh-TW" dirty="0" smtClean="0"/>
              <a:t>2</a:t>
            </a:r>
            <a:r>
              <a:rPr lang="zh-TW" altLang="zh-TW" dirty="0" smtClean="0"/>
              <a:t>×</a:t>
            </a:r>
            <a:r>
              <a:rPr lang="en-US" altLang="zh-TW" dirty="0" smtClean="0"/>
              <a:t>(n</a:t>
            </a:r>
            <a:r>
              <a:rPr lang="zh-TW" altLang="zh-TW" dirty="0" smtClean="0"/>
              <a:t>÷</a:t>
            </a:r>
            <a:r>
              <a:rPr lang="en-US" altLang="zh-TW" dirty="0" smtClean="0"/>
              <a:t>2+1)   </a:t>
            </a:r>
            <a:r>
              <a:rPr lang="zh-TW" altLang="zh-TW" dirty="0" smtClean="0"/>
              <a:t>個</a:t>
            </a:r>
          </a:p>
          <a:p>
            <a:r>
              <a:rPr lang="zh-TW" altLang="en-US" dirty="0" smtClean="0"/>
              <a:t>問題六：</a:t>
            </a:r>
            <a:r>
              <a:rPr lang="zh-MO" altLang="zh-TW" dirty="0" smtClean="0"/>
              <a:t>正六角柱在生活上的應用。</a:t>
            </a:r>
            <a:endParaRPr lang="en-US" altLang="zh-MO" dirty="0" smtClean="0"/>
          </a:p>
          <a:p>
            <a:pPr>
              <a:buNone/>
            </a:pPr>
            <a:r>
              <a:rPr lang="zh-TW" altLang="en-US" dirty="0" smtClean="0"/>
              <a:t>答案：可以做筆筒或包裝盒。</a:t>
            </a:r>
            <a:endParaRPr lang="en-US" altLang="zh-TW" dirty="0" smtClean="0"/>
          </a:p>
          <a:p>
            <a:r>
              <a:rPr lang="zh-TW" altLang="en-US" dirty="0" smtClean="0">
                <a:hlinkClick r:id="rId2" action="ppaction://hlinksldjump"/>
              </a:rPr>
              <a:t>問題七：</a:t>
            </a:r>
            <a:r>
              <a:rPr lang="zh-MO" altLang="zh-TW" dirty="0" smtClean="0">
                <a:hlinkClick r:id="rId2" action="ppaction://hlinksldjump"/>
              </a:rPr>
              <a:t>製作正角柱筆筒。</a:t>
            </a:r>
            <a:endParaRPr lang="en-US" altLang="zh-MO" dirty="0" smtClean="0"/>
          </a:p>
          <a:p>
            <a:r>
              <a:rPr lang="zh-TW" altLang="en-US" dirty="0" smtClean="0"/>
              <a:t>問題八：</a:t>
            </a:r>
            <a:r>
              <a:rPr lang="zh-MO" altLang="zh-TW" dirty="0" smtClean="0"/>
              <a:t>正六角柱最有效率的切割方式。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研究結果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zh-TW" dirty="0" smtClean="0"/>
              <a:t>如果時間許可，還可以繼續深入研究底面不是正多邊形的展開圖，相信一定有更多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正角柱的展開圖總數並沒有規律性，無法以公式算出</a:t>
            </a:r>
            <a:r>
              <a:rPr lang="en-US" altLang="zh-TW" dirty="0" smtClean="0"/>
              <a:t>n</a:t>
            </a:r>
            <a:r>
              <a:rPr lang="zh-TW" altLang="zh-TW" dirty="0" smtClean="0"/>
              <a:t>角柱展開圖總數</a:t>
            </a:r>
            <a:r>
              <a:rPr lang="zh-TW" altLang="en-US" dirty="0" smtClean="0"/>
              <a:t>。</a:t>
            </a:r>
            <a:endParaRPr lang="zh-TW" altLang="zh-TW" dirty="0" smtClean="0"/>
          </a:p>
          <a:p>
            <a:r>
              <a:rPr lang="en-US" altLang="zh-TW" dirty="0" smtClean="0"/>
              <a:t>3.</a:t>
            </a:r>
            <a:r>
              <a:rPr lang="zh-TW" altLang="zh-TW" dirty="0" smtClean="0"/>
              <a:t>正角柱的某些系列</a:t>
            </a:r>
            <a:r>
              <a:rPr lang="en-US" altLang="zh-TW" dirty="0" smtClean="0"/>
              <a:t>A-3-A(4)</a:t>
            </a:r>
            <a:r>
              <a:rPr lang="zh-TW" altLang="zh-TW" dirty="0" smtClean="0"/>
              <a:t>，</a:t>
            </a:r>
            <a:r>
              <a:rPr lang="en-US" altLang="zh-TW" dirty="0" smtClean="0"/>
              <a:t>A-4-A(6)</a:t>
            </a:r>
            <a:r>
              <a:rPr lang="zh-TW" altLang="zh-TW" dirty="0" smtClean="0"/>
              <a:t>，</a:t>
            </a:r>
            <a:r>
              <a:rPr lang="en-US" altLang="zh-TW" dirty="0" smtClean="0"/>
              <a:t>A-5-A(9)</a:t>
            </a:r>
            <a:r>
              <a:rPr lang="zh-TW" altLang="zh-TW" dirty="0" smtClean="0"/>
              <a:t>，</a:t>
            </a:r>
            <a:r>
              <a:rPr lang="en-US" altLang="zh-TW" dirty="0" smtClean="0"/>
              <a:t>A-6-A(12)</a:t>
            </a:r>
            <a:r>
              <a:rPr lang="zh-TW" altLang="zh-TW" dirty="0" smtClean="0"/>
              <a:t>由此可以推斷</a:t>
            </a:r>
            <a:r>
              <a:rPr lang="en-US" altLang="zh-TW" dirty="0" smtClean="0"/>
              <a:t>A-7-A 16</a:t>
            </a:r>
            <a:r>
              <a:rPr lang="zh-TW" altLang="zh-TW" dirty="0" smtClean="0"/>
              <a:t>種</a:t>
            </a:r>
            <a:r>
              <a:rPr lang="en-US" altLang="zh-TW" dirty="0" smtClean="0"/>
              <a:t>A-8-</a:t>
            </a:r>
            <a:r>
              <a:rPr lang="zh-TW" altLang="en-US" dirty="0" smtClean="0"/>
              <a:t>，</a:t>
            </a:r>
            <a:r>
              <a:rPr lang="en-US" altLang="zh-TW" dirty="0" smtClean="0"/>
              <a:t>A 21</a:t>
            </a:r>
            <a:r>
              <a:rPr lang="zh-TW" altLang="zh-TW" dirty="0" smtClean="0"/>
              <a:t>種</a:t>
            </a:r>
            <a:r>
              <a:rPr lang="en-US" altLang="zh-TW" dirty="0" smtClean="0"/>
              <a:t>……A(n)A</a:t>
            </a:r>
            <a:r>
              <a:rPr lang="zh-TW" altLang="zh-TW" dirty="0" smtClean="0"/>
              <a:t>有</a:t>
            </a:r>
            <a:r>
              <a:rPr lang="en-US" altLang="zh-TW" dirty="0" smtClean="0"/>
              <a:t>3+(n-2</a:t>
            </a:r>
            <a:r>
              <a:rPr lang="zh-TW" altLang="zh-TW" dirty="0" smtClean="0"/>
              <a:t>乘</a:t>
            </a:r>
            <a:r>
              <a:rPr lang="en-US" altLang="zh-TW" dirty="0" smtClean="0"/>
              <a:t>n-1</a:t>
            </a:r>
            <a:r>
              <a:rPr lang="zh-TW" altLang="zh-TW" dirty="0" smtClean="0"/>
              <a:t>除</a:t>
            </a:r>
            <a:r>
              <a:rPr lang="en-US" altLang="zh-TW" dirty="0" smtClean="0"/>
              <a:t>2)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結論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zh-TW" dirty="0" smtClean="0"/>
              <a:t>部編版第</a:t>
            </a:r>
            <a:r>
              <a:rPr lang="en-US" altLang="zh-TW" dirty="0" smtClean="0"/>
              <a:t>11</a:t>
            </a:r>
            <a:r>
              <a:rPr lang="zh-TW" altLang="zh-TW" dirty="0" smtClean="0"/>
              <a:t>冊數學第</a:t>
            </a:r>
            <a:r>
              <a:rPr lang="en-US" altLang="zh-TW" dirty="0" smtClean="0"/>
              <a:t>9</a:t>
            </a:r>
            <a:r>
              <a:rPr lang="zh-TW" altLang="zh-TW" dirty="0" smtClean="0"/>
              <a:t>課</a:t>
            </a:r>
          </a:p>
          <a:p>
            <a:r>
              <a:rPr lang="en-US" altLang="zh-TW" dirty="0" smtClean="0"/>
              <a:t>2.</a:t>
            </a:r>
            <a:r>
              <a:rPr lang="zh-TW" altLang="zh-TW" dirty="0" smtClean="0"/>
              <a:t>仁愛國小資優班的第</a:t>
            </a:r>
            <a:r>
              <a:rPr lang="en-US" altLang="zh-TW" dirty="0" smtClean="0"/>
              <a:t>31</a:t>
            </a:r>
            <a:r>
              <a:rPr lang="zh-TW" altLang="zh-TW" dirty="0" smtClean="0"/>
              <a:t>期高艾迪斯</a:t>
            </a:r>
          </a:p>
          <a:p>
            <a:r>
              <a:rPr lang="en-US" altLang="zh-TW" dirty="0" smtClean="0"/>
              <a:t>3.</a:t>
            </a:r>
            <a:r>
              <a:rPr lang="en-US" altLang="zh-TW" u="sng" dirty="0" smtClean="0">
                <a:hlinkClick r:id="rId2"/>
              </a:rPr>
              <a:t>http://</a:t>
            </a:r>
            <a:r>
              <a:rPr lang="en-US" altLang="zh-TW" u="sng" dirty="0" err="1" smtClean="0">
                <a:hlinkClick r:id="rId2"/>
              </a:rPr>
              <a:t>www.mathland.idv.tw</a:t>
            </a:r>
            <a:r>
              <a:rPr lang="en-US" altLang="zh-TW" u="sng" dirty="0" smtClean="0">
                <a:hlinkClick r:id="rId2"/>
              </a:rPr>
              <a:t>/jsp4/</a:t>
            </a:r>
            <a:r>
              <a:rPr lang="en-US" altLang="zh-TW" u="sng" dirty="0" err="1" smtClean="0">
                <a:hlinkClick r:id="rId2"/>
              </a:rPr>
              <a:t>cylinder.htm</a:t>
            </a:r>
            <a:endParaRPr lang="zh-TW" altLang="zh-TW" dirty="0" smtClean="0"/>
          </a:p>
          <a:p>
            <a:r>
              <a:rPr lang="en-US" altLang="zh-TW" dirty="0" smtClean="0"/>
              <a:t>4.</a:t>
            </a:r>
            <a:r>
              <a:rPr lang="en-US" altLang="zh-TW" u="sng" dirty="0" smtClean="0">
                <a:hlinkClick r:id="rId3"/>
              </a:rPr>
              <a:t>數學本質概念-立體圖形 - </a:t>
            </a:r>
            <a:r>
              <a:rPr lang="en-US" altLang="zh-TW" u="sng" dirty="0" err="1" smtClean="0">
                <a:hlinkClick r:id="rId3"/>
              </a:rPr>
              <a:t>林宜臻的數學園地</a:t>
            </a:r>
            <a:endParaRPr lang="zh-TW" altLang="zh-TW" dirty="0" smtClean="0"/>
          </a:p>
          <a:p>
            <a:r>
              <a:rPr lang="en-US" altLang="zh-TW" dirty="0" smtClean="0"/>
              <a:t>5.</a:t>
            </a:r>
            <a:r>
              <a:rPr lang="en-US" altLang="zh-TW" u="sng" dirty="0" smtClean="0">
                <a:hlinkClick r:id="rId4"/>
              </a:rPr>
              <a:t>第七節柱體與錐體</a:t>
            </a:r>
            <a:endParaRPr lang="zh-TW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參考資料及其他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傅譽：這次做正角柱的展開圖，雖然做了很久，也花了很多時間，但是過程中充滿了許多有趣的事物，這是一個十分難忘的回憶。</a:t>
            </a:r>
            <a:endParaRPr lang="en-US" altLang="zh-TW" dirty="0" smtClean="0"/>
          </a:p>
          <a:p>
            <a:r>
              <a:rPr lang="zh-TW" altLang="en-US" dirty="0" smtClean="0"/>
              <a:t>盛偉嘉：我覺得這次很好玩，因為是第一次研究正角柱展開圖，所以花了很多時間，但是這是我小學中難忘的回憶。</a:t>
            </a:r>
            <a:endParaRPr lang="en-US" altLang="zh-TW" dirty="0" smtClean="0"/>
          </a:p>
          <a:p>
            <a:r>
              <a:rPr lang="zh-TW" altLang="en-US" dirty="0" smtClean="0"/>
              <a:t>陳宥良：這次的研究，我雖然找展開圖找得快死了，但是我在其中了解了許多展開圖的規律，最後也還是做完了。這是一個充實我的好研究。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TW" dirty="0" smtClean="0"/>
              <a:t>1.</a:t>
            </a:r>
            <a:r>
              <a:rPr lang="zh-TW" altLang="en-US" dirty="0" smtClean="0"/>
              <a:t>請</a:t>
            </a:r>
            <a:r>
              <a:rPr lang="zh-TW" altLang="en-US" dirty="0" smtClean="0"/>
              <a:t>做出</a:t>
            </a:r>
            <a:r>
              <a:rPr lang="zh-TW" altLang="en-US" dirty="0"/>
              <a:t>一</a:t>
            </a:r>
            <a:r>
              <a:rPr lang="zh-TW" altLang="en-US" dirty="0" smtClean="0"/>
              <a:t>種</a:t>
            </a:r>
            <a:r>
              <a:rPr lang="en-US" altLang="zh-TW" dirty="0" smtClean="0"/>
              <a:t>1-A-2-A-1</a:t>
            </a:r>
            <a:r>
              <a:rPr lang="zh-TW" altLang="en-US" dirty="0" smtClean="0"/>
              <a:t>的四角柱展開圖。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例：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en-US" dirty="0" smtClean="0"/>
              <a:t>請問五角柱的展開圖共有幾種？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答案：</a:t>
            </a:r>
            <a:r>
              <a:rPr lang="en-US" altLang="zh-TW" dirty="0" smtClean="0"/>
              <a:t>98</a:t>
            </a:r>
            <a:r>
              <a:rPr lang="zh-TW" altLang="en-US" dirty="0" smtClean="0"/>
              <a:t>種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en-US" dirty="0" smtClean="0"/>
              <a:t>請講出六角柱共分為幾大類，並說出其中三類。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答案：</a:t>
            </a:r>
            <a:r>
              <a:rPr lang="en-US" altLang="zh-TW" dirty="0" smtClean="0"/>
              <a:t> A-6-A 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A-5-A-1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A-4-A-2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A-3-A-3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A-2-A-4</a:t>
            </a:r>
            <a:r>
              <a:rPr lang="zh-TW" altLang="en-US" dirty="0" smtClean="0"/>
              <a:t>、</a:t>
            </a:r>
            <a:r>
              <a:rPr lang="en-US" altLang="zh-TW" dirty="0" smtClean="0"/>
              <a:t>A-1-A-5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1-A-2-A-3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1-A-3-A-2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2-A-2-A-2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1-A-1-A-4</a:t>
            </a:r>
            <a:r>
              <a:rPr lang="zh-TW" altLang="en-US" dirty="0" smtClean="0"/>
              <a:t>、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2-A-1-A-3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1-A-4-A-1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有獎徵答</a:t>
            </a:r>
            <a:endParaRPr lang="zh-TW" altLang="en-US" dirty="0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35" t="41684" r="29259" b="33790"/>
          <a:stretch/>
        </p:blipFill>
        <p:spPr>
          <a:xfrm>
            <a:off x="1115616" y="1844824"/>
            <a:ext cx="792088" cy="1224136"/>
          </a:xfrm>
          <a:prstGeom prst="rect">
            <a:avLst/>
          </a:prstGeom>
        </p:spPr>
      </p:pic>
      <p:pic>
        <p:nvPicPr>
          <p:cNvPr id="13" name="圖片 12" descr="1-A-2-A-1一.JPG"/>
          <p:cNvPicPr>
            <a:picLocks noChangeAspect="1"/>
          </p:cNvPicPr>
          <p:nvPr/>
        </p:nvPicPr>
        <p:blipFill>
          <a:blip r:embed="rId3" cstate="print"/>
          <a:srcRect l="13775" t="26365" r="61025" b="46268"/>
          <a:stretch>
            <a:fillRect/>
          </a:stretch>
        </p:blipFill>
        <p:spPr>
          <a:xfrm>
            <a:off x="2123728" y="1988840"/>
            <a:ext cx="1368152" cy="940605"/>
          </a:xfrm>
          <a:prstGeom prst="rect">
            <a:avLst/>
          </a:prstGeom>
        </p:spPr>
      </p:pic>
      <p:pic>
        <p:nvPicPr>
          <p:cNvPr id="14" name="圖片 13" descr="1-A-2-A-1二.JPG"/>
          <p:cNvPicPr>
            <a:picLocks noChangeAspect="1"/>
          </p:cNvPicPr>
          <p:nvPr/>
        </p:nvPicPr>
        <p:blipFill>
          <a:blip r:embed="rId4" cstate="print"/>
          <a:srcRect l="37401" t="25121" r="53937" b="22633"/>
          <a:stretch>
            <a:fillRect/>
          </a:stretch>
        </p:blipFill>
        <p:spPr>
          <a:xfrm rot="16200000">
            <a:off x="4929468" y="1482213"/>
            <a:ext cx="509199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DSC054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00808"/>
            <a:ext cx="3553691" cy="266422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問題七圖片</a:t>
            </a:r>
            <a:endParaRPr lang="zh-TW" altLang="en-US" dirty="0"/>
          </a:p>
        </p:txBody>
      </p:sp>
      <p:pic>
        <p:nvPicPr>
          <p:cNvPr id="5" name="圖片 4" descr="DSC0548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8640"/>
            <a:ext cx="3635896" cy="2726921"/>
          </a:xfrm>
          <a:prstGeom prst="rect">
            <a:avLst/>
          </a:prstGeom>
        </p:spPr>
      </p:pic>
      <p:pic>
        <p:nvPicPr>
          <p:cNvPr id="6" name="圖片 5" descr="DSC0548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888598" y="3976498"/>
            <a:ext cx="2651786" cy="1988839"/>
          </a:xfrm>
          <a:prstGeom prst="rect">
            <a:avLst/>
          </a:prstGeo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289697" y="6381328"/>
            <a:ext cx="3882703" cy="28803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zh-TW" altLang="en-US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標楷體"/>
                <a:ea typeface="標楷體"/>
              </a:rPr>
              <a:t>這是把四角柱放到五角柱裡面、再把五角柱再放到六角柱裡面的筆筒。</a:t>
            </a:r>
            <a:endParaRPr lang="zh-TW" altLang="en-US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標楷體"/>
              <a:ea typeface="標楷體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4355976" y="3140968"/>
            <a:ext cx="3965575" cy="28803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zh-TW" altLang="en-US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標楷體"/>
                <a:ea typeface="標楷體"/>
              </a:rPr>
              <a:t>這是把三角柱、四角柱、五角柱和六角柱連在一起的形體。</a:t>
            </a:r>
            <a:endParaRPr lang="zh-TW" altLang="en-US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標楷體"/>
              <a:ea typeface="標楷體"/>
            </a:endParaRP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>
            <a:off x="395536" y="4509120"/>
            <a:ext cx="3965575" cy="28803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/>
            <a:r>
              <a:rPr lang="zh-TW" altLang="en-US" sz="12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標楷體"/>
                <a:ea typeface="標楷體"/>
              </a:rPr>
              <a:t>這是把三角柱、四角柱、五角柱和六角柱連在一起的形體。</a:t>
            </a:r>
            <a:endParaRPr lang="zh-TW" altLang="en-US" sz="12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標楷體"/>
              <a:ea typeface="標楷體"/>
            </a:endParaRPr>
          </a:p>
        </p:txBody>
      </p:sp>
      <p:sp>
        <p:nvSpPr>
          <p:cNvPr id="10" name="文字方塊 9">
            <a:hlinkClick r:id="rId5" action="ppaction://hlinksldjump"/>
          </p:cNvPr>
          <p:cNvSpPr txBox="1"/>
          <p:nvPr/>
        </p:nvSpPr>
        <p:spPr>
          <a:xfrm>
            <a:off x="7524328" y="5661248"/>
            <a:ext cx="1008112" cy="276999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200" dirty="0" smtClean="0"/>
              <a:t>回研究結果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/>
              <a:t>         </a:t>
            </a:r>
            <a:r>
              <a:rPr lang="zh-TW" altLang="zh-TW" sz="2800" dirty="0" smtClean="0"/>
              <a:t>有一天媽媽給我買了一個用正六角柱來包裝的蛋糕，當我把這一個包裝拆開時，我看到一個完整的正六角柱展開圖，我靈機一動，突然想到正六角柱的展開圖到底有多少種，剛好資優班高愛迪斯的數學題目就是正五角柱的展開圖，剛好可以趁這個時候做一翻好好的研究，同時也想到正三角柱、正四角柱或正六角柱是不是同時也有很多展開圖，它們的展開圖之間是否有規律或關係。</a:t>
            </a:r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/>
              <a:t>研究目的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      </a:t>
            </a:r>
            <a:r>
              <a:rPr lang="zh-TW" altLang="zh-TW" sz="2800" dirty="0" smtClean="0"/>
              <a:t>找出正三角柱到正六角柱的所有展開圖，以及研究出正三角柱到正六角柱的展開圖之間的關連性，最後利用這些展開圖做成時用的筆筒，並研究出最有效率的切割方式，節省紙張，創造更多利潤。</a:t>
            </a:r>
            <a:endParaRPr lang="en-US" altLang="zh-TW" sz="2800" dirty="0" smtClean="0"/>
          </a:p>
          <a:p>
            <a:endParaRPr lang="en-US" altLang="zh-TW" sz="1600" dirty="0" smtClean="0"/>
          </a:p>
          <a:p>
            <a:pPr>
              <a:buNone/>
            </a:pPr>
            <a:r>
              <a:rPr lang="zh-TW" altLang="en-US" sz="1600" dirty="0" smtClean="0"/>
              <a:t>    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研究目的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2800" dirty="0" smtClean="0"/>
              <a:t>研究問題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正三角柱的所有展開圖。</a:t>
            </a:r>
          </a:p>
          <a:p>
            <a:pPr>
              <a:buNone/>
            </a:pPr>
            <a:r>
              <a:rPr lang="en-US" altLang="zh-TW" sz="2800" dirty="0" smtClean="0"/>
              <a:t>2.</a:t>
            </a:r>
            <a:r>
              <a:rPr lang="zh-TW" altLang="zh-TW" sz="2800" dirty="0" smtClean="0"/>
              <a:t>正五角柱的所有展開圖。</a:t>
            </a:r>
          </a:p>
          <a:p>
            <a:pPr>
              <a:buNone/>
            </a:pPr>
            <a:r>
              <a:rPr lang="en-US" altLang="zh-TW" sz="2800" dirty="0" smtClean="0"/>
              <a:t>3.</a:t>
            </a:r>
            <a:r>
              <a:rPr lang="zh-TW" altLang="zh-TW" sz="2800" dirty="0" smtClean="0"/>
              <a:t>正四角柱的所有展開圖。</a:t>
            </a:r>
          </a:p>
          <a:p>
            <a:pPr>
              <a:buNone/>
            </a:pPr>
            <a:r>
              <a:rPr lang="en-US" altLang="zh-TW" sz="2800" dirty="0" smtClean="0"/>
              <a:t>4.</a:t>
            </a:r>
            <a:r>
              <a:rPr lang="zh-TW" altLang="zh-TW" sz="2800" dirty="0" smtClean="0"/>
              <a:t>正六角柱的所有展開圖。</a:t>
            </a:r>
          </a:p>
          <a:p>
            <a:pPr>
              <a:buNone/>
            </a:pPr>
            <a:r>
              <a:rPr lang="en-US" altLang="zh-TW" sz="2800" dirty="0" smtClean="0"/>
              <a:t>5.</a:t>
            </a:r>
            <a:r>
              <a:rPr lang="zh-TW" altLang="zh-TW" sz="2800" dirty="0" smtClean="0"/>
              <a:t>正六角柱在生活上的應用。</a:t>
            </a:r>
          </a:p>
          <a:p>
            <a:pPr>
              <a:buNone/>
            </a:pPr>
            <a:r>
              <a:rPr lang="en-US" altLang="zh-TW" sz="2800" dirty="0" smtClean="0"/>
              <a:t>6.</a:t>
            </a:r>
            <a:r>
              <a:rPr lang="zh-TW" altLang="zh-TW" sz="2800" dirty="0" smtClean="0"/>
              <a:t>正三角柱到正六角柱展開圖之間的關係。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研究目的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395288">
              <a:buNone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材料分析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正三角形、正四角形、正五角形工程智慧片（正六邊形由六個正三角形組成）</a:t>
            </a:r>
            <a:endParaRPr lang="en-US" altLang="zh-TW" sz="2800" dirty="0" smtClean="0"/>
          </a:p>
          <a:p>
            <a:pPr marL="531813" indent="-395288">
              <a:buNone/>
            </a:pPr>
            <a:r>
              <a:rPr lang="en-US" altLang="zh-TW" sz="2800" dirty="0" smtClean="0"/>
              <a:t>2.</a:t>
            </a:r>
            <a:r>
              <a:rPr lang="zh-TW" altLang="zh-TW" sz="2800" dirty="0" smtClean="0"/>
              <a:t>柱體的定義</a:t>
            </a:r>
            <a:r>
              <a:rPr lang="zh-TW" altLang="en-US" sz="2800" dirty="0" smtClean="0"/>
              <a:t>：</a:t>
            </a:r>
            <a:r>
              <a:rPr lang="zh-TW" altLang="zh-TW" sz="2800" dirty="0" smtClean="0"/>
              <a:t>柱體的側面為長方形，長方形的長為寬的兩倍，意即柱體的高為底邊邊長的兩倍。</a:t>
            </a:r>
            <a:endParaRPr lang="en-US" altLang="zh-TW" sz="2800" dirty="0" smtClean="0"/>
          </a:p>
          <a:p>
            <a:pPr marL="531813" indent="-395288">
              <a:buNone/>
            </a:pPr>
            <a:r>
              <a:rPr lang="en-US" altLang="zh-TW" sz="2800" dirty="0" smtClean="0"/>
              <a:t>3.</a:t>
            </a:r>
            <a:r>
              <a:rPr lang="zh-TW" altLang="zh-TW" sz="2800" dirty="0" smtClean="0"/>
              <a:t>柱體展開圖的定義：把一個柱體展開成平面圖形，每一個平面都至少有一邊跟其他的平面連接在一起。展開圖如果經過旋轉和翻轉會完全重疊者，視為相同者。</a:t>
            </a:r>
          </a:p>
          <a:p>
            <a:pPr marL="1609725" indent="-1473200">
              <a:buNone/>
            </a:pPr>
            <a:endParaRPr lang="zh-TW" altLang="zh-TW" sz="2800" dirty="0" smtClean="0"/>
          </a:p>
          <a:p>
            <a:pPr marL="1350963" indent="-1214438">
              <a:buNone/>
            </a:pP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研究說明及器材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4400" dirty="0" smtClean="0"/>
              <a:t>研究說明及器材</a:t>
            </a:r>
            <a:endParaRPr lang="zh-TW" altLang="en-US" sz="44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0850" indent="-341313">
              <a:buNone/>
            </a:pPr>
            <a:r>
              <a:rPr lang="en-US" altLang="zh-TW" dirty="0" smtClean="0"/>
              <a:t>4.</a:t>
            </a:r>
            <a:r>
              <a:rPr lang="zh-TW" altLang="zh-TW" dirty="0" smtClean="0"/>
              <a:t>展開圖的紀錄</a:t>
            </a:r>
            <a:r>
              <a:rPr lang="en-US" altLang="zh-TW" dirty="0" smtClean="0"/>
              <a:t>:</a:t>
            </a:r>
            <a:r>
              <a:rPr lang="zh-TW" altLang="zh-TW" dirty="0" smtClean="0"/>
              <a:t>將組合而成的展開圖經過適當的分</a:t>
            </a:r>
            <a:r>
              <a:rPr lang="zh-TW" altLang="en-US" dirty="0" smtClean="0"/>
              <a:t>  </a:t>
            </a:r>
            <a:r>
              <a:rPr lang="zh-TW" altLang="zh-TW" dirty="0" smtClean="0"/>
              <a:t>類，分別記錄下來，紀錄的方式是以</a:t>
            </a:r>
            <a:r>
              <a:rPr lang="en-US" altLang="zh-TW" dirty="0" smtClean="0"/>
              <a:t>A</a:t>
            </a:r>
            <a:r>
              <a:rPr lang="zh-TW" altLang="zh-TW" dirty="0" smtClean="0"/>
              <a:t>表示底面，數字表示與底面所相連的側面數。</a:t>
            </a:r>
            <a:endParaRPr lang="en-US" altLang="zh-TW" dirty="0" smtClean="0"/>
          </a:p>
          <a:p>
            <a:pPr marL="450850" indent="-341313">
              <a:buNone/>
            </a:pPr>
            <a:r>
              <a:rPr lang="en-US" altLang="zh-TW" dirty="0" smtClean="0"/>
              <a:t>5.</a:t>
            </a:r>
            <a:r>
              <a:rPr lang="zh-TW" altLang="zh-TW" dirty="0" smtClean="0"/>
              <a:t>分類依據：如果兩個底面之間的長方體，有連在一起，有的分開時，連在一起的算一組，分開的算另一組。例如：兩個底面之間有兩個連在一起，另外一個分開，即歸類成</a:t>
            </a:r>
            <a:r>
              <a:rPr lang="en-US" altLang="zh-TW" dirty="0" smtClean="0"/>
              <a:t>A-2-A-1</a:t>
            </a:r>
            <a:r>
              <a:rPr lang="zh-TW" altLang="zh-TW" dirty="0" smtClean="0"/>
              <a:t>，而不歸類成</a:t>
            </a:r>
            <a:r>
              <a:rPr lang="en-US" altLang="zh-TW" dirty="0" smtClean="0"/>
              <a:t>A-3-A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pic>
        <p:nvPicPr>
          <p:cNvPr id="7" name="圖片 6" descr="三角柱圖片.bmp"/>
          <p:cNvPicPr>
            <a:picLocks noChangeAspect="1"/>
          </p:cNvPicPr>
          <p:nvPr/>
        </p:nvPicPr>
        <p:blipFill>
          <a:blip r:embed="rId2" cstate="print"/>
          <a:srcRect l="26277" t="32621" r="64234" b="50000"/>
          <a:stretch>
            <a:fillRect/>
          </a:stretch>
        </p:blipFill>
        <p:spPr>
          <a:xfrm>
            <a:off x="4932040" y="4581128"/>
            <a:ext cx="1800200" cy="21002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 smtClean="0"/>
              <a:t>研究過程或方法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2800" dirty="0" smtClean="0"/>
              <a:t>4-1.</a:t>
            </a:r>
            <a:r>
              <a:rPr lang="zh-TW" altLang="zh-TW" sz="2800" dirty="0" smtClean="0"/>
              <a:t>三角柱展開圖的分類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dirty="0" smtClean="0"/>
              <a:t> </a:t>
            </a:r>
            <a:endParaRPr lang="zh-TW" altLang="zh-TW" dirty="0"/>
          </a:p>
        </p:txBody>
      </p:sp>
      <p:pic>
        <p:nvPicPr>
          <p:cNvPr id="6" name="圖片 5" descr="三角柱分類.bmp"/>
          <p:cNvPicPr>
            <a:picLocks noChangeAspect="1"/>
          </p:cNvPicPr>
          <p:nvPr/>
        </p:nvPicPr>
        <p:blipFill>
          <a:blip r:embed="rId2" cstate="print"/>
          <a:srcRect l="10461" t="22690" r="23904" b="51241"/>
          <a:stretch>
            <a:fillRect/>
          </a:stretch>
        </p:blipFill>
        <p:spPr>
          <a:xfrm>
            <a:off x="251520" y="2708920"/>
            <a:ext cx="8538091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574</TotalTime>
  <Words>3288</Words>
  <Application>Microsoft Office PowerPoint</Application>
  <PresentationFormat>如螢幕大小 (4:3)</PresentationFormat>
  <Paragraphs>279</Paragraphs>
  <Slides>39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39</vt:i4>
      </vt:variant>
    </vt:vector>
  </HeadingPairs>
  <TitlesOfParts>
    <vt:vector size="40" baseType="lpstr">
      <vt:lpstr>匯合</vt:lpstr>
      <vt:lpstr>正角柱的X檔案</vt:lpstr>
      <vt:lpstr>目錄</vt:lpstr>
      <vt:lpstr>摘要</vt:lpstr>
      <vt:lpstr>研究動機</vt:lpstr>
      <vt:lpstr>研究目的</vt:lpstr>
      <vt:lpstr>研究目的</vt:lpstr>
      <vt:lpstr>研究說明及器材</vt:lpstr>
      <vt:lpstr>研究說明及器材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研究過程或方法</vt:lpstr>
      <vt:lpstr>研究結果</vt:lpstr>
      <vt:lpstr>結論</vt:lpstr>
      <vt:lpstr>參考資料及其他</vt:lpstr>
      <vt:lpstr>心得</vt:lpstr>
      <vt:lpstr>有獎徵答</vt:lpstr>
      <vt:lpstr>問題七圖片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正角柱展開圖</dc:title>
  <cp:lastModifiedBy>user</cp:lastModifiedBy>
  <cp:revision>73</cp:revision>
  <dcterms:modified xsi:type="dcterms:W3CDTF">2012-12-25T06:45:33Z</dcterms:modified>
</cp:coreProperties>
</file>