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66" r:id="rId4"/>
    <p:sldId id="265" r:id="rId5"/>
    <p:sldId id="279" r:id="rId6"/>
    <p:sldId id="280" r:id="rId7"/>
    <p:sldId id="281" r:id="rId8"/>
    <p:sldId id="282" r:id="rId9"/>
    <p:sldId id="290" r:id="rId10"/>
    <p:sldId id="285" r:id="rId11"/>
    <p:sldId id="289" r:id="rId12"/>
    <p:sldId id="262" r:id="rId13"/>
    <p:sldId id="269" r:id="rId14"/>
    <p:sldId id="261" r:id="rId15"/>
    <p:sldId id="272" r:id="rId16"/>
    <p:sldId id="273" r:id="rId17"/>
    <p:sldId id="275" r:id="rId18"/>
    <p:sldId id="288" r:id="rId19"/>
    <p:sldId id="277" r:id="rId20"/>
    <p:sldId id="286" r:id="rId21"/>
    <p:sldId id="287"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6666FF"/>
    <a:srgbClr val="0000FF"/>
    <a:srgbClr val="FF6600"/>
    <a:srgbClr val="660066"/>
    <a:srgbClr val="006600"/>
    <a:srgbClr val="FF0000"/>
    <a:srgbClr val="F41C40"/>
    <a:srgbClr val="22EE22"/>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71" d="100"/>
          <a:sy n="71" d="100"/>
        </p:scale>
        <p:origin x="-11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74441-4EDB-49A2-B1C8-0E6BC3E852B1}" type="datetimeFigureOut">
              <a:rPr lang="zh-TW" altLang="en-US" smtClean="0"/>
              <a:pPr/>
              <a:t>2012/12/6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2D9DF-A743-48FB-AB68-BC43AD9514B8}" type="slidenum">
              <a:rPr lang="zh-TW" altLang="en-US" smtClean="0"/>
              <a:pPr/>
              <a:t>‹#›</a:t>
            </a:fld>
            <a:endParaRPr lang="zh-TW" altLang="en-US"/>
          </a:p>
        </p:txBody>
      </p:sp>
    </p:spTree>
    <p:extLst>
      <p:ext uri="{BB962C8B-B14F-4D97-AF65-F5344CB8AC3E}">
        <p14:creationId xmlns:p14="http://schemas.microsoft.com/office/powerpoint/2010/main" val="280950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EA2D9DF-A743-48FB-AB68-BC43AD9514B8}" type="slidenum">
              <a:rPr lang="zh-TW" altLang="en-US" smtClean="0"/>
              <a:pPr/>
              <a:t>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800" dirty="0" smtClean="0"/>
              <a:t>s</a:t>
            </a:r>
            <a:endParaRPr lang="zh-TW" altLang="en-US" sz="800" dirty="0"/>
          </a:p>
        </p:txBody>
      </p:sp>
      <p:sp>
        <p:nvSpPr>
          <p:cNvPr id="4" name="投影片編號版面配置區 3"/>
          <p:cNvSpPr>
            <a:spLocks noGrp="1"/>
          </p:cNvSpPr>
          <p:nvPr>
            <p:ph type="sldNum" sz="quarter" idx="10"/>
          </p:nvPr>
        </p:nvSpPr>
        <p:spPr/>
        <p:txBody>
          <a:bodyPr/>
          <a:lstStyle/>
          <a:p>
            <a:fld id="{2EA2D9DF-A743-48FB-AB68-BC43AD9514B8}" type="slidenum">
              <a:rPr lang="zh-TW" altLang="en-US" smtClean="0"/>
              <a:pPr/>
              <a:t>13</a:t>
            </a:fld>
            <a:endParaRPr lang="zh-TW" altLang="en-US"/>
          </a:p>
        </p:txBody>
      </p:sp>
    </p:spTree>
    <p:extLst>
      <p:ext uri="{BB962C8B-B14F-4D97-AF65-F5344CB8AC3E}">
        <p14:creationId xmlns:p14="http://schemas.microsoft.com/office/powerpoint/2010/main" val="177329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EA2D9DF-A743-48FB-AB68-BC43AD9514B8}" type="slidenum">
              <a:rPr lang="zh-TW" altLang="en-US" smtClean="0"/>
              <a:pPr/>
              <a:t>15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45219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87625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187372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150139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138256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192460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236878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256544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366434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426352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11CE5BB-5664-4A4A-9E5C-074B6BAD68DF}" type="datetimeFigureOut">
              <a:rPr lang="zh-TW" altLang="en-US" smtClean="0"/>
              <a:pPr/>
              <a:t>2012/12/6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193730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CE5BB-5664-4A4A-9E5C-074B6BAD68DF}" type="datetimeFigureOut">
              <a:rPr lang="zh-TW" altLang="en-US" smtClean="0"/>
              <a:pPr/>
              <a:t>2012/12/6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30A5D-FD6A-461D-A517-53F8DF7F2B6A}" type="slidenum">
              <a:rPr lang="zh-TW" altLang="en-US" smtClean="0"/>
              <a:pPr/>
              <a:t>‹#›</a:t>
            </a:fld>
            <a:endParaRPr lang="zh-TW" altLang="en-US"/>
          </a:p>
        </p:txBody>
      </p:sp>
    </p:spTree>
    <p:extLst>
      <p:ext uri="{BB962C8B-B14F-4D97-AF65-F5344CB8AC3E}">
        <p14:creationId xmlns:p14="http://schemas.microsoft.com/office/powerpoint/2010/main" val="663015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836712"/>
            <a:ext cx="7772400" cy="1470025"/>
          </a:xfrm>
        </p:spPr>
        <p:txBody>
          <a:bodyPr>
            <a:normAutofit/>
          </a:bodyPr>
          <a:lstStyle/>
          <a:p>
            <a:r>
              <a:rPr lang="zh-TW" altLang="en-US" sz="6000" b="1" dirty="0" smtClean="0">
                <a:solidFill>
                  <a:srgbClr val="9900CC"/>
                </a:solidFill>
                <a:latin typeface="華康少女文字W3" pitchFamily="49" charset="-120"/>
                <a:ea typeface="華康少女文字W3" pitchFamily="49" charset="-120"/>
                <a:cs typeface="文鼎竹子體" pitchFamily="49" charset="-120"/>
              </a:rPr>
              <a:t>冷</a:t>
            </a:r>
            <a:r>
              <a:rPr lang="zh-TW" altLang="en-US" sz="6000" b="1" smtClean="0">
                <a:solidFill>
                  <a:srgbClr val="9900CC"/>
                </a:solidFill>
                <a:latin typeface="華康少女文字W3" pitchFamily="49" charset="-120"/>
                <a:ea typeface="華康少女文字W3" pitchFamily="49" charset="-120"/>
                <a:cs typeface="文鼎竹子體" pitchFamily="49" charset="-120"/>
              </a:rPr>
              <a:t>血殺手～蜥蜴</a:t>
            </a:r>
            <a:endParaRPr lang="zh-TW" altLang="en-US" sz="6000" b="1" dirty="0">
              <a:solidFill>
                <a:srgbClr val="9900CC"/>
              </a:solidFill>
              <a:latin typeface="華康少女文字W3" pitchFamily="49" charset="-120"/>
              <a:ea typeface="華康少女文字W3" pitchFamily="49" charset="-120"/>
              <a:cs typeface="文鼎竹子體" pitchFamily="49" charset="-120"/>
            </a:endParaRPr>
          </a:p>
        </p:txBody>
      </p:sp>
      <p:sp>
        <p:nvSpPr>
          <p:cNvPr id="3" name="副標題 2"/>
          <p:cNvSpPr>
            <a:spLocks noGrp="1"/>
          </p:cNvSpPr>
          <p:nvPr>
            <p:ph type="subTitle" idx="1"/>
          </p:nvPr>
        </p:nvSpPr>
        <p:spPr>
          <a:xfrm>
            <a:off x="1475656" y="2564904"/>
            <a:ext cx="6400800" cy="1752600"/>
          </a:xfrm>
        </p:spPr>
        <p:txBody>
          <a:bodyPr>
            <a:normAutofit/>
          </a:bodyPr>
          <a:lstStyle/>
          <a:p>
            <a:r>
              <a:rPr lang="zh-TW" altLang="en-US" sz="2800" b="1" dirty="0" smtClean="0">
                <a:solidFill>
                  <a:schemeClr val="tx1"/>
                </a:solidFill>
                <a:latin typeface="華康少女文字W5" pitchFamily="49" charset="-120"/>
                <a:ea typeface="華康少女文字W5" pitchFamily="49" charset="-120"/>
              </a:rPr>
              <a:t>指導教師：胡麗華老師</a:t>
            </a:r>
            <a:endParaRPr lang="en-US" altLang="zh-TW" sz="2800" b="1" dirty="0" smtClean="0">
              <a:solidFill>
                <a:schemeClr val="tx1"/>
              </a:solidFill>
              <a:latin typeface="華康少女文字W5" pitchFamily="49" charset="-120"/>
              <a:ea typeface="華康少女文字W5" pitchFamily="49" charset="-120"/>
            </a:endParaRPr>
          </a:p>
          <a:p>
            <a:r>
              <a:rPr lang="zh-TW" altLang="en-US" sz="2800" b="1" dirty="0" smtClean="0">
                <a:solidFill>
                  <a:schemeClr val="tx1"/>
                </a:solidFill>
                <a:latin typeface="華康少女文字W5" pitchFamily="49" charset="-120"/>
                <a:ea typeface="華康少女文字W5" pitchFamily="49" charset="-120"/>
              </a:rPr>
              <a:t>作者：六</a:t>
            </a:r>
            <a:r>
              <a:rPr lang="en-US" altLang="zh-TW" sz="2800" b="1" dirty="0" smtClean="0">
                <a:solidFill>
                  <a:schemeClr val="tx1"/>
                </a:solidFill>
                <a:latin typeface="華康少女文字W5" pitchFamily="49" charset="-120"/>
                <a:ea typeface="華康少女文字W5" pitchFamily="49" charset="-120"/>
              </a:rPr>
              <a:t>.06</a:t>
            </a:r>
            <a:r>
              <a:rPr lang="zh-TW" altLang="en-US" sz="2800" b="1" dirty="0" smtClean="0">
                <a:solidFill>
                  <a:schemeClr val="tx1"/>
                </a:solidFill>
                <a:latin typeface="華康少女文字W5" pitchFamily="49" charset="-120"/>
                <a:ea typeface="華康少女文字W5" pitchFamily="49" charset="-120"/>
              </a:rPr>
              <a:t>賴鴻昇、六</a:t>
            </a:r>
            <a:r>
              <a:rPr lang="en-US" altLang="zh-TW" sz="2800" b="1" dirty="0" smtClean="0">
                <a:solidFill>
                  <a:schemeClr val="tx1"/>
                </a:solidFill>
                <a:latin typeface="華康少女文字W5" pitchFamily="49" charset="-120"/>
                <a:ea typeface="華康少女文字W5" pitchFamily="49" charset="-120"/>
              </a:rPr>
              <a:t>.13</a:t>
            </a:r>
            <a:r>
              <a:rPr lang="zh-TW" altLang="en-US" sz="2800" b="1" dirty="0" smtClean="0">
                <a:solidFill>
                  <a:schemeClr val="tx1"/>
                </a:solidFill>
                <a:latin typeface="華康少女文字W5" pitchFamily="49" charset="-120"/>
                <a:ea typeface="華康少女文字W5" pitchFamily="49" charset="-120"/>
              </a:rPr>
              <a:t>吳星融、</a:t>
            </a:r>
            <a:endParaRPr lang="en-US" altLang="zh-TW" sz="2800" b="1" dirty="0" smtClean="0">
              <a:solidFill>
                <a:schemeClr val="tx1"/>
              </a:solidFill>
              <a:latin typeface="華康少女文字W5" pitchFamily="49" charset="-120"/>
              <a:ea typeface="華康少女文字W5" pitchFamily="49" charset="-120"/>
            </a:endParaRPr>
          </a:p>
          <a:p>
            <a:r>
              <a:rPr lang="zh-TW" altLang="en-US" sz="2800" b="1" dirty="0" smtClean="0">
                <a:solidFill>
                  <a:schemeClr val="tx1"/>
                </a:solidFill>
                <a:latin typeface="華康少女文字W5" pitchFamily="49" charset="-120"/>
                <a:ea typeface="華康少女文字W5" pitchFamily="49" charset="-120"/>
              </a:rPr>
              <a:t>    六</a:t>
            </a:r>
            <a:r>
              <a:rPr lang="en-US" altLang="zh-TW" sz="2800" b="1" dirty="0">
                <a:solidFill>
                  <a:schemeClr val="tx1"/>
                </a:solidFill>
                <a:latin typeface="華康少女文字W5" pitchFamily="49" charset="-120"/>
                <a:ea typeface="華康少女文字W5" pitchFamily="49" charset="-120"/>
              </a:rPr>
              <a:t>.15</a:t>
            </a:r>
            <a:r>
              <a:rPr lang="zh-TW" altLang="en-US" sz="2800" b="1" dirty="0">
                <a:solidFill>
                  <a:schemeClr val="tx1"/>
                </a:solidFill>
                <a:latin typeface="華康少女文字W5" pitchFamily="49" charset="-120"/>
                <a:ea typeface="華康少女文字W5" pitchFamily="49" charset="-120"/>
              </a:rPr>
              <a:t>孔尚</a:t>
            </a:r>
            <a:r>
              <a:rPr lang="zh-TW" altLang="en-US" sz="2800" b="1" dirty="0" smtClean="0">
                <a:solidFill>
                  <a:schemeClr val="tx1"/>
                </a:solidFill>
                <a:latin typeface="華康少女文字W5" pitchFamily="49" charset="-120"/>
                <a:ea typeface="華康少女文字W5" pitchFamily="49" charset="-120"/>
              </a:rPr>
              <a:t>翊、</a:t>
            </a:r>
            <a:r>
              <a:rPr lang="zh-TW" altLang="en-US" sz="2800" b="1" dirty="0">
                <a:solidFill>
                  <a:schemeClr val="tx1"/>
                </a:solidFill>
                <a:latin typeface="華康少女文字W5" pitchFamily="49" charset="-120"/>
                <a:ea typeface="華康少女文字W5" pitchFamily="49" charset="-120"/>
              </a:rPr>
              <a:t>六</a:t>
            </a:r>
            <a:r>
              <a:rPr lang="en-US" altLang="zh-TW" sz="2800" b="1" dirty="0">
                <a:solidFill>
                  <a:schemeClr val="tx1"/>
                </a:solidFill>
                <a:latin typeface="華康少女文字W5" pitchFamily="49" charset="-120"/>
                <a:ea typeface="華康少女文字W5" pitchFamily="49" charset="-120"/>
              </a:rPr>
              <a:t>.15</a:t>
            </a:r>
            <a:r>
              <a:rPr lang="zh-TW" altLang="en-US" sz="2800" b="1" dirty="0">
                <a:solidFill>
                  <a:schemeClr val="tx1"/>
                </a:solidFill>
                <a:latin typeface="華康少女文字W5" pitchFamily="49" charset="-120"/>
                <a:ea typeface="華康少女文字W5" pitchFamily="49" charset="-120"/>
              </a:rPr>
              <a:t>王信翔</a:t>
            </a:r>
            <a:endParaRPr lang="zh-TW" altLang="en-US" sz="2800" dirty="0"/>
          </a:p>
          <a:p>
            <a:endParaRPr lang="zh-TW" altLang="en-US" sz="2800" b="1" dirty="0">
              <a:solidFill>
                <a:schemeClr val="tx1"/>
              </a:solidFill>
              <a:latin typeface="華康少女文字W5" pitchFamily="49" charset="-120"/>
              <a:ea typeface="華康少女文字W5" pitchFamily="49" charset="-120"/>
            </a:endParaRPr>
          </a:p>
        </p:txBody>
      </p:sp>
      <p:pic>
        <p:nvPicPr>
          <p:cNvPr id="5" name="圖片 4" descr="01 (11).JPG"/>
          <p:cNvPicPr>
            <a:picLocks noChangeAspect="1"/>
          </p:cNvPicPr>
          <p:nvPr/>
        </p:nvPicPr>
        <p:blipFill>
          <a:blip r:embed="rId3" cstate="print"/>
          <a:stretch>
            <a:fillRect/>
          </a:stretch>
        </p:blipFill>
        <p:spPr>
          <a:xfrm>
            <a:off x="2123728" y="4509120"/>
            <a:ext cx="2736304" cy="1944216"/>
          </a:xfrm>
          <a:prstGeom prst="rect">
            <a:avLst/>
          </a:prstGeom>
        </p:spPr>
      </p:pic>
    </p:spTree>
    <p:extLst>
      <p:ext uri="{BB962C8B-B14F-4D97-AF65-F5344CB8AC3E}">
        <p14:creationId xmlns:p14="http://schemas.microsoft.com/office/powerpoint/2010/main" val="79282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3">
                                            <p:txEl>
                                              <p:pRg st="0" end="0"/>
                                            </p:txEl>
                                          </p:spTgt>
                                        </p:tgtEl>
                                      </p:cBhvr>
                                    </p:animEffect>
                                  </p:childTnLst>
                                </p:cTn>
                              </p:par>
                              <p:par>
                                <p:cTn id="31" presetID="25"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6"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
                                            <p:txEl>
                                              <p:pRg st="1" end="1"/>
                                            </p:txEl>
                                          </p:spTgt>
                                        </p:tgtEl>
                                      </p:cBhvr>
                                    </p:animEffect>
                                  </p:childTnLst>
                                </p:cTn>
                              </p:par>
                              <p:par>
                                <p:cTn id="41" presetID="25"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04664"/>
            <a:ext cx="8229600" cy="5139061"/>
          </a:xfrm>
        </p:spPr>
        <p:txBody>
          <a:bodyPr>
            <a:normAutofit lnSpcReduction="10000"/>
          </a:bodyPr>
          <a:lstStyle/>
          <a:p>
            <a:pPr marL="0" indent="0">
              <a:buNone/>
            </a:pPr>
            <a:r>
              <a:rPr lang="en-US" altLang="zh-TW" sz="3600" b="1" dirty="0" smtClean="0">
                <a:solidFill>
                  <a:srgbClr val="006600"/>
                </a:solidFill>
                <a:latin typeface="標楷體" pitchFamily="65" charset="-120"/>
                <a:ea typeface="標楷體" pitchFamily="65" charset="-120"/>
              </a:rPr>
              <a:t>2</a:t>
            </a:r>
            <a:r>
              <a:rPr lang="en-US" altLang="zh-TW" sz="3600" b="1" dirty="0">
                <a:solidFill>
                  <a:srgbClr val="006600"/>
                </a:solidFill>
                <a:latin typeface="標楷體" pitchFamily="65" charset="-120"/>
                <a:ea typeface="標楷體" pitchFamily="65" charset="-120"/>
              </a:rPr>
              <a:t>.</a:t>
            </a:r>
            <a:r>
              <a:rPr lang="zh-TW" altLang="en-US" sz="3600" b="1" dirty="0" smtClean="0">
                <a:solidFill>
                  <a:srgbClr val="006600"/>
                </a:solidFill>
                <a:latin typeface="標楷體" pitchFamily="65" charset="-120"/>
                <a:ea typeface="標楷體" pitchFamily="65" charset="-120"/>
              </a:rPr>
              <a:t>運動</a:t>
            </a:r>
            <a:endParaRPr lang="en-US" altLang="zh-TW" sz="3600" b="1" dirty="0" smtClean="0">
              <a:solidFill>
                <a:srgbClr val="006600"/>
              </a:solidFill>
              <a:latin typeface="標楷體" pitchFamily="65" charset="-120"/>
              <a:ea typeface="標楷體" pitchFamily="65" charset="-120"/>
            </a:endParaRPr>
          </a:p>
          <a:p>
            <a:pPr marL="0" indent="0">
              <a:buNone/>
            </a:pPr>
            <a:r>
              <a:rPr lang="zh-TW" altLang="en-US" sz="2800" b="1" dirty="0" smtClean="0">
                <a:solidFill>
                  <a:srgbClr val="FF6600"/>
                </a:solidFill>
                <a:latin typeface="標楷體" pitchFamily="65" charset="-120"/>
                <a:ea typeface="標楷體" pitchFamily="65" charset="-120"/>
              </a:rPr>
              <a:t>  </a:t>
            </a:r>
            <a:r>
              <a:rPr lang="en-US" altLang="zh-TW" sz="3400" b="1" dirty="0" smtClean="0">
                <a:solidFill>
                  <a:srgbClr val="FF6600"/>
                </a:solidFill>
                <a:latin typeface="標楷體" pitchFamily="65" charset="-120"/>
                <a:ea typeface="標楷體" pitchFamily="65" charset="-120"/>
              </a:rPr>
              <a:t>(1)</a:t>
            </a:r>
            <a:r>
              <a:rPr lang="zh-TW" altLang="en-US" sz="3400" b="1" dirty="0" smtClean="0">
                <a:solidFill>
                  <a:srgbClr val="FF6600"/>
                </a:solidFill>
                <a:latin typeface="標楷體" pitchFamily="65" charset="-120"/>
                <a:ea typeface="標楷體" pitchFamily="65" charset="-120"/>
              </a:rPr>
              <a:t>躲避掠食者</a:t>
            </a:r>
            <a:endParaRPr lang="en-US" altLang="zh-TW" sz="3400" b="1" dirty="0" smtClean="0">
              <a:solidFill>
                <a:srgbClr val="FF6600"/>
              </a:solidFill>
              <a:latin typeface="標楷體" pitchFamily="65" charset="-120"/>
              <a:ea typeface="標楷體" pitchFamily="65" charset="-120"/>
            </a:endParaRPr>
          </a:p>
          <a:p>
            <a:pPr marL="0" indent="0">
              <a:buNone/>
            </a:pPr>
            <a:r>
              <a:rPr lang="zh-TW" altLang="en-US" sz="2400" dirty="0" smtClean="0">
                <a:solidFill>
                  <a:schemeClr val="bg1"/>
                </a:solidFill>
                <a:latin typeface="標楷體" pitchFamily="65" charset="-120"/>
                <a:ea typeface="標楷體" pitchFamily="65" charset="-120"/>
              </a:rPr>
              <a:t>     </a:t>
            </a:r>
            <a:r>
              <a:rPr lang="zh-TW" altLang="en-US" dirty="0" smtClean="0">
                <a:solidFill>
                  <a:schemeClr val="bg1"/>
                </a:solidFill>
                <a:latin typeface="標楷體" pitchFamily="65" charset="-120"/>
                <a:ea typeface="標楷體" pitchFamily="65" charset="-120"/>
              </a:rPr>
              <a:t>蜥蜴躲避掠食者的方法有斷尾、擬態、化學物質、反擊等，牠們躲避偵測的方法是分成多次行動。</a:t>
            </a:r>
            <a:endParaRPr lang="en-US" altLang="zh-TW" dirty="0" smtClean="0">
              <a:solidFill>
                <a:schemeClr val="bg1"/>
              </a:solidFill>
              <a:latin typeface="標楷體" pitchFamily="65" charset="-120"/>
              <a:ea typeface="標楷體" pitchFamily="65" charset="-120"/>
            </a:endParaRPr>
          </a:p>
          <a:p>
            <a:pPr marL="0" indent="0">
              <a:buNone/>
            </a:pPr>
            <a:r>
              <a:rPr lang="zh-TW" altLang="en-US" sz="2800" dirty="0">
                <a:solidFill>
                  <a:srgbClr val="FF6600"/>
                </a:solidFill>
                <a:latin typeface="標楷體" pitchFamily="65" charset="-120"/>
                <a:ea typeface="標楷體" pitchFamily="65" charset="-120"/>
              </a:rPr>
              <a:t> </a:t>
            </a:r>
            <a:r>
              <a:rPr lang="zh-TW" altLang="en-US" sz="2800" dirty="0" smtClean="0">
                <a:solidFill>
                  <a:srgbClr val="FF6600"/>
                </a:solidFill>
                <a:latin typeface="標楷體" pitchFamily="65" charset="-120"/>
                <a:ea typeface="標楷體" pitchFamily="65" charset="-120"/>
              </a:rPr>
              <a:t> </a:t>
            </a:r>
            <a:r>
              <a:rPr lang="en-US" altLang="zh-TW" sz="3400" b="1" dirty="0" smtClean="0">
                <a:solidFill>
                  <a:srgbClr val="FF6600"/>
                </a:solidFill>
                <a:latin typeface="標楷體" pitchFamily="65" charset="-120"/>
                <a:ea typeface="標楷體" pitchFamily="65" charset="-120"/>
              </a:rPr>
              <a:t>(2)</a:t>
            </a:r>
            <a:r>
              <a:rPr lang="zh-TW" altLang="en-US" sz="3400" b="1" dirty="0" smtClean="0">
                <a:solidFill>
                  <a:srgbClr val="FF6600"/>
                </a:solidFill>
                <a:latin typeface="標楷體" pitchFamily="65" charset="-120"/>
                <a:ea typeface="標楷體" pitchFamily="65" charset="-120"/>
              </a:rPr>
              <a:t>躲避偵測</a:t>
            </a:r>
            <a:endParaRPr lang="en-US" altLang="zh-TW" sz="3400" b="1" dirty="0" smtClean="0">
              <a:solidFill>
                <a:srgbClr val="FF6600"/>
              </a:solidFill>
              <a:latin typeface="標楷體" pitchFamily="65" charset="-120"/>
              <a:ea typeface="標楷體" pitchFamily="65" charset="-120"/>
            </a:endParaRPr>
          </a:p>
          <a:p>
            <a:pPr marL="0" indent="0">
              <a:buNone/>
            </a:pPr>
            <a:r>
              <a:rPr lang="zh-TW" altLang="en-US" dirty="0">
                <a:solidFill>
                  <a:schemeClr val="bg1"/>
                </a:solidFill>
                <a:latin typeface="標楷體" pitchFamily="65" charset="-120"/>
                <a:ea typeface="標楷體" pitchFamily="65" charset="-120"/>
              </a:rPr>
              <a:t> </a:t>
            </a:r>
            <a:r>
              <a:rPr lang="zh-TW" altLang="en-US" dirty="0" smtClean="0">
                <a:solidFill>
                  <a:schemeClr val="bg1"/>
                </a:solidFill>
                <a:latin typeface="標楷體" pitchFamily="65" charset="-120"/>
                <a:ea typeface="標楷體" pitchFamily="65" charset="-120"/>
              </a:rPr>
              <a:t>   鬣蜥類與守宮類蜥蜴，因為牠們是屬於坐等型的蜥蜴，因此保護色在移動中也不會被發現；相對的，硬舌類這種主動的覓食型蜥蜴，只好用速度來補償這個缺失。</a:t>
            </a:r>
            <a:endParaRPr lang="zh-TW" altLang="en-US" dirty="0">
              <a:solidFill>
                <a:schemeClr val="bg1"/>
              </a:solidFill>
              <a:latin typeface="標楷體" pitchFamily="65" charset="-120"/>
              <a:ea typeface="標楷體"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373217"/>
            <a:ext cx="2051720" cy="1484783"/>
          </a:xfrm>
          <a:prstGeom prst="rect">
            <a:avLst/>
          </a:prstGeom>
        </p:spPr>
      </p:pic>
    </p:spTree>
    <p:extLst>
      <p:ext uri="{BB962C8B-B14F-4D97-AF65-F5344CB8AC3E}">
        <p14:creationId xmlns:p14="http://schemas.microsoft.com/office/powerpoint/2010/main" val="3242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2" end="2"/>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3" end="3"/>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692696"/>
            <a:ext cx="7920880" cy="4752528"/>
          </a:xfrm>
        </p:spPr>
        <p:txBody>
          <a:bodyPr>
            <a:normAutofit lnSpcReduction="10000"/>
          </a:bodyPr>
          <a:lstStyle/>
          <a:p>
            <a:pPr marL="0" lvl="0" indent="0">
              <a:buNone/>
            </a:pPr>
            <a:r>
              <a:rPr lang="zh-TW" altLang="en-US" sz="3600" b="1" dirty="0" smtClean="0">
                <a:solidFill>
                  <a:srgbClr val="FF6600"/>
                </a:solidFill>
                <a:latin typeface="標楷體" pitchFamily="65" charset="-120"/>
                <a:ea typeface="標楷體" pitchFamily="65" charset="-120"/>
              </a:rPr>
              <a:t>  </a:t>
            </a:r>
            <a:r>
              <a:rPr lang="en-US" altLang="zh-TW" sz="3600" b="1" dirty="0" smtClean="0">
                <a:solidFill>
                  <a:srgbClr val="FF6600"/>
                </a:solidFill>
                <a:latin typeface="標楷體" pitchFamily="65" charset="-120"/>
                <a:ea typeface="標楷體" pitchFamily="65" charset="-120"/>
              </a:rPr>
              <a:t>(3)</a:t>
            </a:r>
            <a:r>
              <a:rPr lang="zh-TW" altLang="en-US" sz="3400" b="1" dirty="0" smtClean="0">
                <a:solidFill>
                  <a:srgbClr val="FF6600"/>
                </a:solidFill>
                <a:latin typeface="標楷體" pitchFamily="65" charset="-120"/>
                <a:ea typeface="標楷體" pitchFamily="65" charset="-120"/>
              </a:rPr>
              <a:t>干擾</a:t>
            </a:r>
            <a:r>
              <a:rPr lang="zh-TW" altLang="en-US" sz="3400" b="1" dirty="0">
                <a:solidFill>
                  <a:srgbClr val="FF6600"/>
                </a:solidFill>
                <a:latin typeface="標楷體" pitchFamily="65" charset="-120"/>
                <a:ea typeface="標楷體" pitchFamily="65" charset="-120"/>
              </a:rPr>
              <a:t>辨識</a:t>
            </a:r>
            <a:endParaRPr lang="en-US" altLang="zh-TW" sz="3400" b="1" dirty="0">
              <a:solidFill>
                <a:srgbClr val="FF6600"/>
              </a:solidFill>
              <a:latin typeface="標楷體" pitchFamily="65" charset="-120"/>
              <a:ea typeface="標楷體" pitchFamily="65" charset="-120"/>
            </a:endParaRPr>
          </a:p>
          <a:p>
            <a:pPr marL="0" lv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一旦被偵測到，蜥蜴會在掠</a:t>
            </a:r>
            <a:r>
              <a:rPr lang="zh-TW" altLang="en-US" b="1" dirty="0">
                <a:latin typeface="標楷體" pitchFamily="65" charset="-120"/>
                <a:ea typeface="標楷體" pitchFamily="65" charset="-120"/>
              </a:rPr>
              <a:t>食</a:t>
            </a:r>
            <a:r>
              <a:rPr lang="zh-TW" altLang="en-US" b="1" dirty="0" smtClean="0">
                <a:latin typeface="標楷體" pitchFamily="65" charset="-120"/>
                <a:ea typeface="標楷體" pitchFamily="65" charset="-120"/>
              </a:rPr>
              <a:t>者攻擊之前，試著欺騙牠。其中一個方法叫做「貝氏擬態」，通常是以鮮豔的顏色，或威嚇行為來嚇掠食者。</a:t>
            </a:r>
            <a:endParaRPr lang="en-US" altLang="zh-TW" b="1" dirty="0" smtClean="0">
              <a:latin typeface="標楷體" pitchFamily="65" charset="-120"/>
              <a:ea typeface="標楷體" pitchFamily="65" charset="-120"/>
            </a:endParaRPr>
          </a:p>
          <a:p>
            <a:pPr marL="0" lvl="0" indent="0">
              <a:buNone/>
            </a:pPr>
            <a:r>
              <a:rPr lang="zh-TW" altLang="en-US" sz="3600" b="1" dirty="0" smtClean="0">
                <a:solidFill>
                  <a:srgbClr val="FF6600"/>
                </a:solidFill>
                <a:latin typeface="標楷體" pitchFamily="65" charset="-120"/>
                <a:ea typeface="標楷體" pitchFamily="65" charset="-120"/>
              </a:rPr>
              <a:t>  </a:t>
            </a:r>
            <a:r>
              <a:rPr lang="en-US" altLang="zh-TW" sz="3600" b="1" dirty="0" smtClean="0">
                <a:solidFill>
                  <a:srgbClr val="FF6600"/>
                </a:solidFill>
                <a:latin typeface="標楷體" pitchFamily="65" charset="-120"/>
                <a:ea typeface="標楷體" pitchFamily="65" charset="-120"/>
              </a:rPr>
              <a:t>(4)</a:t>
            </a:r>
            <a:r>
              <a:rPr lang="zh-TW" altLang="en-US" sz="3400" b="1" dirty="0" smtClean="0">
                <a:solidFill>
                  <a:srgbClr val="FF6600"/>
                </a:solidFill>
                <a:latin typeface="標楷體" pitchFamily="65" charset="-120"/>
                <a:ea typeface="標楷體" pitchFamily="65" charset="-120"/>
              </a:rPr>
              <a:t>逃離</a:t>
            </a:r>
            <a:r>
              <a:rPr lang="zh-TW" altLang="en-US" sz="3400" b="1" dirty="0">
                <a:solidFill>
                  <a:srgbClr val="FF6600"/>
                </a:solidFill>
                <a:latin typeface="標楷體" pitchFamily="65" charset="-120"/>
                <a:ea typeface="標楷體" pitchFamily="65" charset="-120"/>
              </a:rPr>
              <a:t>捕捉</a:t>
            </a:r>
            <a:endParaRPr lang="en-US" altLang="zh-TW" sz="3400" b="1" dirty="0">
              <a:solidFill>
                <a:srgbClr val="FF6600"/>
              </a:solidFill>
              <a:latin typeface="標楷體" pitchFamily="65" charset="-120"/>
              <a:ea typeface="標楷體" pitchFamily="65" charset="-120"/>
            </a:endParaRPr>
          </a:p>
          <a:p>
            <a:pPr marL="0" lvl="0" indent="0">
              <a:buNone/>
            </a:pPr>
            <a:r>
              <a:rPr lang="zh-TW" altLang="en-US" sz="2400" dirty="0" smtClean="0">
                <a:solidFill>
                  <a:prstClr val="white"/>
                </a:solidFill>
                <a:latin typeface="標楷體" pitchFamily="65" charset="-120"/>
                <a:ea typeface="標楷體" pitchFamily="65" charset="-120"/>
              </a:rPr>
              <a:t>     </a:t>
            </a:r>
            <a:r>
              <a:rPr lang="zh-TW" altLang="en-US" b="1" dirty="0" smtClean="0">
                <a:latin typeface="標楷體" pitchFamily="65" charset="-120"/>
                <a:ea typeface="標楷體" pitchFamily="65" charset="-120"/>
              </a:rPr>
              <a:t>坐等型蜥蜴多半只能依賴偽裝來避開掠食者，但覓食</a:t>
            </a:r>
            <a:r>
              <a:rPr lang="zh-TW" altLang="en-US" b="1" dirty="0">
                <a:latin typeface="標楷體" pitchFamily="65" charset="-120"/>
                <a:ea typeface="標楷體" pitchFamily="65" charset="-120"/>
              </a:rPr>
              <a:t>型</a:t>
            </a:r>
            <a:r>
              <a:rPr lang="zh-TW" altLang="en-US" b="1" dirty="0" smtClean="0">
                <a:latin typeface="標楷體" pitchFamily="65" charset="-120"/>
                <a:ea typeface="標楷體" pitchFamily="65" charset="-120"/>
              </a:rPr>
              <a:t>蜥蜴會移動跑開，直到安全距離。</a:t>
            </a:r>
            <a:endParaRPr lang="zh-TW" altLang="en-US" b="1" dirty="0">
              <a:latin typeface="標楷體" pitchFamily="65" charset="-120"/>
              <a:ea typeface="標楷體"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4725144"/>
            <a:ext cx="2016224" cy="1921396"/>
          </a:xfrm>
          <a:prstGeom prst="rect">
            <a:avLst/>
          </a:prstGeom>
        </p:spPr>
      </p:pic>
    </p:spTree>
    <p:extLst>
      <p:ext uri="{BB962C8B-B14F-4D97-AF65-F5344CB8AC3E}">
        <p14:creationId xmlns:p14="http://schemas.microsoft.com/office/powerpoint/2010/main" val="61067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250" autoRev="1" fill="hold">
                                          <p:stCondLst>
                                            <p:cond delay="0"/>
                                          </p:stCondLst>
                                        </p:cTn>
                                        <p:tgtEl>
                                          <p:spTgt spid="3">
                                            <p:txEl>
                                              <p:pRg st="0" end="0"/>
                                            </p:txEl>
                                          </p:spTgt>
                                        </p:tgtEl>
                                        <p:attrNameLst>
                                          <p:attrName>ppt_w</p:attrName>
                                        </p:attrNameLst>
                                      </p:cBhvr>
                                    </p:anim>
                                    <p:anim by="(#ppt_w*0.50)" calcmode="lin" valueType="num">
                                      <p:cBhvr>
                                        <p:cTn id="20" dur="250" decel="50000" autoRev="1" fill="hold">
                                          <p:stCondLst>
                                            <p:cond delay="0"/>
                                          </p:stCondLst>
                                        </p:cTn>
                                        <p:tgtEl>
                                          <p:spTgt spid="3">
                                            <p:txEl>
                                              <p:pRg st="0" end="0"/>
                                            </p:txEl>
                                          </p:spTgt>
                                        </p:tgtEl>
                                        <p:attrNameLst>
                                          <p:attrName>ppt_x</p:attrName>
                                        </p:attrNameLst>
                                      </p:cBhvr>
                                    </p:anim>
                                    <p:anim from="(-#ppt_h/2)" to="(#ppt_y)" calcmode="lin" valueType="num">
                                      <p:cBhvr>
                                        <p:cTn id="21" dur="500" fill="hold">
                                          <p:stCondLst>
                                            <p:cond delay="0"/>
                                          </p:stCondLst>
                                        </p:cTn>
                                        <p:tgtEl>
                                          <p:spTgt spid="3">
                                            <p:txEl>
                                              <p:pRg st="0" end="0"/>
                                            </p:txEl>
                                          </p:spTgt>
                                        </p:tgtEl>
                                        <p:attrNameLst>
                                          <p:attrName>ppt_y</p:attrName>
                                        </p:attrNameLst>
                                      </p:cBhvr>
                                    </p:anim>
                                    <p:animRot by="21600000">
                                      <p:cBhvr>
                                        <p:cTn id="22" dur="500" fill="hold">
                                          <p:stCondLst>
                                            <p:cond delay="0"/>
                                          </p:stCondLst>
                                        </p:cTn>
                                        <p:tgtEl>
                                          <p:spTgt spid="3">
                                            <p:txEl>
                                              <p:pRg st="0" end="0"/>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by="(-#ppt_w*2)" calcmode="lin" valueType="num">
                                      <p:cBhvr rctx="PPT">
                                        <p:cTn id="25" dur="250" autoRev="1" fill="hold">
                                          <p:stCondLst>
                                            <p:cond delay="0"/>
                                          </p:stCondLst>
                                        </p:cTn>
                                        <p:tgtEl>
                                          <p:spTgt spid="3">
                                            <p:txEl>
                                              <p:pRg st="1" end="1"/>
                                            </p:txEl>
                                          </p:spTgt>
                                        </p:tgtEl>
                                        <p:attrNameLst>
                                          <p:attrName>ppt_w</p:attrName>
                                        </p:attrNameLst>
                                      </p:cBhvr>
                                    </p:anim>
                                    <p:anim by="(#ppt_w*0.50)" calcmode="lin" valueType="num">
                                      <p:cBhvr>
                                        <p:cTn id="26" dur="250" decel="50000" autoRev="1" fill="hold">
                                          <p:stCondLst>
                                            <p:cond delay="0"/>
                                          </p:stCondLst>
                                        </p:cTn>
                                        <p:tgtEl>
                                          <p:spTgt spid="3">
                                            <p:txEl>
                                              <p:pRg st="1" end="1"/>
                                            </p:txEl>
                                          </p:spTgt>
                                        </p:tgtEl>
                                        <p:attrNameLst>
                                          <p:attrName>ppt_x</p:attrName>
                                        </p:attrNameLst>
                                      </p:cBhvr>
                                    </p:anim>
                                    <p:anim from="(-#ppt_h/2)" to="(#ppt_y)" calcmode="lin" valueType="num">
                                      <p:cBhvr>
                                        <p:cTn id="27" dur="500" fill="hold">
                                          <p:stCondLst>
                                            <p:cond delay="0"/>
                                          </p:stCondLst>
                                        </p:cTn>
                                        <p:tgtEl>
                                          <p:spTgt spid="3">
                                            <p:txEl>
                                              <p:pRg st="1" end="1"/>
                                            </p:txEl>
                                          </p:spTgt>
                                        </p:tgtEl>
                                        <p:attrNameLst>
                                          <p:attrName>ppt_y</p:attrName>
                                        </p:attrNameLst>
                                      </p:cBhvr>
                                    </p:anim>
                                    <p:animRot by="21600000">
                                      <p:cBhvr>
                                        <p:cTn id="28" dur="500" fill="hold">
                                          <p:stCondLst>
                                            <p:cond delay="0"/>
                                          </p:stCondLst>
                                        </p:cTn>
                                        <p:tgtEl>
                                          <p:spTgt spid="3">
                                            <p:txEl>
                                              <p:pRg st="1" end="1"/>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by="(-#ppt_w*2)" calcmode="lin" valueType="num">
                                      <p:cBhvr rctx="PPT">
                                        <p:cTn id="31" dur="250" autoRev="1" fill="hold">
                                          <p:stCondLst>
                                            <p:cond delay="0"/>
                                          </p:stCondLst>
                                        </p:cTn>
                                        <p:tgtEl>
                                          <p:spTgt spid="3">
                                            <p:txEl>
                                              <p:pRg st="2" end="2"/>
                                            </p:txEl>
                                          </p:spTgt>
                                        </p:tgtEl>
                                        <p:attrNameLst>
                                          <p:attrName>ppt_w</p:attrName>
                                        </p:attrNameLst>
                                      </p:cBhvr>
                                    </p:anim>
                                    <p:anim by="(#ppt_w*0.50)" calcmode="lin" valueType="num">
                                      <p:cBhvr>
                                        <p:cTn id="32" dur="250" decel="50000" autoRev="1" fill="hold">
                                          <p:stCondLst>
                                            <p:cond delay="0"/>
                                          </p:stCondLst>
                                        </p:cTn>
                                        <p:tgtEl>
                                          <p:spTgt spid="3">
                                            <p:txEl>
                                              <p:pRg st="2" end="2"/>
                                            </p:txEl>
                                          </p:spTgt>
                                        </p:tgtEl>
                                        <p:attrNameLst>
                                          <p:attrName>ppt_x</p:attrName>
                                        </p:attrNameLst>
                                      </p:cBhvr>
                                    </p:anim>
                                    <p:anim from="(-#ppt_h/2)" to="(#ppt_y)" calcmode="lin" valueType="num">
                                      <p:cBhvr>
                                        <p:cTn id="33" dur="500" fill="hold">
                                          <p:stCondLst>
                                            <p:cond delay="0"/>
                                          </p:stCondLst>
                                        </p:cTn>
                                        <p:tgtEl>
                                          <p:spTgt spid="3">
                                            <p:txEl>
                                              <p:pRg st="2" end="2"/>
                                            </p:txEl>
                                          </p:spTgt>
                                        </p:tgtEl>
                                        <p:attrNameLst>
                                          <p:attrName>ppt_y</p:attrName>
                                        </p:attrNameLst>
                                      </p:cBhvr>
                                    </p:anim>
                                    <p:animRot by="21600000">
                                      <p:cBhvr>
                                        <p:cTn id="34" dur="500" fill="hold">
                                          <p:stCondLst>
                                            <p:cond delay="0"/>
                                          </p:stCondLst>
                                        </p:cTn>
                                        <p:tgtEl>
                                          <p:spTgt spid="3">
                                            <p:txEl>
                                              <p:pRg st="2" end="2"/>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by="(-#ppt_w*2)" calcmode="lin" valueType="num">
                                      <p:cBhvr rctx="PPT">
                                        <p:cTn id="37" dur="250" autoRev="1" fill="hold">
                                          <p:stCondLst>
                                            <p:cond delay="0"/>
                                          </p:stCondLst>
                                        </p:cTn>
                                        <p:tgtEl>
                                          <p:spTgt spid="3">
                                            <p:txEl>
                                              <p:pRg st="3" end="3"/>
                                            </p:txEl>
                                          </p:spTgt>
                                        </p:tgtEl>
                                        <p:attrNameLst>
                                          <p:attrName>ppt_w</p:attrName>
                                        </p:attrNameLst>
                                      </p:cBhvr>
                                    </p:anim>
                                    <p:anim by="(#ppt_w*0.50)" calcmode="lin" valueType="num">
                                      <p:cBhvr>
                                        <p:cTn id="38" dur="250" decel="50000" autoRev="1" fill="hold">
                                          <p:stCondLst>
                                            <p:cond delay="0"/>
                                          </p:stCondLst>
                                        </p:cTn>
                                        <p:tgtEl>
                                          <p:spTgt spid="3">
                                            <p:txEl>
                                              <p:pRg st="3" end="3"/>
                                            </p:txEl>
                                          </p:spTgt>
                                        </p:tgtEl>
                                        <p:attrNameLst>
                                          <p:attrName>ppt_x</p:attrName>
                                        </p:attrNameLst>
                                      </p:cBhvr>
                                    </p:anim>
                                    <p:anim from="(-#ppt_h/2)" to="(#ppt_y)" calcmode="lin" valueType="num">
                                      <p:cBhvr>
                                        <p:cTn id="39" dur="500" fill="hold">
                                          <p:stCondLst>
                                            <p:cond delay="0"/>
                                          </p:stCondLst>
                                        </p:cTn>
                                        <p:tgtEl>
                                          <p:spTgt spid="3">
                                            <p:txEl>
                                              <p:pRg st="3" end="3"/>
                                            </p:txEl>
                                          </p:spTgt>
                                        </p:tgtEl>
                                        <p:attrNameLst>
                                          <p:attrName>ppt_y</p:attrName>
                                        </p:attrNameLst>
                                      </p:cBhvr>
                                    </p:anim>
                                    <p:animRot by="21600000">
                                      <p:cBhvr>
                                        <p:cTn id="40" dur="5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smtClean="0">
                <a:latin typeface="華康少女文字W5" pitchFamily="49" charset="-120"/>
                <a:ea typeface="華康少女文字W5" pitchFamily="49" charset="-120"/>
              </a:rPr>
              <a:t>  </a:t>
            </a:r>
            <a:r>
              <a:rPr lang="en-US" altLang="zh-TW" sz="4000" b="1" dirty="0" smtClean="0">
                <a:solidFill>
                  <a:srgbClr val="0000FF"/>
                </a:solidFill>
                <a:latin typeface="華康少女文字W5" pitchFamily="49" charset="-120"/>
                <a:ea typeface="華康少女文字W5" pitchFamily="49" charset="-120"/>
              </a:rPr>
              <a:t>(</a:t>
            </a:r>
            <a:r>
              <a:rPr lang="zh-TW" altLang="en-US" sz="4000" b="1" dirty="0" smtClean="0">
                <a:solidFill>
                  <a:srgbClr val="0000FF"/>
                </a:solidFill>
                <a:latin typeface="華康少女文字W5" pitchFamily="49" charset="-120"/>
                <a:ea typeface="華康少女文字W5" pitchFamily="49" charset="-120"/>
              </a:rPr>
              <a:t>四</a:t>
            </a:r>
            <a:r>
              <a:rPr lang="en-US" altLang="zh-TW" sz="4000" b="1" dirty="0" smtClean="0">
                <a:solidFill>
                  <a:srgbClr val="0000FF"/>
                </a:solidFill>
                <a:latin typeface="華康少女文字W5" pitchFamily="49" charset="-120"/>
                <a:ea typeface="華康少女文字W5" pitchFamily="49" charset="-120"/>
              </a:rPr>
              <a:t>)</a:t>
            </a:r>
            <a:r>
              <a:rPr lang="zh-TW" altLang="en-US" sz="4000" b="1" dirty="0" smtClean="0">
                <a:solidFill>
                  <a:srgbClr val="0000FF"/>
                </a:solidFill>
                <a:latin typeface="華康少女文字W5" pitchFamily="49" charset="-120"/>
                <a:ea typeface="華康少女文字W5" pitchFamily="49" charset="-120"/>
              </a:rPr>
              <a:t>繁殖</a:t>
            </a:r>
            <a:endParaRPr lang="zh-TW" altLang="en-US" sz="4000" b="1" dirty="0">
              <a:solidFill>
                <a:srgbClr val="0000FF"/>
              </a:solidFill>
              <a:latin typeface="華康少女文字W5" pitchFamily="49" charset="-120"/>
              <a:ea typeface="華康少女文字W5" pitchFamily="49" charset="-120"/>
            </a:endParaRPr>
          </a:p>
        </p:txBody>
      </p:sp>
      <p:sp>
        <p:nvSpPr>
          <p:cNvPr id="3" name="內容版面配置區 2"/>
          <p:cNvSpPr>
            <a:spLocks noGrp="1"/>
          </p:cNvSpPr>
          <p:nvPr>
            <p:ph idx="1"/>
          </p:nvPr>
        </p:nvSpPr>
        <p:spPr>
          <a:xfrm>
            <a:off x="755576" y="1340768"/>
            <a:ext cx="7931224" cy="4525963"/>
          </a:xfrm>
        </p:spPr>
        <p:txBody>
          <a:bodyPr>
            <a:normAutofit fontScale="92500" lnSpcReduction="10000"/>
          </a:bodyPr>
          <a:lstStyle/>
          <a:p>
            <a:pPr marL="0" indent="0">
              <a:buNone/>
            </a:pPr>
            <a:r>
              <a:rPr lang="zh-TW" altLang="en-US" sz="2400" b="1" dirty="0" smtClean="0">
                <a:latin typeface="標楷體" pitchFamily="65" charset="-120"/>
                <a:ea typeface="標楷體" pitchFamily="65" charset="-120"/>
              </a:rPr>
              <a:t>    蜥蜴的習性是獨來獨往的，而且牠們鮮少遇見自己的同類，至於爬蟲類一年一次的循環週期，典型地影響了一個雄性和雌性間特殊的社交互動，即交配。</a:t>
            </a:r>
            <a:endParaRPr lang="en-US" altLang="zh-TW" sz="2400" b="1" dirty="0" smtClean="0">
              <a:latin typeface="標楷體" pitchFamily="65" charset="-120"/>
              <a:ea typeface="標楷體" pitchFamily="65" charset="-120"/>
            </a:endParaRPr>
          </a:p>
          <a:p>
            <a:pPr marL="0" indent="0">
              <a:buNone/>
            </a:pPr>
            <a:r>
              <a:rPr lang="en-US" altLang="zh-TW" sz="2400" b="1" dirty="0" smtClean="0">
                <a:solidFill>
                  <a:srgbClr val="006600"/>
                </a:solidFill>
                <a:latin typeface="標楷體" pitchFamily="65" charset="-120"/>
                <a:ea typeface="標楷體" pitchFamily="65" charset="-120"/>
              </a:rPr>
              <a:t>1</a:t>
            </a:r>
            <a:r>
              <a:rPr lang="en-US" altLang="zh-TW" sz="2400" b="1" dirty="0">
                <a:solidFill>
                  <a:srgbClr val="006600"/>
                </a:solidFill>
                <a:latin typeface="標楷體" pitchFamily="65" charset="-120"/>
                <a:ea typeface="標楷體" pitchFamily="65" charset="-120"/>
              </a:rPr>
              <a:t>.</a:t>
            </a:r>
            <a:r>
              <a:rPr lang="zh-TW" altLang="en-US" sz="2400" b="1" dirty="0" smtClean="0">
                <a:solidFill>
                  <a:srgbClr val="006600"/>
                </a:solidFill>
                <a:latin typeface="標楷體" pitchFamily="65" charset="-120"/>
                <a:ea typeface="標楷體" pitchFamily="65" charset="-120"/>
              </a:rPr>
              <a:t>交配</a:t>
            </a:r>
            <a:r>
              <a:rPr lang="zh-TW" altLang="en-US" sz="2400" b="1" dirty="0">
                <a:solidFill>
                  <a:srgbClr val="006600"/>
                </a:solidFill>
                <a:latin typeface="標楷體" pitchFamily="65" charset="-120"/>
                <a:ea typeface="標楷體" pitchFamily="65" charset="-120"/>
              </a:rPr>
              <a:t>：</a:t>
            </a:r>
            <a:r>
              <a:rPr lang="zh-TW" altLang="en-US" sz="2400" b="1" dirty="0" smtClean="0">
                <a:latin typeface="標楷體" pitchFamily="65" charset="-120"/>
                <a:ea typeface="標楷體" pitchFamily="65" charset="-120"/>
              </a:rPr>
              <a:t>交配可以視為繁殖中最為重要的大事，即使是只有雌</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性的種類，也是忙著交配的行為。</a:t>
            </a:r>
            <a:endParaRPr lang="en-US" altLang="zh-TW" sz="2400" b="1" dirty="0" smtClean="0">
              <a:latin typeface="標楷體" pitchFamily="65" charset="-120"/>
              <a:ea typeface="標楷體" pitchFamily="65" charset="-120"/>
            </a:endParaRPr>
          </a:p>
          <a:p>
            <a:pPr marL="0" indent="0">
              <a:buNone/>
            </a:pPr>
            <a:r>
              <a:rPr lang="en-US" altLang="zh-TW" sz="2400" b="1" dirty="0" smtClean="0">
                <a:solidFill>
                  <a:srgbClr val="006600"/>
                </a:solidFill>
                <a:latin typeface="標楷體" pitchFamily="65" charset="-120"/>
                <a:ea typeface="標楷體" pitchFamily="65" charset="-120"/>
              </a:rPr>
              <a:t>2</a:t>
            </a:r>
            <a:r>
              <a:rPr lang="en-US" altLang="zh-TW" sz="2400" b="1" dirty="0">
                <a:solidFill>
                  <a:srgbClr val="006600"/>
                </a:solidFill>
                <a:latin typeface="標楷體" pitchFamily="65" charset="-120"/>
                <a:ea typeface="標楷體" pitchFamily="65" charset="-120"/>
              </a:rPr>
              <a:t>.</a:t>
            </a:r>
            <a:r>
              <a:rPr lang="zh-TW" altLang="en-US" sz="2400" b="1" dirty="0" smtClean="0">
                <a:solidFill>
                  <a:srgbClr val="006600"/>
                </a:solidFill>
                <a:latin typeface="標楷體" pitchFamily="65" charset="-120"/>
                <a:ea typeface="標楷體" pitchFamily="65" charset="-120"/>
              </a:rPr>
              <a:t>單性生殖：</a:t>
            </a:r>
            <a:r>
              <a:rPr lang="zh-TW" altLang="en-US" sz="2400" b="1" dirty="0" smtClean="0">
                <a:latin typeface="標楷體" pitchFamily="65" charset="-120"/>
                <a:ea typeface="標楷體" pitchFamily="65" charset="-120"/>
              </a:rPr>
              <a:t>有些</a:t>
            </a:r>
            <a:r>
              <a:rPr lang="zh-TW" altLang="en-US" sz="2400" b="1" dirty="0">
                <a:latin typeface="標楷體" pitchFamily="65" charset="-120"/>
                <a:ea typeface="標楷體" pitchFamily="65" charset="-120"/>
              </a:rPr>
              <a:t>爬蟲類是無性生殖</a:t>
            </a:r>
            <a:r>
              <a:rPr lang="zh-TW" altLang="en-US" sz="2400" b="1" dirty="0" smtClean="0">
                <a:latin typeface="標楷體" pitchFamily="65" charset="-120"/>
                <a:ea typeface="標楷體" pitchFamily="65" charset="-120"/>
              </a:rPr>
              <a:t>的。美國南部、墨西哥、</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            中美洲</a:t>
            </a:r>
            <a:r>
              <a:rPr lang="zh-TW" altLang="en-US" sz="2400" b="1" dirty="0">
                <a:latin typeface="標楷體" pitchFamily="65" charset="-120"/>
                <a:ea typeface="標楷體" pitchFamily="65" charset="-120"/>
              </a:rPr>
              <a:t>的一種巨蜥屬及南美洲的健肢蜥</a:t>
            </a:r>
            <a:r>
              <a:rPr lang="zh-TW" altLang="en-US" sz="2400" b="1" dirty="0" smtClean="0">
                <a:latin typeface="標楷體" pitchFamily="65" charset="-120"/>
                <a:ea typeface="標楷體" pitchFamily="65" charset="-120"/>
              </a:rPr>
              <a:t>屬，這兩</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            種</a:t>
            </a:r>
            <a:r>
              <a:rPr lang="zh-TW" altLang="en-US" sz="2400" b="1" dirty="0">
                <a:latin typeface="標楷體" pitchFamily="65" charset="-120"/>
                <a:ea typeface="標楷體" pitchFamily="65" charset="-120"/>
              </a:rPr>
              <a:t>蜥蜴中的</a:t>
            </a:r>
            <a:r>
              <a:rPr lang="en-US" altLang="zh-TW" sz="2400" b="1" dirty="0">
                <a:latin typeface="標楷體" pitchFamily="65" charset="-120"/>
                <a:ea typeface="標楷體" pitchFamily="65" charset="-120"/>
              </a:rPr>
              <a:t>45</a:t>
            </a:r>
            <a:r>
              <a:rPr lang="zh-TW" altLang="en-US" sz="2400" b="1" dirty="0">
                <a:latin typeface="標楷體" pitchFamily="65" charset="-120"/>
                <a:ea typeface="標楷體" pitchFamily="65" charset="-120"/>
              </a:rPr>
              <a:t>種，差不多有三分之一以上是單</a:t>
            </a:r>
            <a:r>
              <a:rPr lang="zh-TW" altLang="en-US" sz="2400" b="1" dirty="0" smtClean="0">
                <a:latin typeface="標楷體" pitchFamily="65" charset="-120"/>
                <a:ea typeface="標楷體" pitchFamily="65" charset="-120"/>
              </a:rPr>
              <a:t>性</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生殖</a:t>
            </a:r>
            <a:r>
              <a:rPr lang="zh-TW" altLang="en-US" sz="2400" b="1" dirty="0">
                <a:latin typeface="標楷體" pitchFamily="65" charset="-120"/>
                <a:ea typeface="標楷體" pitchFamily="65" charset="-120"/>
              </a:rPr>
              <a:t>。</a:t>
            </a:r>
            <a:endParaRPr lang="en-US" altLang="zh-TW" sz="2400" b="1" dirty="0">
              <a:latin typeface="標楷體" pitchFamily="65" charset="-120"/>
              <a:ea typeface="標楷體" pitchFamily="65" charset="-120"/>
            </a:endParaRPr>
          </a:p>
          <a:p>
            <a:pPr marL="0" indent="0">
              <a:buNone/>
            </a:pPr>
            <a:r>
              <a:rPr lang="en-US" altLang="zh-TW" sz="2400" b="1" dirty="0" smtClean="0">
                <a:solidFill>
                  <a:srgbClr val="006600"/>
                </a:solidFill>
                <a:latin typeface="標楷體" pitchFamily="65" charset="-120"/>
                <a:ea typeface="標楷體" pitchFamily="65" charset="-120"/>
              </a:rPr>
              <a:t>3</a:t>
            </a:r>
            <a:r>
              <a:rPr lang="en-US" altLang="zh-TW" sz="2400" b="1" dirty="0">
                <a:solidFill>
                  <a:srgbClr val="006600"/>
                </a:solidFill>
                <a:latin typeface="標楷體" pitchFamily="65" charset="-120"/>
                <a:ea typeface="標楷體" pitchFamily="65" charset="-120"/>
              </a:rPr>
              <a:t>.</a:t>
            </a:r>
            <a:r>
              <a:rPr lang="zh-TW" altLang="en-US" sz="2400" b="1" dirty="0" smtClean="0">
                <a:solidFill>
                  <a:srgbClr val="006600"/>
                </a:solidFill>
                <a:latin typeface="標楷體" pitchFamily="65" charset="-120"/>
                <a:ea typeface="標楷體" pitchFamily="65" charset="-120"/>
              </a:rPr>
              <a:t>性別決定：</a:t>
            </a:r>
            <a:r>
              <a:rPr lang="zh-TW" altLang="en-US" sz="2400" b="1" dirty="0" smtClean="0">
                <a:latin typeface="標楷體" pitchFamily="65" charset="-120"/>
                <a:ea typeface="標楷體" pitchFamily="65" charset="-120"/>
              </a:rPr>
              <a:t>有鱗類</a:t>
            </a:r>
            <a:r>
              <a:rPr lang="zh-TW" altLang="en-US" sz="2400" b="1" dirty="0">
                <a:latin typeface="標楷體" pitchFamily="65" charset="-120"/>
                <a:ea typeface="標楷體" pitchFamily="65" charset="-120"/>
              </a:rPr>
              <a:t>的</a:t>
            </a:r>
            <a:r>
              <a:rPr lang="zh-TW" altLang="en-US" sz="2400" b="1" dirty="0" smtClean="0">
                <a:latin typeface="標楷體" pitchFamily="65" charset="-120"/>
                <a:ea typeface="標楷體" pitchFamily="65" charset="-120"/>
              </a:rPr>
              <a:t>性別並不是決定於基因型，而是由胚胎</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在巢中所遭受到的溫度來決定。</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可產下雌雄雙性的溫度範圍很小，約攝氏</a:t>
            </a:r>
            <a:r>
              <a:rPr lang="en-US" altLang="zh-TW" sz="2400" b="1" dirty="0" smtClean="0">
                <a:latin typeface="標楷體" pitchFamily="65" charset="-120"/>
                <a:ea typeface="標楷體" pitchFamily="65" charset="-120"/>
              </a:rPr>
              <a:t>1</a:t>
            </a:r>
            <a:r>
              <a:rPr lang="zh-TW" altLang="en-US" sz="2400" b="1" dirty="0" smtClean="0">
                <a:latin typeface="標楷體" pitchFamily="65" charset="-120"/>
                <a:ea typeface="標楷體" pitchFamily="65" charset="-120"/>
              </a:rPr>
              <a:t>度。</a:t>
            </a:r>
            <a:endParaRPr lang="en-US" altLang="zh-TW" sz="2400" b="1" dirty="0" smtClean="0">
              <a:latin typeface="標楷體" pitchFamily="65" charset="-120"/>
              <a:ea typeface="標楷體"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5013176"/>
            <a:ext cx="1930388" cy="1714364"/>
          </a:xfrm>
          <a:prstGeom prst="rect">
            <a:avLst/>
          </a:prstGeom>
        </p:spPr>
      </p:pic>
    </p:spTree>
    <p:extLst>
      <p:ext uri="{BB962C8B-B14F-4D97-AF65-F5344CB8AC3E}">
        <p14:creationId xmlns:p14="http://schemas.microsoft.com/office/powerpoint/2010/main" val="41128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0" end="0"/>
                                            </p:txEl>
                                          </p:spTgt>
                                        </p:tgtEl>
                                        <p:attrNameLst>
                                          <p:attrName>fill.type</p:attrName>
                                        </p:attrNameLst>
                                      </p:cBhvr>
                                      <p:to>
                                        <p:strVal val="solid"/>
                                      </p:to>
                                    </p:set>
                                  </p:childTnLst>
                                </p:cTn>
                              </p:par>
                              <p:par>
                                <p:cTn id="27" presetID="27" presetClass="entr" presetSubtype="0" fill="hold" nodeType="withEffect">
                                  <p:stCondLst>
                                    <p:cond delay="0"/>
                                  </p:stCondLst>
                                  <p:iterate type="lt">
                                    <p:tmPct val="50000"/>
                                  </p:iterate>
                                  <p:childTnLst>
                                    <p:set>
                                      <p:cBhvr>
                                        <p:cTn id="2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1" dur="80"/>
                                        <p:tgtEl>
                                          <p:spTgt spid="3">
                                            <p:txEl>
                                              <p:pRg st="1" end="1"/>
                                            </p:txEl>
                                          </p:spTgt>
                                        </p:tgtEl>
                                        <p:attrNameLst>
                                          <p:attrName>fill.type</p:attrName>
                                        </p:attrNameLst>
                                      </p:cBhvr>
                                      <p:to>
                                        <p:strVal val="solid"/>
                                      </p:to>
                                    </p:set>
                                  </p:childTnLst>
                                </p:cTn>
                              </p:par>
                              <p:par>
                                <p:cTn id="32" presetID="27" presetClass="entr" presetSubtype="0" fill="hold" nodeType="withEffect">
                                  <p:stCondLst>
                                    <p:cond delay="0"/>
                                  </p:stCondLst>
                                  <p:iterate type="lt">
                                    <p:tmPct val="50000"/>
                                  </p:iterate>
                                  <p:childTnLst>
                                    <p:set>
                                      <p:cBhvr>
                                        <p:cTn id="3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6" dur="80"/>
                                        <p:tgtEl>
                                          <p:spTgt spid="3">
                                            <p:txEl>
                                              <p:pRg st="2" end="2"/>
                                            </p:txEl>
                                          </p:spTgt>
                                        </p:tgtEl>
                                        <p:attrNameLst>
                                          <p:attrName>fill.type</p:attrName>
                                        </p:attrNameLst>
                                      </p:cBhvr>
                                      <p:to>
                                        <p:strVal val="solid"/>
                                      </p:to>
                                    </p:set>
                                  </p:childTnLst>
                                </p:cTn>
                              </p:par>
                              <p:par>
                                <p:cTn id="37" presetID="27" presetClass="entr" presetSubtype="0" fill="hold" nodeType="withEffect">
                                  <p:stCondLst>
                                    <p:cond delay="0"/>
                                  </p:stCondLst>
                                  <p:iterate type="lt">
                                    <p:tmPct val="50000"/>
                                  </p:iterate>
                                  <p:childTnLst>
                                    <p:set>
                                      <p:cBhvr>
                                        <p:cTn id="3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9"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41" dur="80"/>
                                        <p:tgtEl>
                                          <p:spTgt spid="3">
                                            <p:txEl>
                                              <p:pRg st="3" end="3"/>
                                            </p:txEl>
                                          </p:spTgt>
                                        </p:tgtEl>
                                        <p:attrNameLst>
                                          <p:attrName>fill.type</p:attrName>
                                        </p:attrNameLst>
                                      </p:cBhvr>
                                      <p:to>
                                        <p:strVal val="solid"/>
                                      </p:to>
                                    </p:set>
                                  </p:childTnLst>
                                </p:cTn>
                              </p:par>
                              <p:par>
                                <p:cTn id="42" presetID="27" presetClass="entr" presetSubtype="0" fill="hold" nodeType="withEffect">
                                  <p:stCondLst>
                                    <p:cond delay="0"/>
                                  </p:stCondLst>
                                  <p:iterate type="lt">
                                    <p:tmPct val="50000"/>
                                  </p:iterate>
                                  <p:childTnLst>
                                    <p:set>
                                      <p:cBhvr>
                                        <p:cTn id="43"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44"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46" dur="80"/>
                                        <p:tgtEl>
                                          <p:spTgt spid="3">
                                            <p:txEl>
                                              <p:pRg st="4" end="4"/>
                                            </p:txEl>
                                          </p:spTgt>
                                        </p:tgtEl>
                                        <p:attrNameLst>
                                          <p:attrName>fill.type</p:attrName>
                                        </p:attrNameLst>
                                      </p:cBhvr>
                                      <p:to>
                                        <p:strVal val="solid"/>
                                      </p:to>
                                    </p:set>
                                  </p:childTnLst>
                                </p:cTn>
                              </p:par>
                              <p:par>
                                <p:cTn id="47" presetID="27" presetClass="entr" presetSubtype="0" fill="hold" nodeType="withEffect">
                                  <p:stCondLst>
                                    <p:cond delay="0"/>
                                  </p:stCondLst>
                                  <p:iterate type="lt">
                                    <p:tmPct val="50000"/>
                                  </p:iterate>
                                  <p:childTnLst>
                                    <p:set>
                                      <p:cBhvr>
                                        <p:cTn id="48"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9"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5" end="5"/>
                                            </p:txEl>
                                          </p:spTgt>
                                        </p:tgtEl>
                                        <p:attrNameLst>
                                          <p:attrName>fill.type</p:attrName>
                                        </p:attrNameLst>
                                      </p:cBhvr>
                                      <p:to>
                                        <p:strVal val="solid"/>
                                      </p:to>
                                    </p:set>
                                  </p:childTnLst>
                                </p:cTn>
                              </p:par>
                              <p:par>
                                <p:cTn id="52" presetID="27" presetClass="entr" presetSubtype="0" fill="hold" nodeType="withEffect">
                                  <p:stCondLst>
                                    <p:cond delay="0"/>
                                  </p:stCondLst>
                                  <p:iterate type="lt">
                                    <p:tmPct val="50000"/>
                                  </p:iterate>
                                  <p:childTnLst>
                                    <p:set>
                                      <p:cBhvr>
                                        <p:cTn id="53"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54"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3">
                                            <p:txEl>
                                              <p:pRg st="6" end="6"/>
                                            </p:txEl>
                                          </p:spTgt>
                                        </p:tgtEl>
                                        <p:attrNameLst>
                                          <p:attrName>fill.type</p:attrName>
                                        </p:attrNameLst>
                                      </p:cBhvr>
                                      <p:to>
                                        <p:strVal val="solid"/>
                                      </p:to>
                                    </p:set>
                                  </p:childTnLst>
                                </p:cTn>
                              </p:par>
                              <p:par>
                                <p:cTn id="57" presetID="27" presetClass="entr" presetSubtype="0" fill="hold" nodeType="withEffect">
                                  <p:stCondLst>
                                    <p:cond delay="0"/>
                                  </p:stCondLst>
                                  <p:iterate type="lt">
                                    <p:tmPct val="50000"/>
                                  </p:iterate>
                                  <p:childTnLst>
                                    <p:set>
                                      <p:cBhvr>
                                        <p:cTn id="58"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9"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61" dur="80"/>
                                        <p:tgtEl>
                                          <p:spTgt spid="3">
                                            <p:txEl>
                                              <p:pRg st="7" end="7"/>
                                            </p:txEl>
                                          </p:spTgt>
                                        </p:tgtEl>
                                        <p:attrNameLst>
                                          <p:attrName>fill.type</p:attrName>
                                        </p:attrNameLst>
                                      </p:cBhvr>
                                      <p:to>
                                        <p:strVal val="solid"/>
                                      </p:to>
                                    </p:set>
                                  </p:childTnLst>
                                </p:cTn>
                              </p:par>
                              <p:par>
                                <p:cTn id="62" presetID="27" presetClass="entr" presetSubtype="0" fill="hold" nodeType="withEffect">
                                  <p:stCondLst>
                                    <p:cond delay="0"/>
                                  </p:stCondLst>
                                  <p:iterate type="lt">
                                    <p:tmPct val="50000"/>
                                  </p:iterate>
                                  <p:childTnLst>
                                    <p:set>
                                      <p:cBhvr>
                                        <p:cTn id="63"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64"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66" dur="80"/>
                                        <p:tgtEl>
                                          <p:spTgt spid="3">
                                            <p:txEl>
                                              <p:pRg st="8" end="8"/>
                                            </p:txEl>
                                          </p:spTgt>
                                        </p:tgtEl>
                                        <p:attrNameLst>
                                          <p:attrName>fill.type</p:attrName>
                                        </p:attrNameLst>
                                      </p:cBhvr>
                                      <p:to>
                                        <p:strVal val="solid"/>
                                      </p:to>
                                    </p:set>
                                  </p:childTnLst>
                                </p:cTn>
                              </p:par>
                              <p:par>
                                <p:cTn id="67" presetID="27" presetClass="entr" presetSubtype="0" fill="hold" nodeType="withEffect">
                                  <p:stCondLst>
                                    <p:cond delay="0"/>
                                  </p:stCondLst>
                                  <p:iterate type="lt">
                                    <p:tmPct val="50000"/>
                                  </p:iterate>
                                  <p:childTnLst>
                                    <p:set>
                                      <p:cBhvr>
                                        <p:cTn id="68"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69"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71" dur="80"/>
                                        <p:tgtEl>
                                          <p:spTgt spid="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692696"/>
            <a:ext cx="8363272" cy="5040560"/>
          </a:xfrm>
        </p:spPr>
        <p:txBody>
          <a:bodyPr>
            <a:normAutofit/>
          </a:bodyPr>
          <a:lstStyle/>
          <a:p>
            <a:pPr marL="0" indent="0">
              <a:buNone/>
            </a:pPr>
            <a:r>
              <a:rPr lang="en-US" altLang="zh-TW" sz="2400" b="1" dirty="0" smtClean="0">
                <a:solidFill>
                  <a:srgbClr val="006600"/>
                </a:solidFill>
                <a:latin typeface="標楷體" pitchFamily="65" charset="-120"/>
                <a:ea typeface="標楷體" pitchFamily="65" charset="-120"/>
              </a:rPr>
              <a:t>4.</a:t>
            </a:r>
            <a:r>
              <a:rPr lang="zh-TW" altLang="en-US" sz="2400" b="1" dirty="0" smtClean="0">
                <a:solidFill>
                  <a:srgbClr val="006600"/>
                </a:solidFill>
                <a:latin typeface="標楷體" pitchFamily="65" charset="-120"/>
                <a:ea typeface="標楷體" pitchFamily="65" charset="-120"/>
              </a:rPr>
              <a:t>卵</a:t>
            </a:r>
            <a:r>
              <a:rPr lang="zh-TW" altLang="en-US" sz="2400" b="1" dirty="0">
                <a:solidFill>
                  <a:srgbClr val="006600"/>
                </a:solidFill>
                <a:latin typeface="標楷體" pitchFamily="65" charset="-120"/>
                <a:ea typeface="標楷體" pitchFamily="65" charset="-120"/>
              </a:rPr>
              <a:t>：</a:t>
            </a:r>
            <a:r>
              <a:rPr lang="zh-TW" altLang="en-US" sz="2400" b="1" dirty="0" smtClean="0">
                <a:latin typeface="標楷體" pitchFamily="65" charset="-120"/>
                <a:ea typeface="標楷體" pitchFamily="65" charset="-120"/>
              </a:rPr>
              <a:t>最大的卵約有</a:t>
            </a:r>
            <a:r>
              <a:rPr lang="en-US" altLang="zh-TW" sz="2400" b="1" dirty="0" smtClean="0">
                <a:latin typeface="標楷體" pitchFamily="65" charset="-120"/>
                <a:ea typeface="標楷體" pitchFamily="65" charset="-120"/>
              </a:rPr>
              <a:t>300</a:t>
            </a:r>
            <a:r>
              <a:rPr lang="zh-TW" altLang="en-US" sz="2400" b="1" dirty="0" smtClean="0">
                <a:latin typeface="標楷體" pitchFamily="65" charset="-120"/>
                <a:ea typeface="標楷體" pitchFamily="65" charset="-120"/>
              </a:rPr>
              <a:t>公克，是由巨蟒的族群所產下，而</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最小的卵，比</a:t>
            </a:r>
            <a:r>
              <a:rPr lang="en-US" altLang="zh-TW" sz="2400" b="1" dirty="0" smtClean="0">
                <a:latin typeface="標楷體" pitchFamily="65" charset="-120"/>
                <a:ea typeface="標楷體" pitchFamily="65" charset="-120"/>
              </a:rPr>
              <a:t>1/10</a:t>
            </a:r>
            <a:r>
              <a:rPr lang="zh-TW" altLang="en-US" sz="2400" b="1" dirty="0" smtClean="0">
                <a:latin typeface="標楷體" pitchFamily="65" charset="-120"/>
                <a:ea typeface="標楷體" pitchFamily="65" charset="-120"/>
              </a:rPr>
              <a:t>克還輕，由守宮的族群所產下。</a:t>
            </a:r>
            <a:endParaRPr lang="en-US" altLang="zh-TW" sz="2400" b="1" dirty="0" smtClean="0">
              <a:latin typeface="標楷體" pitchFamily="65" charset="-120"/>
              <a:ea typeface="標楷體" pitchFamily="65" charset="-120"/>
            </a:endParaRPr>
          </a:p>
          <a:p>
            <a:pPr marL="0" indent="0">
              <a:buNone/>
            </a:pPr>
            <a:r>
              <a:rPr lang="en-US" altLang="zh-TW" sz="2400" b="1" dirty="0" smtClean="0">
                <a:solidFill>
                  <a:srgbClr val="006600"/>
                </a:solidFill>
                <a:latin typeface="標楷體" pitchFamily="65" charset="-120"/>
                <a:ea typeface="標楷體" pitchFamily="65" charset="-120"/>
              </a:rPr>
              <a:t>5.</a:t>
            </a:r>
            <a:r>
              <a:rPr lang="zh-TW" altLang="en-US" sz="2400" b="1" dirty="0" smtClean="0">
                <a:solidFill>
                  <a:srgbClr val="006600"/>
                </a:solidFill>
                <a:latin typeface="標楷體" pitchFamily="65" charset="-120"/>
                <a:ea typeface="標楷體" pitchFamily="65" charset="-120"/>
              </a:rPr>
              <a:t>胚胎的發育</a:t>
            </a:r>
            <a:r>
              <a:rPr lang="zh-TW" altLang="en-US" sz="2400" b="1" dirty="0">
                <a:solidFill>
                  <a:srgbClr val="006600"/>
                </a:solidFill>
                <a:latin typeface="標楷體" pitchFamily="65" charset="-120"/>
                <a:ea typeface="標楷體" pitchFamily="65" charset="-120"/>
              </a:rPr>
              <a:t>：</a:t>
            </a:r>
            <a:r>
              <a:rPr lang="zh-TW" altLang="en-US" sz="2400" b="1" dirty="0" smtClean="0">
                <a:latin typeface="標楷體" pitchFamily="65" charset="-120"/>
                <a:ea typeface="標楷體" pitchFamily="65" charset="-120"/>
              </a:rPr>
              <a:t>溫度影響胚胎的發展率，像是溫暖的溫度讓</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              卵孵化</a:t>
            </a:r>
            <a:r>
              <a:rPr lang="zh-TW" altLang="en-US" sz="2400" b="1" dirty="0">
                <a:latin typeface="標楷體" pitchFamily="65" charset="-120"/>
                <a:ea typeface="標楷體" pitchFamily="65" charset="-120"/>
              </a:rPr>
              <a:t>的期間</a:t>
            </a:r>
            <a:r>
              <a:rPr lang="zh-TW" altLang="en-US" sz="2400" b="1" dirty="0" smtClean="0">
                <a:latin typeface="標楷體" pitchFamily="65" charset="-120"/>
                <a:ea typeface="標楷體" pitchFamily="65" charset="-120"/>
              </a:rPr>
              <a:t>縮短。東</a:t>
            </a:r>
            <a:r>
              <a:rPr lang="zh-TW" altLang="en-US" sz="2400" b="1" dirty="0">
                <a:latin typeface="標楷體" pitchFamily="65" charset="-120"/>
                <a:ea typeface="標楷體" pitchFamily="65" charset="-120"/>
              </a:rPr>
              <a:t>柵蜥的卵在攝氏</a:t>
            </a:r>
            <a:r>
              <a:rPr lang="en-US" altLang="zh-TW" sz="2400" b="1" dirty="0">
                <a:latin typeface="標楷體" pitchFamily="65" charset="-120"/>
                <a:ea typeface="標楷體" pitchFamily="65" charset="-120"/>
              </a:rPr>
              <a:t>23</a:t>
            </a:r>
            <a:r>
              <a:rPr lang="zh-TW" altLang="en-US" sz="2400" b="1" dirty="0" smtClean="0">
                <a:latin typeface="標楷體" pitchFamily="65" charset="-120"/>
                <a:ea typeface="標楷體" pitchFamily="65" charset="-120"/>
              </a:rPr>
              <a:t>度</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              時，要用</a:t>
            </a:r>
            <a:r>
              <a:rPr lang="en-US" altLang="zh-TW" sz="2400" b="1" dirty="0" smtClean="0">
                <a:latin typeface="標楷體" pitchFamily="65" charset="-120"/>
                <a:ea typeface="標楷體" pitchFamily="65" charset="-120"/>
              </a:rPr>
              <a:t>85</a:t>
            </a:r>
            <a:r>
              <a:rPr lang="zh-TW" altLang="en-US" sz="2400" b="1" dirty="0" smtClean="0">
                <a:latin typeface="標楷體" pitchFamily="65" charset="-120"/>
                <a:ea typeface="標楷體" pitchFamily="65" charset="-120"/>
              </a:rPr>
              <a:t>天才能孵化，</a:t>
            </a:r>
            <a:r>
              <a:rPr lang="zh-TW" altLang="en-US" sz="2400" b="1" dirty="0">
                <a:latin typeface="標楷體" pitchFamily="65" charset="-120"/>
                <a:ea typeface="標楷體" pitchFamily="65" charset="-120"/>
              </a:rPr>
              <a:t>在</a:t>
            </a:r>
            <a:r>
              <a:rPr lang="zh-TW" altLang="en-US" sz="2400" b="1" dirty="0" smtClean="0">
                <a:latin typeface="標楷體" pitchFamily="65" charset="-120"/>
                <a:ea typeface="標楷體" pitchFamily="65" charset="-120"/>
              </a:rPr>
              <a:t>攝氏</a:t>
            </a:r>
            <a:r>
              <a:rPr lang="en-US" altLang="zh-TW" sz="2400" b="1" dirty="0" smtClean="0">
                <a:latin typeface="標楷體" pitchFamily="65" charset="-120"/>
                <a:ea typeface="標楷體" pitchFamily="65" charset="-120"/>
              </a:rPr>
              <a:t>28</a:t>
            </a:r>
            <a:r>
              <a:rPr lang="zh-TW" altLang="en-US" sz="2400" b="1" dirty="0" smtClean="0">
                <a:latin typeface="標楷體" pitchFamily="65" charset="-120"/>
                <a:ea typeface="標楷體" pitchFamily="65" charset="-120"/>
              </a:rPr>
              <a:t>度時，要</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              用</a:t>
            </a:r>
            <a:r>
              <a:rPr lang="en-US" altLang="zh-TW" sz="2400" b="1" dirty="0" smtClean="0">
                <a:latin typeface="標楷體" pitchFamily="65" charset="-120"/>
                <a:ea typeface="標楷體" pitchFamily="65" charset="-120"/>
              </a:rPr>
              <a:t>48</a:t>
            </a:r>
            <a:r>
              <a:rPr lang="zh-TW" altLang="en-US" sz="2400" b="1" dirty="0" smtClean="0">
                <a:latin typeface="標楷體" pitchFamily="65" charset="-120"/>
                <a:ea typeface="標楷體" pitchFamily="65" charset="-120"/>
              </a:rPr>
              <a:t>天，而在攝氏</a:t>
            </a:r>
            <a:r>
              <a:rPr lang="en-US" altLang="zh-TW" sz="2400" b="1" dirty="0" smtClean="0">
                <a:latin typeface="標楷體" pitchFamily="65" charset="-120"/>
                <a:ea typeface="標楷體" pitchFamily="65" charset="-120"/>
              </a:rPr>
              <a:t>33</a:t>
            </a:r>
            <a:r>
              <a:rPr lang="zh-TW" altLang="en-US" sz="2400" b="1" dirty="0" smtClean="0">
                <a:latin typeface="標楷體" pitchFamily="65" charset="-120"/>
                <a:ea typeface="標楷體" pitchFamily="65" charset="-120"/>
              </a:rPr>
              <a:t>度時，要</a:t>
            </a:r>
            <a:r>
              <a:rPr lang="en-US" altLang="zh-TW" sz="2400" b="1" dirty="0" smtClean="0">
                <a:latin typeface="標楷體" pitchFamily="65" charset="-120"/>
                <a:ea typeface="標楷體" pitchFamily="65" charset="-120"/>
              </a:rPr>
              <a:t>35</a:t>
            </a:r>
            <a:r>
              <a:rPr lang="zh-TW" altLang="en-US" sz="2400" b="1" dirty="0" smtClean="0">
                <a:latin typeface="標楷體" pitchFamily="65" charset="-120"/>
                <a:ea typeface="標楷體" pitchFamily="65" charset="-120"/>
              </a:rPr>
              <a:t>天。</a:t>
            </a:r>
            <a:endParaRPr lang="en-US" altLang="zh-TW" sz="2400" b="1" dirty="0" smtClean="0">
              <a:latin typeface="標楷體" pitchFamily="65" charset="-120"/>
              <a:ea typeface="標楷體" pitchFamily="65" charset="-120"/>
            </a:endParaRPr>
          </a:p>
          <a:p>
            <a:pPr marL="0" indent="0">
              <a:buNone/>
            </a:pPr>
            <a:r>
              <a:rPr lang="en-US" altLang="zh-TW" sz="2400" b="1" dirty="0" smtClean="0">
                <a:solidFill>
                  <a:srgbClr val="006600"/>
                </a:solidFill>
                <a:latin typeface="標楷體" pitchFamily="65" charset="-120"/>
                <a:ea typeface="標楷體" pitchFamily="65" charset="-120"/>
              </a:rPr>
              <a:t>6.</a:t>
            </a:r>
            <a:r>
              <a:rPr lang="zh-TW" altLang="en-US" sz="2400" b="1" dirty="0" smtClean="0">
                <a:solidFill>
                  <a:srgbClr val="006600"/>
                </a:solidFill>
                <a:latin typeface="標楷體" pitchFamily="65" charset="-120"/>
                <a:ea typeface="標楷體" pitchFamily="65" charset="-120"/>
              </a:rPr>
              <a:t>繁殖週期</a:t>
            </a:r>
            <a:r>
              <a:rPr lang="zh-TW" altLang="en-US" sz="2400" b="1" dirty="0">
                <a:solidFill>
                  <a:srgbClr val="006600"/>
                </a:solidFill>
                <a:latin typeface="標楷體" pitchFamily="65" charset="-120"/>
                <a:ea typeface="標楷體" pitchFamily="65" charset="-120"/>
              </a:rPr>
              <a:t>：</a:t>
            </a:r>
            <a:r>
              <a:rPr lang="zh-TW" altLang="en-US" sz="2400" b="1" dirty="0" smtClean="0">
                <a:latin typeface="標楷體" pitchFamily="65" charset="-120"/>
                <a:ea typeface="標楷體" pitchFamily="65" charset="-120"/>
              </a:rPr>
              <a:t>交配與產卵在夏天發生，雌體二年一次排卵週</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　　　　　　期，在春天和夏天排卵。</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蜥蜴有多種繁殖方法。</a:t>
            </a:r>
            <a:endParaRPr lang="en-US" altLang="zh-TW" sz="2400" b="1" dirty="0" smtClean="0">
              <a:latin typeface="標楷體" pitchFamily="65" charset="-120"/>
              <a:ea typeface="標楷體" pitchFamily="65" charset="-12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4509120"/>
            <a:ext cx="2736304" cy="1805960"/>
          </a:xfrm>
          <a:prstGeom prst="rect">
            <a:avLst/>
          </a:prstGeom>
        </p:spPr>
      </p:pic>
    </p:spTree>
    <p:extLst>
      <p:ext uri="{BB962C8B-B14F-4D97-AF65-F5344CB8AC3E}">
        <p14:creationId xmlns:p14="http://schemas.microsoft.com/office/powerpoint/2010/main" val="18907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70" decel="100000"/>
                                        <p:tgtEl>
                                          <p:spTgt spid="3">
                                            <p:txEl>
                                              <p:pRg st="0" end="0"/>
                                            </p:txEl>
                                          </p:spTgt>
                                        </p:tgtEl>
                                      </p:cBhvr>
                                    </p:animEffect>
                                    <p:animScale>
                                      <p:cBhvr>
                                        <p:cTn id="15" dur="770" decel="100000"/>
                                        <p:tgtEl>
                                          <p:spTgt spid="3">
                                            <p:txEl>
                                              <p:pRg st="0" end="0"/>
                                            </p:txEl>
                                          </p:spTgt>
                                        </p:tgtEl>
                                      </p:cBhvr>
                                      <p:from x="10000" y="10000"/>
                                      <p:to x="200000" y="450000"/>
                                    </p:animScale>
                                    <p:animScale>
                                      <p:cBhvr>
                                        <p:cTn id="16" dur="1230" accel="100000" fill="hold">
                                          <p:stCondLst>
                                            <p:cond delay="770"/>
                                          </p:stCondLst>
                                        </p:cTn>
                                        <p:tgtEl>
                                          <p:spTgt spid="3">
                                            <p:txEl>
                                              <p:pRg st="0" end="0"/>
                                            </p:txEl>
                                          </p:spTgt>
                                        </p:tgtEl>
                                      </p:cBhvr>
                                      <p:from x="200000" y="450000"/>
                                      <p:to x="100000" y="100000"/>
                                    </p:animScale>
                                    <p:set>
                                      <p:cBhvr>
                                        <p:cTn id="17" dur="770" fill="hold"/>
                                        <p:tgtEl>
                                          <p:spTgt spid="3">
                                            <p:txEl>
                                              <p:pRg st="0" end="0"/>
                                            </p:txEl>
                                          </p:spTgt>
                                        </p:tgtEl>
                                        <p:attrNameLst>
                                          <p:attrName>ppt_x</p:attrName>
                                        </p:attrNameLst>
                                      </p:cBhvr>
                                      <p:to>
                                        <p:strVal val="(0.5)"/>
                                      </p:to>
                                    </p:set>
                                    <p:anim from="(0.5)" to="(#ppt_x)" calcmode="lin" valueType="num">
                                      <p:cBhvr>
                                        <p:cTn id="18" dur="1230" accel="100000" fill="hold">
                                          <p:stCondLst>
                                            <p:cond delay="770"/>
                                          </p:stCondLst>
                                        </p:cTn>
                                        <p:tgtEl>
                                          <p:spTgt spid="3">
                                            <p:txEl>
                                              <p:pRg st="0" end="0"/>
                                            </p:txEl>
                                          </p:spTgt>
                                        </p:tgtEl>
                                        <p:attrNameLst>
                                          <p:attrName>ppt_x</p:attrName>
                                        </p:attrNameLst>
                                      </p:cBhvr>
                                    </p:anim>
                                    <p:set>
                                      <p:cBhvr>
                                        <p:cTn id="19" dur="770" fill="hold"/>
                                        <p:tgtEl>
                                          <p:spTgt spid="3">
                                            <p:txEl>
                                              <p:pRg st="0" end="0"/>
                                            </p:txEl>
                                          </p:spTgt>
                                        </p:tgtEl>
                                        <p:attrNameLst>
                                          <p:attrName>ppt_y</p:attrName>
                                        </p:attrNameLst>
                                      </p:cBhvr>
                                      <p:to>
                                        <p:strVal val="(#ppt_y+0.4)"/>
                                      </p:to>
                                    </p:set>
                                    <p:anim from="(#ppt_y+0.4)" to="(#ppt_y)" calcmode="lin" valueType="num">
                                      <p:cBhvr>
                                        <p:cTn id="20" dur="1230" accel="100000" fill="hold">
                                          <p:stCondLst>
                                            <p:cond delay="770"/>
                                          </p:stCondLst>
                                        </p:cTn>
                                        <p:tgtEl>
                                          <p:spTgt spid="3">
                                            <p:txEl>
                                              <p:pRg st="0" end="0"/>
                                            </p:txEl>
                                          </p:spTgt>
                                        </p:tgtEl>
                                        <p:attrNameLst>
                                          <p:attrName>ppt_y</p:attrName>
                                        </p:attrNameLst>
                                      </p:cBhvr>
                                    </p:anim>
                                  </p:childTnLst>
                                </p:cTn>
                              </p:par>
                              <p:par>
                                <p:cTn id="21" presetID="5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770" decel="100000"/>
                                        <p:tgtEl>
                                          <p:spTgt spid="3">
                                            <p:txEl>
                                              <p:pRg st="1" end="1"/>
                                            </p:txEl>
                                          </p:spTgt>
                                        </p:tgtEl>
                                      </p:cBhvr>
                                    </p:animEffect>
                                    <p:animScale>
                                      <p:cBhvr>
                                        <p:cTn id="24" dur="770" decel="100000"/>
                                        <p:tgtEl>
                                          <p:spTgt spid="3">
                                            <p:txEl>
                                              <p:pRg st="1" end="1"/>
                                            </p:txEl>
                                          </p:spTgt>
                                        </p:tgtEl>
                                      </p:cBhvr>
                                      <p:from x="10000" y="10000"/>
                                      <p:to x="200000" y="450000"/>
                                    </p:animScale>
                                    <p:animScale>
                                      <p:cBhvr>
                                        <p:cTn id="25" dur="1230" accel="100000" fill="hold">
                                          <p:stCondLst>
                                            <p:cond delay="770"/>
                                          </p:stCondLst>
                                        </p:cTn>
                                        <p:tgtEl>
                                          <p:spTgt spid="3">
                                            <p:txEl>
                                              <p:pRg st="1" end="1"/>
                                            </p:txEl>
                                          </p:spTgt>
                                        </p:tgtEl>
                                      </p:cBhvr>
                                      <p:from x="200000" y="450000"/>
                                      <p:to x="100000" y="100000"/>
                                    </p:animScale>
                                    <p:set>
                                      <p:cBhvr>
                                        <p:cTn id="26" dur="770" fill="hold"/>
                                        <p:tgtEl>
                                          <p:spTgt spid="3">
                                            <p:txEl>
                                              <p:pRg st="1" end="1"/>
                                            </p:txEl>
                                          </p:spTgt>
                                        </p:tgtEl>
                                        <p:attrNameLst>
                                          <p:attrName>ppt_x</p:attrName>
                                        </p:attrNameLst>
                                      </p:cBhvr>
                                      <p:to>
                                        <p:strVal val="(0.5)"/>
                                      </p:to>
                                    </p:set>
                                    <p:anim from="(0.5)" to="(#ppt_x)" calcmode="lin" valueType="num">
                                      <p:cBhvr>
                                        <p:cTn id="27" dur="1230" accel="100000" fill="hold">
                                          <p:stCondLst>
                                            <p:cond delay="770"/>
                                          </p:stCondLst>
                                        </p:cTn>
                                        <p:tgtEl>
                                          <p:spTgt spid="3">
                                            <p:txEl>
                                              <p:pRg st="1" end="1"/>
                                            </p:txEl>
                                          </p:spTgt>
                                        </p:tgtEl>
                                        <p:attrNameLst>
                                          <p:attrName>ppt_x</p:attrName>
                                        </p:attrNameLst>
                                      </p:cBhvr>
                                    </p:anim>
                                    <p:set>
                                      <p:cBhvr>
                                        <p:cTn id="28" dur="770" fill="hold"/>
                                        <p:tgtEl>
                                          <p:spTgt spid="3">
                                            <p:txEl>
                                              <p:pRg st="1" end="1"/>
                                            </p:txEl>
                                          </p:spTgt>
                                        </p:tgtEl>
                                        <p:attrNameLst>
                                          <p:attrName>ppt_y</p:attrName>
                                        </p:attrNameLst>
                                      </p:cBhvr>
                                      <p:to>
                                        <p:strVal val="(#ppt_y+0.4)"/>
                                      </p:to>
                                    </p:set>
                                    <p:anim from="(#ppt_y+0.4)" to="(#ppt_y)" calcmode="lin" valueType="num">
                                      <p:cBhvr>
                                        <p:cTn id="29" dur="1230" accel="100000" fill="hold">
                                          <p:stCondLst>
                                            <p:cond delay="770"/>
                                          </p:stCondLst>
                                        </p:cTn>
                                        <p:tgtEl>
                                          <p:spTgt spid="3">
                                            <p:txEl>
                                              <p:pRg st="1" end="1"/>
                                            </p:txEl>
                                          </p:spTgt>
                                        </p:tgtEl>
                                        <p:attrNameLst>
                                          <p:attrName>ppt_y</p:attrName>
                                        </p:attrNameLst>
                                      </p:cBhvr>
                                    </p:anim>
                                  </p:childTnLst>
                                </p:cTn>
                              </p:par>
                              <p:par>
                                <p:cTn id="30" presetID="51"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770" decel="100000"/>
                                        <p:tgtEl>
                                          <p:spTgt spid="3">
                                            <p:txEl>
                                              <p:pRg st="2" end="2"/>
                                            </p:txEl>
                                          </p:spTgt>
                                        </p:tgtEl>
                                      </p:cBhvr>
                                    </p:animEffect>
                                    <p:animScale>
                                      <p:cBhvr>
                                        <p:cTn id="33" dur="770" decel="100000"/>
                                        <p:tgtEl>
                                          <p:spTgt spid="3">
                                            <p:txEl>
                                              <p:pRg st="2" end="2"/>
                                            </p:txEl>
                                          </p:spTgt>
                                        </p:tgtEl>
                                      </p:cBhvr>
                                      <p:from x="10000" y="10000"/>
                                      <p:to x="200000" y="450000"/>
                                    </p:animScale>
                                    <p:animScale>
                                      <p:cBhvr>
                                        <p:cTn id="34" dur="1230" accel="100000" fill="hold">
                                          <p:stCondLst>
                                            <p:cond delay="770"/>
                                          </p:stCondLst>
                                        </p:cTn>
                                        <p:tgtEl>
                                          <p:spTgt spid="3">
                                            <p:txEl>
                                              <p:pRg st="2" end="2"/>
                                            </p:txEl>
                                          </p:spTgt>
                                        </p:tgtEl>
                                      </p:cBhvr>
                                      <p:from x="200000" y="450000"/>
                                      <p:to x="100000" y="100000"/>
                                    </p:animScale>
                                    <p:set>
                                      <p:cBhvr>
                                        <p:cTn id="35" dur="770" fill="hold"/>
                                        <p:tgtEl>
                                          <p:spTgt spid="3">
                                            <p:txEl>
                                              <p:pRg st="2" end="2"/>
                                            </p:txEl>
                                          </p:spTgt>
                                        </p:tgtEl>
                                        <p:attrNameLst>
                                          <p:attrName>ppt_x</p:attrName>
                                        </p:attrNameLst>
                                      </p:cBhvr>
                                      <p:to>
                                        <p:strVal val="(0.5)"/>
                                      </p:to>
                                    </p:set>
                                    <p:anim from="(0.5)" to="(#ppt_x)" calcmode="lin" valueType="num">
                                      <p:cBhvr>
                                        <p:cTn id="36" dur="1230" accel="100000" fill="hold">
                                          <p:stCondLst>
                                            <p:cond delay="770"/>
                                          </p:stCondLst>
                                        </p:cTn>
                                        <p:tgtEl>
                                          <p:spTgt spid="3">
                                            <p:txEl>
                                              <p:pRg st="2" end="2"/>
                                            </p:txEl>
                                          </p:spTgt>
                                        </p:tgtEl>
                                        <p:attrNameLst>
                                          <p:attrName>ppt_x</p:attrName>
                                        </p:attrNameLst>
                                      </p:cBhvr>
                                    </p:anim>
                                    <p:set>
                                      <p:cBhvr>
                                        <p:cTn id="37" dur="770" fill="hold"/>
                                        <p:tgtEl>
                                          <p:spTgt spid="3">
                                            <p:txEl>
                                              <p:pRg st="2" end="2"/>
                                            </p:txEl>
                                          </p:spTgt>
                                        </p:tgtEl>
                                        <p:attrNameLst>
                                          <p:attrName>ppt_y</p:attrName>
                                        </p:attrNameLst>
                                      </p:cBhvr>
                                      <p:to>
                                        <p:strVal val="(#ppt_y+0.4)"/>
                                      </p:to>
                                    </p:set>
                                    <p:anim from="(#ppt_y+0.4)" to="(#ppt_y)" calcmode="lin" valueType="num">
                                      <p:cBhvr>
                                        <p:cTn id="38" dur="1230" accel="100000" fill="hold">
                                          <p:stCondLst>
                                            <p:cond delay="770"/>
                                          </p:stCondLst>
                                        </p:cTn>
                                        <p:tgtEl>
                                          <p:spTgt spid="3">
                                            <p:txEl>
                                              <p:pRg st="2" end="2"/>
                                            </p:txEl>
                                          </p:spTgt>
                                        </p:tgtEl>
                                        <p:attrNameLst>
                                          <p:attrName>ppt_y</p:attrName>
                                        </p:attrNameLst>
                                      </p:cBhvr>
                                    </p:anim>
                                  </p:childTnLst>
                                </p:cTn>
                              </p:par>
                              <p:par>
                                <p:cTn id="39" presetID="51"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770" decel="100000"/>
                                        <p:tgtEl>
                                          <p:spTgt spid="3">
                                            <p:txEl>
                                              <p:pRg st="3" end="3"/>
                                            </p:txEl>
                                          </p:spTgt>
                                        </p:tgtEl>
                                      </p:cBhvr>
                                    </p:animEffect>
                                    <p:animScale>
                                      <p:cBhvr>
                                        <p:cTn id="42" dur="770" decel="100000"/>
                                        <p:tgtEl>
                                          <p:spTgt spid="3">
                                            <p:txEl>
                                              <p:pRg st="3" end="3"/>
                                            </p:txEl>
                                          </p:spTgt>
                                        </p:tgtEl>
                                      </p:cBhvr>
                                      <p:from x="10000" y="10000"/>
                                      <p:to x="200000" y="450000"/>
                                    </p:animScale>
                                    <p:animScale>
                                      <p:cBhvr>
                                        <p:cTn id="43" dur="1230" accel="100000" fill="hold">
                                          <p:stCondLst>
                                            <p:cond delay="770"/>
                                          </p:stCondLst>
                                        </p:cTn>
                                        <p:tgtEl>
                                          <p:spTgt spid="3">
                                            <p:txEl>
                                              <p:pRg st="3" end="3"/>
                                            </p:txEl>
                                          </p:spTgt>
                                        </p:tgtEl>
                                      </p:cBhvr>
                                      <p:from x="200000" y="450000"/>
                                      <p:to x="100000" y="100000"/>
                                    </p:animScale>
                                    <p:set>
                                      <p:cBhvr>
                                        <p:cTn id="44" dur="770" fill="hold"/>
                                        <p:tgtEl>
                                          <p:spTgt spid="3">
                                            <p:txEl>
                                              <p:pRg st="3" end="3"/>
                                            </p:txEl>
                                          </p:spTgt>
                                        </p:tgtEl>
                                        <p:attrNameLst>
                                          <p:attrName>ppt_x</p:attrName>
                                        </p:attrNameLst>
                                      </p:cBhvr>
                                      <p:to>
                                        <p:strVal val="(0.5)"/>
                                      </p:to>
                                    </p:set>
                                    <p:anim from="(0.5)" to="(#ppt_x)" calcmode="lin" valueType="num">
                                      <p:cBhvr>
                                        <p:cTn id="45" dur="1230" accel="100000" fill="hold">
                                          <p:stCondLst>
                                            <p:cond delay="770"/>
                                          </p:stCondLst>
                                        </p:cTn>
                                        <p:tgtEl>
                                          <p:spTgt spid="3">
                                            <p:txEl>
                                              <p:pRg st="3" end="3"/>
                                            </p:txEl>
                                          </p:spTgt>
                                        </p:tgtEl>
                                        <p:attrNameLst>
                                          <p:attrName>ppt_x</p:attrName>
                                        </p:attrNameLst>
                                      </p:cBhvr>
                                    </p:anim>
                                    <p:set>
                                      <p:cBhvr>
                                        <p:cTn id="46" dur="770" fill="hold"/>
                                        <p:tgtEl>
                                          <p:spTgt spid="3">
                                            <p:txEl>
                                              <p:pRg st="3" end="3"/>
                                            </p:txEl>
                                          </p:spTgt>
                                        </p:tgtEl>
                                        <p:attrNameLst>
                                          <p:attrName>ppt_y</p:attrName>
                                        </p:attrNameLst>
                                      </p:cBhvr>
                                      <p:to>
                                        <p:strVal val="(#ppt_y+0.4)"/>
                                      </p:to>
                                    </p:set>
                                    <p:anim from="(#ppt_y+0.4)" to="(#ppt_y)" calcmode="lin" valueType="num">
                                      <p:cBhvr>
                                        <p:cTn id="47" dur="1230" accel="100000" fill="hold">
                                          <p:stCondLst>
                                            <p:cond delay="770"/>
                                          </p:stCondLst>
                                        </p:cTn>
                                        <p:tgtEl>
                                          <p:spTgt spid="3">
                                            <p:txEl>
                                              <p:pRg st="3" end="3"/>
                                            </p:txEl>
                                          </p:spTgt>
                                        </p:tgtEl>
                                        <p:attrNameLst>
                                          <p:attrName>ppt_y</p:attrName>
                                        </p:attrNameLst>
                                      </p:cBhvr>
                                    </p:anim>
                                  </p:childTnLst>
                                </p:cTn>
                              </p:par>
                              <p:par>
                                <p:cTn id="48" presetID="51"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770" decel="100000"/>
                                        <p:tgtEl>
                                          <p:spTgt spid="3">
                                            <p:txEl>
                                              <p:pRg st="4" end="4"/>
                                            </p:txEl>
                                          </p:spTgt>
                                        </p:tgtEl>
                                      </p:cBhvr>
                                    </p:animEffect>
                                    <p:animScale>
                                      <p:cBhvr>
                                        <p:cTn id="51" dur="770" decel="100000"/>
                                        <p:tgtEl>
                                          <p:spTgt spid="3">
                                            <p:txEl>
                                              <p:pRg st="4" end="4"/>
                                            </p:txEl>
                                          </p:spTgt>
                                        </p:tgtEl>
                                      </p:cBhvr>
                                      <p:from x="10000" y="10000"/>
                                      <p:to x="200000" y="450000"/>
                                    </p:animScale>
                                    <p:animScale>
                                      <p:cBhvr>
                                        <p:cTn id="52" dur="1230" accel="100000" fill="hold">
                                          <p:stCondLst>
                                            <p:cond delay="770"/>
                                          </p:stCondLst>
                                        </p:cTn>
                                        <p:tgtEl>
                                          <p:spTgt spid="3">
                                            <p:txEl>
                                              <p:pRg st="4" end="4"/>
                                            </p:txEl>
                                          </p:spTgt>
                                        </p:tgtEl>
                                      </p:cBhvr>
                                      <p:from x="200000" y="450000"/>
                                      <p:to x="100000" y="100000"/>
                                    </p:animScale>
                                    <p:set>
                                      <p:cBhvr>
                                        <p:cTn id="53" dur="770" fill="hold"/>
                                        <p:tgtEl>
                                          <p:spTgt spid="3">
                                            <p:txEl>
                                              <p:pRg st="4" end="4"/>
                                            </p:txEl>
                                          </p:spTgt>
                                        </p:tgtEl>
                                        <p:attrNameLst>
                                          <p:attrName>ppt_x</p:attrName>
                                        </p:attrNameLst>
                                      </p:cBhvr>
                                      <p:to>
                                        <p:strVal val="(0.5)"/>
                                      </p:to>
                                    </p:set>
                                    <p:anim from="(0.5)" to="(#ppt_x)" calcmode="lin" valueType="num">
                                      <p:cBhvr>
                                        <p:cTn id="54" dur="1230" accel="100000" fill="hold">
                                          <p:stCondLst>
                                            <p:cond delay="770"/>
                                          </p:stCondLst>
                                        </p:cTn>
                                        <p:tgtEl>
                                          <p:spTgt spid="3">
                                            <p:txEl>
                                              <p:pRg st="4" end="4"/>
                                            </p:txEl>
                                          </p:spTgt>
                                        </p:tgtEl>
                                        <p:attrNameLst>
                                          <p:attrName>ppt_x</p:attrName>
                                        </p:attrNameLst>
                                      </p:cBhvr>
                                    </p:anim>
                                    <p:set>
                                      <p:cBhvr>
                                        <p:cTn id="55" dur="770" fill="hold"/>
                                        <p:tgtEl>
                                          <p:spTgt spid="3">
                                            <p:txEl>
                                              <p:pRg st="4" end="4"/>
                                            </p:txEl>
                                          </p:spTgt>
                                        </p:tgtEl>
                                        <p:attrNameLst>
                                          <p:attrName>ppt_y</p:attrName>
                                        </p:attrNameLst>
                                      </p:cBhvr>
                                      <p:to>
                                        <p:strVal val="(#ppt_y+0.4)"/>
                                      </p:to>
                                    </p:set>
                                    <p:anim from="(#ppt_y+0.4)" to="(#ppt_y)" calcmode="lin" valueType="num">
                                      <p:cBhvr>
                                        <p:cTn id="56" dur="1230" accel="100000" fill="hold">
                                          <p:stCondLst>
                                            <p:cond delay="770"/>
                                          </p:stCondLst>
                                        </p:cTn>
                                        <p:tgtEl>
                                          <p:spTgt spid="3">
                                            <p:txEl>
                                              <p:pRg st="4" end="4"/>
                                            </p:txEl>
                                          </p:spTgt>
                                        </p:tgtEl>
                                        <p:attrNameLst>
                                          <p:attrName>ppt_y</p:attrName>
                                        </p:attrNameLst>
                                      </p:cBhvr>
                                    </p:anim>
                                  </p:childTnLst>
                                </p:cTn>
                              </p:par>
                              <p:par>
                                <p:cTn id="57" presetID="51"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770" decel="100000"/>
                                        <p:tgtEl>
                                          <p:spTgt spid="3">
                                            <p:txEl>
                                              <p:pRg st="5" end="5"/>
                                            </p:txEl>
                                          </p:spTgt>
                                        </p:tgtEl>
                                      </p:cBhvr>
                                    </p:animEffect>
                                    <p:animScale>
                                      <p:cBhvr>
                                        <p:cTn id="60" dur="770" decel="100000"/>
                                        <p:tgtEl>
                                          <p:spTgt spid="3">
                                            <p:txEl>
                                              <p:pRg st="5" end="5"/>
                                            </p:txEl>
                                          </p:spTgt>
                                        </p:tgtEl>
                                      </p:cBhvr>
                                      <p:from x="10000" y="10000"/>
                                      <p:to x="200000" y="450000"/>
                                    </p:animScale>
                                    <p:animScale>
                                      <p:cBhvr>
                                        <p:cTn id="61" dur="1230" accel="100000" fill="hold">
                                          <p:stCondLst>
                                            <p:cond delay="770"/>
                                          </p:stCondLst>
                                        </p:cTn>
                                        <p:tgtEl>
                                          <p:spTgt spid="3">
                                            <p:txEl>
                                              <p:pRg st="5" end="5"/>
                                            </p:txEl>
                                          </p:spTgt>
                                        </p:tgtEl>
                                      </p:cBhvr>
                                      <p:from x="200000" y="450000"/>
                                      <p:to x="100000" y="100000"/>
                                    </p:animScale>
                                    <p:set>
                                      <p:cBhvr>
                                        <p:cTn id="62" dur="770" fill="hold"/>
                                        <p:tgtEl>
                                          <p:spTgt spid="3">
                                            <p:txEl>
                                              <p:pRg st="5" end="5"/>
                                            </p:txEl>
                                          </p:spTgt>
                                        </p:tgtEl>
                                        <p:attrNameLst>
                                          <p:attrName>ppt_x</p:attrName>
                                        </p:attrNameLst>
                                      </p:cBhvr>
                                      <p:to>
                                        <p:strVal val="(0.5)"/>
                                      </p:to>
                                    </p:set>
                                    <p:anim from="(0.5)" to="(#ppt_x)" calcmode="lin" valueType="num">
                                      <p:cBhvr>
                                        <p:cTn id="63" dur="1230" accel="100000" fill="hold">
                                          <p:stCondLst>
                                            <p:cond delay="770"/>
                                          </p:stCondLst>
                                        </p:cTn>
                                        <p:tgtEl>
                                          <p:spTgt spid="3">
                                            <p:txEl>
                                              <p:pRg st="5" end="5"/>
                                            </p:txEl>
                                          </p:spTgt>
                                        </p:tgtEl>
                                        <p:attrNameLst>
                                          <p:attrName>ppt_x</p:attrName>
                                        </p:attrNameLst>
                                      </p:cBhvr>
                                    </p:anim>
                                    <p:set>
                                      <p:cBhvr>
                                        <p:cTn id="64" dur="770" fill="hold"/>
                                        <p:tgtEl>
                                          <p:spTgt spid="3">
                                            <p:txEl>
                                              <p:pRg st="5" end="5"/>
                                            </p:txEl>
                                          </p:spTgt>
                                        </p:tgtEl>
                                        <p:attrNameLst>
                                          <p:attrName>ppt_y</p:attrName>
                                        </p:attrNameLst>
                                      </p:cBhvr>
                                      <p:to>
                                        <p:strVal val="(#ppt_y+0.4)"/>
                                      </p:to>
                                    </p:set>
                                    <p:anim from="(#ppt_y+0.4)" to="(#ppt_y)" calcmode="lin" valueType="num">
                                      <p:cBhvr>
                                        <p:cTn id="65" dur="1230" accel="100000" fill="hold">
                                          <p:stCondLst>
                                            <p:cond delay="770"/>
                                          </p:stCondLst>
                                        </p:cTn>
                                        <p:tgtEl>
                                          <p:spTgt spid="3">
                                            <p:txEl>
                                              <p:pRg st="5" end="5"/>
                                            </p:txEl>
                                          </p:spTgt>
                                        </p:tgtEl>
                                        <p:attrNameLst>
                                          <p:attrName>ppt_y</p:attrName>
                                        </p:attrNameLst>
                                      </p:cBhvr>
                                    </p:anim>
                                  </p:childTnLst>
                                </p:cTn>
                              </p:par>
                              <p:par>
                                <p:cTn id="66" presetID="51" presetClass="entr" presetSubtype="0" fill="hold" nodeType="with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770" decel="100000"/>
                                        <p:tgtEl>
                                          <p:spTgt spid="3">
                                            <p:txEl>
                                              <p:pRg st="6" end="6"/>
                                            </p:txEl>
                                          </p:spTgt>
                                        </p:tgtEl>
                                      </p:cBhvr>
                                    </p:animEffect>
                                    <p:animScale>
                                      <p:cBhvr>
                                        <p:cTn id="69" dur="770" decel="100000"/>
                                        <p:tgtEl>
                                          <p:spTgt spid="3">
                                            <p:txEl>
                                              <p:pRg st="6" end="6"/>
                                            </p:txEl>
                                          </p:spTgt>
                                        </p:tgtEl>
                                      </p:cBhvr>
                                      <p:from x="10000" y="10000"/>
                                      <p:to x="200000" y="450000"/>
                                    </p:animScale>
                                    <p:animScale>
                                      <p:cBhvr>
                                        <p:cTn id="70" dur="1230" accel="100000" fill="hold">
                                          <p:stCondLst>
                                            <p:cond delay="770"/>
                                          </p:stCondLst>
                                        </p:cTn>
                                        <p:tgtEl>
                                          <p:spTgt spid="3">
                                            <p:txEl>
                                              <p:pRg st="6" end="6"/>
                                            </p:txEl>
                                          </p:spTgt>
                                        </p:tgtEl>
                                      </p:cBhvr>
                                      <p:from x="200000" y="450000"/>
                                      <p:to x="100000" y="100000"/>
                                    </p:animScale>
                                    <p:set>
                                      <p:cBhvr>
                                        <p:cTn id="71" dur="770" fill="hold"/>
                                        <p:tgtEl>
                                          <p:spTgt spid="3">
                                            <p:txEl>
                                              <p:pRg st="6" end="6"/>
                                            </p:txEl>
                                          </p:spTgt>
                                        </p:tgtEl>
                                        <p:attrNameLst>
                                          <p:attrName>ppt_x</p:attrName>
                                        </p:attrNameLst>
                                      </p:cBhvr>
                                      <p:to>
                                        <p:strVal val="(0.5)"/>
                                      </p:to>
                                    </p:set>
                                    <p:anim from="(0.5)" to="(#ppt_x)" calcmode="lin" valueType="num">
                                      <p:cBhvr>
                                        <p:cTn id="72" dur="1230" accel="100000" fill="hold">
                                          <p:stCondLst>
                                            <p:cond delay="770"/>
                                          </p:stCondLst>
                                        </p:cTn>
                                        <p:tgtEl>
                                          <p:spTgt spid="3">
                                            <p:txEl>
                                              <p:pRg st="6" end="6"/>
                                            </p:txEl>
                                          </p:spTgt>
                                        </p:tgtEl>
                                        <p:attrNameLst>
                                          <p:attrName>ppt_x</p:attrName>
                                        </p:attrNameLst>
                                      </p:cBhvr>
                                    </p:anim>
                                    <p:set>
                                      <p:cBhvr>
                                        <p:cTn id="73" dur="770" fill="hold"/>
                                        <p:tgtEl>
                                          <p:spTgt spid="3">
                                            <p:txEl>
                                              <p:pRg st="6" end="6"/>
                                            </p:txEl>
                                          </p:spTgt>
                                        </p:tgtEl>
                                        <p:attrNameLst>
                                          <p:attrName>ppt_y</p:attrName>
                                        </p:attrNameLst>
                                      </p:cBhvr>
                                      <p:to>
                                        <p:strVal val="(#ppt_y+0.4)"/>
                                      </p:to>
                                    </p:set>
                                    <p:anim from="(#ppt_y+0.4)" to="(#ppt_y)" calcmode="lin" valueType="num">
                                      <p:cBhvr>
                                        <p:cTn id="74" dur="1230" accel="100000" fill="hold">
                                          <p:stCondLst>
                                            <p:cond delay="770"/>
                                          </p:stCondLst>
                                        </p:cTn>
                                        <p:tgtEl>
                                          <p:spTgt spid="3">
                                            <p:txEl>
                                              <p:pRg st="6" end="6"/>
                                            </p:txEl>
                                          </p:spTgt>
                                        </p:tgtEl>
                                        <p:attrNameLst>
                                          <p:attrName>ppt_y</p:attrName>
                                        </p:attrNameLst>
                                      </p:cBhvr>
                                    </p:anim>
                                  </p:childTnLst>
                                </p:cTn>
                              </p:par>
                              <p:par>
                                <p:cTn id="75" presetID="51" presetClass="entr" presetSubtype="0" fill="hold" nodeType="with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770" decel="100000"/>
                                        <p:tgtEl>
                                          <p:spTgt spid="3">
                                            <p:txEl>
                                              <p:pRg st="7" end="7"/>
                                            </p:txEl>
                                          </p:spTgt>
                                        </p:tgtEl>
                                      </p:cBhvr>
                                    </p:animEffect>
                                    <p:animScale>
                                      <p:cBhvr>
                                        <p:cTn id="78" dur="770" decel="100000"/>
                                        <p:tgtEl>
                                          <p:spTgt spid="3">
                                            <p:txEl>
                                              <p:pRg st="7" end="7"/>
                                            </p:txEl>
                                          </p:spTgt>
                                        </p:tgtEl>
                                      </p:cBhvr>
                                      <p:from x="10000" y="10000"/>
                                      <p:to x="200000" y="450000"/>
                                    </p:animScale>
                                    <p:animScale>
                                      <p:cBhvr>
                                        <p:cTn id="79" dur="1230" accel="100000" fill="hold">
                                          <p:stCondLst>
                                            <p:cond delay="770"/>
                                          </p:stCondLst>
                                        </p:cTn>
                                        <p:tgtEl>
                                          <p:spTgt spid="3">
                                            <p:txEl>
                                              <p:pRg st="7" end="7"/>
                                            </p:txEl>
                                          </p:spTgt>
                                        </p:tgtEl>
                                      </p:cBhvr>
                                      <p:from x="200000" y="450000"/>
                                      <p:to x="100000" y="100000"/>
                                    </p:animScale>
                                    <p:set>
                                      <p:cBhvr>
                                        <p:cTn id="80" dur="770" fill="hold"/>
                                        <p:tgtEl>
                                          <p:spTgt spid="3">
                                            <p:txEl>
                                              <p:pRg st="7" end="7"/>
                                            </p:txEl>
                                          </p:spTgt>
                                        </p:tgtEl>
                                        <p:attrNameLst>
                                          <p:attrName>ppt_x</p:attrName>
                                        </p:attrNameLst>
                                      </p:cBhvr>
                                      <p:to>
                                        <p:strVal val="(0.5)"/>
                                      </p:to>
                                    </p:set>
                                    <p:anim from="(0.5)" to="(#ppt_x)" calcmode="lin" valueType="num">
                                      <p:cBhvr>
                                        <p:cTn id="81" dur="1230" accel="100000" fill="hold">
                                          <p:stCondLst>
                                            <p:cond delay="770"/>
                                          </p:stCondLst>
                                        </p:cTn>
                                        <p:tgtEl>
                                          <p:spTgt spid="3">
                                            <p:txEl>
                                              <p:pRg st="7" end="7"/>
                                            </p:txEl>
                                          </p:spTgt>
                                        </p:tgtEl>
                                        <p:attrNameLst>
                                          <p:attrName>ppt_x</p:attrName>
                                        </p:attrNameLst>
                                      </p:cBhvr>
                                    </p:anim>
                                    <p:set>
                                      <p:cBhvr>
                                        <p:cTn id="82" dur="770" fill="hold"/>
                                        <p:tgtEl>
                                          <p:spTgt spid="3">
                                            <p:txEl>
                                              <p:pRg st="7" end="7"/>
                                            </p:txEl>
                                          </p:spTgt>
                                        </p:tgtEl>
                                        <p:attrNameLst>
                                          <p:attrName>ppt_y</p:attrName>
                                        </p:attrNameLst>
                                      </p:cBhvr>
                                      <p:to>
                                        <p:strVal val="(#ppt_y+0.4)"/>
                                      </p:to>
                                    </p:set>
                                    <p:anim from="(#ppt_y+0.4)" to="(#ppt_y)" calcmode="lin" valueType="num">
                                      <p:cBhvr>
                                        <p:cTn id="83" dur="1230" accel="100000" fill="hold">
                                          <p:stCondLst>
                                            <p:cond delay="770"/>
                                          </p:stCondLst>
                                        </p:cTn>
                                        <p:tgtEl>
                                          <p:spTgt spid="3">
                                            <p:txEl>
                                              <p:pRg st="7" end="7"/>
                                            </p:txEl>
                                          </p:spTgt>
                                        </p:tgtEl>
                                        <p:attrNameLst>
                                          <p:attrName>ppt_y</p:attrName>
                                        </p:attrNameLst>
                                      </p:cBhvr>
                                    </p:anim>
                                  </p:childTnLst>
                                </p:cTn>
                              </p:par>
                              <p:par>
                                <p:cTn id="84" presetID="51" presetClass="entr" presetSubtype="0" fill="hold" nodeType="withEffect">
                                  <p:stCondLst>
                                    <p:cond delay="0"/>
                                  </p:stCondLst>
                                  <p:childTnLst>
                                    <p:set>
                                      <p:cBhvr>
                                        <p:cTn id="85" dur="1" fill="hold">
                                          <p:stCondLst>
                                            <p:cond delay="0"/>
                                          </p:stCondLst>
                                        </p:cTn>
                                        <p:tgtEl>
                                          <p:spTgt spid="3">
                                            <p:txEl>
                                              <p:pRg st="8" end="8"/>
                                            </p:txEl>
                                          </p:spTgt>
                                        </p:tgtEl>
                                        <p:attrNameLst>
                                          <p:attrName>style.visibility</p:attrName>
                                        </p:attrNameLst>
                                      </p:cBhvr>
                                      <p:to>
                                        <p:strVal val="visible"/>
                                      </p:to>
                                    </p:set>
                                    <p:animEffect transition="in" filter="fade">
                                      <p:cBhvr>
                                        <p:cTn id="86" dur="770" decel="100000"/>
                                        <p:tgtEl>
                                          <p:spTgt spid="3">
                                            <p:txEl>
                                              <p:pRg st="8" end="8"/>
                                            </p:txEl>
                                          </p:spTgt>
                                        </p:tgtEl>
                                      </p:cBhvr>
                                    </p:animEffect>
                                    <p:animScale>
                                      <p:cBhvr>
                                        <p:cTn id="87" dur="770" decel="100000"/>
                                        <p:tgtEl>
                                          <p:spTgt spid="3">
                                            <p:txEl>
                                              <p:pRg st="8" end="8"/>
                                            </p:txEl>
                                          </p:spTgt>
                                        </p:tgtEl>
                                      </p:cBhvr>
                                      <p:from x="10000" y="10000"/>
                                      <p:to x="200000" y="450000"/>
                                    </p:animScale>
                                    <p:animScale>
                                      <p:cBhvr>
                                        <p:cTn id="88" dur="1230" accel="100000" fill="hold">
                                          <p:stCondLst>
                                            <p:cond delay="770"/>
                                          </p:stCondLst>
                                        </p:cTn>
                                        <p:tgtEl>
                                          <p:spTgt spid="3">
                                            <p:txEl>
                                              <p:pRg st="8" end="8"/>
                                            </p:txEl>
                                          </p:spTgt>
                                        </p:tgtEl>
                                      </p:cBhvr>
                                      <p:from x="200000" y="450000"/>
                                      <p:to x="100000" y="100000"/>
                                    </p:animScale>
                                    <p:set>
                                      <p:cBhvr>
                                        <p:cTn id="89" dur="770" fill="hold"/>
                                        <p:tgtEl>
                                          <p:spTgt spid="3">
                                            <p:txEl>
                                              <p:pRg st="8" end="8"/>
                                            </p:txEl>
                                          </p:spTgt>
                                        </p:tgtEl>
                                        <p:attrNameLst>
                                          <p:attrName>ppt_x</p:attrName>
                                        </p:attrNameLst>
                                      </p:cBhvr>
                                      <p:to>
                                        <p:strVal val="(0.5)"/>
                                      </p:to>
                                    </p:set>
                                    <p:anim from="(0.5)" to="(#ppt_x)" calcmode="lin" valueType="num">
                                      <p:cBhvr>
                                        <p:cTn id="90" dur="1230" accel="100000" fill="hold">
                                          <p:stCondLst>
                                            <p:cond delay="770"/>
                                          </p:stCondLst>
                                        </p:cTn>
                                        <p:tgtEl>
                                          <p:spTgt spid="3">
                                            <p:txEl>
                                              <p:pRg st="8" end="8"/>
                                            </p:txEl>
                                          </p:spTgt>
                                        </p:tgtEl>
                                        <p:attrNameLst>
                                          <p:attrName>ppt_x</p:attrName>
                                        </p:attrNameLst>
                                      </p:cBhvr>
                                    </p:anim>
                                    <p:set>
                                      <p:cBhvr>
                                        <p:cTn id="91" dur="770" fill="hold"/>
                                        <p:tgtEl>
                                          <p:spTgt spid="3">
                                            <p:txEl>
                                              <p:pRg st="8" end="8"/>
                                            </p:txEl>
                                          </p:spTgt>
                                        </p:tgtEl>
                                        <p:attrNameLst>
                                          <p:attrName>ppt_y</p:attrName>
                                        </p:attrNameLst>
                                      </p:cBhvr>
                                      <p:to>
                                        <p:strVal val="(#ppt_y+0.4)"/>
                                      </p:to>
                                    </p:set>
                                    <p:anim from="(#ppt_y+0.4)" to="(#ppt_y)" calcmode="lin" valueType="num">
                                      <p:cBhvr>
                                        <p:cTn id="92" dur="1230" accel="100000" fill="hold">
                                          <p:stCondLst>
                                            <p:cond delay="770"/>
                                          </p:stCondLst>
                                        </p:cTn>
                                        <p:tgtEl>
                                          <p:spTgt spid="3">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smtClean="0">
                <a:latin typeface="華康少女文字W5" pitchFamily="49" charset="-120"/>
                <a:ea typeface="華康少女文字W5" pitchFamily="49" charset="-120"/>
              </a:rPr>
              <a:t>  </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五</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臺灣</a:t>
            </a:r>
            <a:r>
              <a:rPr lang="zh-TW" altLang="en-US" b="1" dirty="0">
                <a:solidFill>
                  <a:srgbClr val="0000FF"/>
                </a:solidFill>
                <a:latin typeface="華康少女文字W5" pitchFamily="49" charset="-120"/>
                <a:ea typeface="華康少女文字W5" pitchFamily="49" charset="-120"/>
              </a:rPr>
              <a:t>蜥蜴的特色</a:t>
            </a:r>
            <a:r>
              <a:rPr lang="en-US" altLang="zh-TW" dirty="0">
                <a:solidFill>
                  <a:schemeClr val="tx2">
                    <a:lumMod val="60000"/>
                    <a:lumOff val="40000"/>
                  </a:schemeClr>
                </a:solidFill>
              </a:rPr>
              <a:t/>
            </a:r>
            <a:br>
              <a:rPr lang="en-US" altLang="zh-TW" dirty="0">
                <a:solidFill>
                  <a:schemeClr val="tx2">
                    <a:lumMod val="60000"/>
                    <a:lumOff val="40000"/>
                  </a:schemeClr>
                </a:solidFill>
              </a:rPr>
            </a:br>
            <a:endParaRPr lang="zh-TW" altLang="en-US" dirty="0">
              <a:solidFill>
                <a:schemeClr val="tx2">
                  <a:lumMod val="60000"/>
                  <a:lumOff val="40000"/>
                </a:schemeClr>
              </a:solidFill>
            </a:endParaRPr>
          </a:p>
        </p:txBody>
      </p:sp>
      <p:sp>
        <p:nvSpPr>
          <p:cNvPr id="3" name="內容版面配置區 2"/>
          <p:cNvSpPr>
            <a:spLocks noGrp="1"/>
          </p:cNvSpPr>
          <p:nvPr>
            <p:ph idx="1"/>
          </p:nvPr>
        </p:nvSpPr>
        <p:spPr>
          <a:xfrm>
            <a:off x="418528" y="1124744"/>
            <a:ext cx="8229600" cy="4525963"/>
          </a:xfrm>
        </p:spPr>
        <p:txBody>
          <a:bodyPr>
            <a:noAutofit/>
          </a:bodyPr>
          <a:lstStyle/>
          <a:p>
            <a:pPr marL="0" indent="0">
              <a:buNone/>
            </a:pPr>
            <a:r>
              <a:rPr lang="zh-TW" altLang="en-US" sz="2800" dirty="0" smtClean="0"/>
              <a:t>　</a:t>
            </a:r>
            <a:r>
              <a:rPr lang="zh-TW" altLang="en-US" sz="2800" b="1" dirty="0" smtClean="0"/>
              <a:t>　</a:t>
            </a:r>
            <a:r>
              <a:rPr lang="zh-TW" altLang="en-US" sz="2800" b="1" dirty="0" smtClean="0">
                <a:latin typeface="標楷體" pitchFamily="65" charset="-120"/>
                <a:ea typeface="標楷體" pitchFamily="65" charset="-120"/>
              </a:rPr>
              <a:t>臺灣</a:t>
            </a:r>
            <a:r>
              <a:rPr lang="zh-TW" altLang="en-US" sz="2800" b="1" dirty="0">
                <a:latin typeface="標楷體" pitchFamily="65" charset="-120"/>
                <a:ea typeface="標楷體" pitchFamily="65" charset="-120"/>
              </a:rPr>
              <a:t>的蜥蜴接近一半都</a:t>
            </a:r>
            <a:r>
              <a:rPr lang="zh-TW" altLang="en-US" sz="2800" b="1" dirty="0" smtClean="0">
                <a:latin typeface="標楷體" pitchFamily="65" charset="-120"/>
                <a:ea typeface="標楷體" pitchFamily="65" charset="-120"/>
              </a:rPr>
              <a:t>是特有種。</a:t>
            </a:r>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　</a:t>
            </a:r>
            <a:endParaRPr lang="en-US" altLang="zh-TW" sz="2800" b="1" dirty="0" smtClean="0">
              <a:latin typeface="標楷體" pitchFamily="65" charset="-120"/>
              <a:ea typeface="標楷體" pitchFamily="65" charset="-120"/>
            </a:endParaRPr>
          </a:p>
          <a:p>
            <a:pPr marL="0" indent="0">
              <a:buNone/>
            </a:pPr>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　全世界的蜥蜴當中，除了</a:t>
            </a:r>
            <a:r>
              <a:rPr lang="zh-TW" altLang="en-US" sz="2800" b="1" dirty="0">
                <a:latin typeface="標楷體" pitchFamily="65" charset="-120"/>
                <a:ea typeface="標楷體" pitchFamily="65" charset="-120"/>
              </a:rPr>
              <a:t>巨蜥</a:t>
            </a:r>
            <a:r>
              <a:rPr lang="zh-TW" altLang="en-US" sz="2800" b="1" dirty="0" smtClean="0">
                <a:latin typeface="標楷體" pitchFamily="65" charset="-120"/>
                <a:ea typeface="標楷體" pitchFamily="65" charset="-120"/>
              </a:rPr>
              <a:t>在</a:t>
            </a:r>
            <a:r>
              <a:rPr lang="zh-TW" altLang="en-US" sz="2800" b="1" dirty="0">
                <a:latin typeface="標楷體" pitchFamily="65" charset="-120"/>
                <a:ea typeface="標楷體" pitchFamily="65" charset="-120"/>
              </a:rPr>
              <a:t>生</a:t>
            </a:r>
            <a:r>
              <a:rPr lang="zh-TW" altLang="en-US" sz="2800" b="1" dirty="0" smtClean="0">
                <a:latin typeface="標楷體" pitchFamily="65" charset="-120"/>
                <a:ea typeface="標楷體" pitchFamily="65" charset="-120"/>
              </a:rPr>
              <a:t>命受到威脅時，會發出嘶嘶聲外，只有守宮類會發出聲音，臺灣的尤其明顯。</a:t>
            </a:r>
            <a:endParaRPr lang="en-US" altLang="zh-TW" sz="2800" b="1" dirty="0" smtClean="0">
              <a:latin typeface="標楷體" pitchFamily="65" charset="-120"/>
              <a:ea typeface="標楷體" pitchFamily="65" charset="-120"/>
            </a:endParaRPr>
          </a:p>
          <a:p>
            <a:pPr marL="0" indent="0">
              <a:buNone/>
            </a:pPr>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   目前臺灣特有種有：臺灣滑蜥、臺灣蜓蜥、菊池氏壁虎等十三種，而特有亞種有：臺灣中國石龍子、白斑中國石龍子以及黃口攀蜥三種。</a:t>
            </a:r>
            <a:endParaRPr lang="en-US" altLang="zh-TW" sz="2800" b="1" dirty="0" smtClean="0">
              <a:latin typeface="標楷體" pitchFamily="65" charset="-120"/>
              <a:ea typeface="標楷體" pitchFamily="65" charset="-120"/>
            </a:endParaRPr>
          </a:p>
          <a:p>
            <a:pPr marL="0" indent="0">
              <a:buNone/>
            </a:pPr>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　目前臺灣新品種的蜥蜴正在不斷地發現中。</a:t>
            </a:r>
            <a:endParaRPr lang="zh-TW" altLang="en-US" sz="2800" b="1" dirty="0">
              <a:latin typeface="標楷體" pitchFamily="65" charset="-120"/>
              <a:ea typeface="標楷體"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214297"/>
            <a:ext cx="2304256" cy="1455063"/>
          </a:xfrm>
          <a:prstGeom prst="rect">
            <a:avLst/>
          </a:prstGeom>
        </p:spPr>
      </p:pic>
    </p:spTree>
    <p:extLst>
      <p:ext uri="{BB962C8B-B14F-4D97-AF65-F5344CB8AC3E}">
        <p14:creationId xmlns:p14="http://schemas.microsoft.com/office/powerpoint/2010/main" val="11711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0" end="0"/>
                                            </p:txEl>
                                          </p:spTgt>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1" end="1"/>
                                            </p:txEl>
                                          </p:spTgt>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2" end="2"/>
                                            </p:txEl>
                                          </p:spTgt>
                                        </p:tgtEl>
                                      </p:cBhvr>
                                    </p:animEffect>
                                  </p:childTnLst>
                                </p:cTn>
                              </p:par>
                              <p:par>
                                <p:cTn id="45" presetID="50" presetClass="entr" presetSubtype="0" decel="10000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smtClean="0">
                <a:latin typeface="華康少女文字W5" pitchFamily="49" charset="-120"/>
                <a:ea typeface="華康少女文字W5" pitchFamily="49" charset="-120"/>
              </a:rPr>
              <a:t>  </a:t>
            </a:r>
            <a:r>
              <a:rPr lang="en-US" altLang="zh-TW" b="1" dirty="0" smtClean="0">
                <a:solidFill>
                  <a:srgbClr val="0000FF"/>
                </a:solidFill>
                <a:latin typeface="華康少女文字W5" pitchFamily="49" charset="-120"/>
                <a:ea typeface="華康少女文字W5" pitchFamily="49" charset="-120"/>
              </a:rPr>
              <a:t>(</a:t>
            </a:r>
            <a:r>
              <a:rPr lang="zh-TW" altLang="en-US" b="1" dirty="0">
                <a:solidFill>
                  <a:srgbClr val="0000FF"/>
                </a:solidFill>
                <a:latin typeface="華康少女文字W5" pitchFamily="49" charset="-120"/>
                <a:ea typeface="華康少女文字W5" pitchFamily="49" charset="-120"/>
              </a:rPr>
              <a:t>六</a:t>
            </a:r>
            <a:r>
              <a:rPr lang="en-US" altLang="zh-TW" b="1" dirty="0">
                <a:solidFill>
                  <a:srgbClr val="0000FF"/>
                </a:solidFill>
                <a:latin typeface="華康少女文字W5" pitchFamily="49" charset="-120"/>
                <a:ea typeface="華康少女文字W5" pitchFamily="49" charset="-120"/>
              </a:rPr>
              <a:t>)</a:t>
            </a:r>
            <a:r>
              <a:rPr lang="zh-TW" altLang="en-US" b="1" dirty="0">
                <a:solidFill>
                  <a:srgbClr val="0000FF"/>
                </a:solidFill>
                <a:latin typeface="華康少女文字W5" pitchFamily="49" charset="-120"/>
                <a:ea typeface="華康少女文字W5" pitchFamily="49" charset="-120"/>
              </a:rPr>
              <a:t>蜥蜴和蛇的區別</a:t>
            </a:r>
            <a:r>
              <a:rPr lang="en-US" altLang="zh-TW" b="1" dirty="0">
                <a:solidFill>
                  <a:schemeClr val="tx2">
                    <a:lumMod val="60000"/>
                    <a:lumOff val="40000"/>
                  </a:schemeClr>
                </a:solidFill>
                <a:latin typeface="華康少女文字W5" pitchFamily="49" charset="-120"/>
                <a:ea typeface="華康少女文字W5" pitchFamily="49" charset="-120"/>
              </a:rPr>
              <a:t/>
            </a:r>
            <a:br>
              <a:rPr lang="en-US" altLang="zh-TW" b="1" dirty="0">
                <a:solidFill>
                  <a:schemeClr val="tx2">
                    <a:lumMod val="60000"/>
                    <a:lumOff val="40000"/>
                  </a:schemeClr>
                </a:solidFill>
                <a:latin typeface="華康少女文字W5" pitchFamily="49" charset="-120"/>
                <a:ea typeface="華康少女文字W5" pitchFamily="49" charset="-120"/>
              </a:rPr>
            </a:br>
            <a:endParaRPr lang="zh-TW" altLang="en-US" b="1" dirty="0">
              <a:solidFill>
                <a:schemeClr val="tx2">
                  <a:lumMod val="60000"/>
                  <a:lumOff val="40000"/>
                </a:schemeClr>
              </a:solidFill>
              <a:latin typeface="華康少女文字W5" pitchFamily="49" charset="-120"/>
              <a:ea typeface="華康少女文字W5" pitchFamily="49" charset="-120"/>
            </a:endParaRPr>
          </a:p>
        </p:txBody>
      </p:sp>
      <p:sp>
        <p:nvSpPr>
          <p:cNvPr id="3" name="內容版面配置區 2"/>
          <p:cNvSpPr>
            <a:spLocks noGrp="1"/>
          </p:cNvSpPr>
          <p:nvPr>
            <p:ph idx="1"/>
          </p:nvPr>
        </p:nvSpPr>
        <p:spPr>
          <a:xfrm>
            <a:off x="467544" y="1063277"/>
            <a:ext cx="8229600" cy="4741987"/>
          </a:xfrm>
        </p:spPr>
        <p:txBody>
          <a:bodyPr>
            <a:normAutofit/>
          </a:bodyPr>
          <a:lstStyle/>
          <a:p>
            <a:pPr>
              <a:buNone/>
            </a:pP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就外形上來說，蜥蜴和蛇的區別是</a:t>
            </a:r>
            <a:r>
              <a:rPr lang="zh-TW" altLang="en-US" sz="2400" b="1" dirty="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a:buNone/>
            </a:pPr>
            <a:r>
              <a:rPr lang="en-US" altLang="zh-TW" sz="2400" b="1" dirty="0" smtClean="0">
                <a:latin typeface="標楷體" pitchFamily="65" charset="-120"/>
                <a:ea typeface="標楷體" pitchFamily="65" charset="-120"/>
              </a:rPr>
              <a:t>1</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蜥蜴下颌骨左右以骨縫結合，蛇的下颌骨左右以韌帶相連。</a:t>
            </a:r>
            <a:endParaRPr lang="en-US" altLang="zh-TW" sz="2400" b="1" dirty="0" smtClean="0">
              <a:latin typeface="標楷體" pitchFamily="65" charset="-120"/>
              <a:ea typeface="標楷體" pitchFamily="65" charset="-120"/>
            </a:endParaRPr>
          </a:p>
          <a:p>
            <a:pPr>
              <a:buNone/>
            </a:pPr>
            <a:r>
              <a:rPr lang="en-US" altLang="zh-TW" sz="2400" b="1" dirty="0" smtClean="0">
                <a:latin typeface="標楷體" pitchFamily="65" charset="-120"/>
                <a:ea typeface="標楷體" pitchFamily="65" charset="-120"/>
              </a:rPr>
              <a:t>2</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蜥蜴具有四肢，蛇則沒有。</a:t>
            </a:r>
            <a:endParaRPr lang="en-US" altLang="zh-TW" sz="2400" b="1" dirty="0" smtClean="0">
              <a:latin typeface="標楷體" pitchFamily="65" charset="-120"/>
              <a:ea typeface="標楷體" pitchFamily="65" charset="-120"/>
            </a:endParaRPr>
          </a:p>
          <a:p>
            <a:pPr>
              <a:buNone/>
            </a:pPr>
            <a:r>
              <a:rPr lang="en-US" altLang="zh-TW" sz="2400" b="1" dirty="0" smtClean="0">
                <a:latin typeface="標楷體" pitchFamily="65" charset="-120"/>
                <a:ea typeface="標楷體" pitchFamily="65" charset="-120"/>
              </a:rPr>
              <a:t>3</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蜥蜴有上下眼瞼，蛇則變成了一張薄膜。</a:t>
            </a:r>
            <a:endParaRPr lang="en-US" altLang="zh-TW" sz="2400" b="1" dirty="0" smtClean="0">
              <a:latin typeface="標楷體" pitchFamily="65" charset="-120"/>
              <a:ea typeface="標楷體" pitchFamily="65" charset="-120"/>
            </a:endParaRPr>
          </a:p>
          <a:p>
            <a:pPr>
              <a:buNone/>
            </a:pPr>
            <a:r>
              <a:rPr lang="en-US" altLang="zh-TW" sz="2400" b="1" dirty="0" smtClean="0">
                <a:latin typeface="標楷體" pitchFamily="65" charset="-120"/>
                <a:ea typeface="標楷體" pitchFamily="65" charset="-120"/>
              </a:rPr>
              <a:t>4</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蜥蜴舌頭較大、肥厚，蛇則細長。</a:t>
            </a:r>
            <a:endParaRPr lang="en-US" altLang="zh-TW" sz="2400" b="1" dirty="0" smtClean="0">
              <a:latin typeface="標楷體" pitchFamily="65" charset="-120"/>
              <a:ea typeface="標楷體" pitchFamily="65" charset="-120"/>
            </a:endParaRPr>
          </a:p>
          <a:p>
            <a:pPr>
              <a:buNone/>
            </a:pPr>
            <a:r>
              <a:rPr lang="en-US" altLang="zh-TW" sz="2400" b="1" dirty="0" smtClean="0">
                <a:latin typeface="標楷體" pitchFamily="65" charset="-120"/>
                <a:ea typeface="標楷體" pitchFamily="65" charset="-120"/>
              </a:rPr>
              <a:t>5</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蜥蜴一般有外耳孔，蛇沒有。</a:t>
            </a:r>
            <a:endParaRPr lang="en-US" altLang="zh-TW" sz="2400" b="1" dirty="0" smtClean="0">
              <a:latin typeface="標楷體" pitchFamily="65" charset="-120"/>
              <a:ea typeface="標楷體" pitchFamily="65" charset="-120"/>
            </a:endParaRPr>
          </a:p>
          <a:p>
            <a:pPr>
              <a:buNone/>
            </a:pPr>
            <a:r>
              <a:rPr lang="en-US" altLang="zh-TW" sz="2400" b="1" dirty="0" smtClean="0">
                <a:latin typeface="標楷體" pitchFamily="65" charset="-120"/>
                <a:ea typeface="標楷體" pitchFamily="65" charset="-120"/>
              </a:rPr>
              <a:t>6</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蜥蜴的尾巴較長，蛇尾巴較短。</a:t>
            </a:r>
            <a:endParaRPr lang="en-US" altLang="zh-TW" sz="2400" b="1" dirty="0" smtClean="0">
              <a:latin typeface="標楷體" pitchFamily="65" charset="-120"/>
              <a:ea typeface="標楷體" pitchFamily="65" charset="-120"/>
            </a:endParaRPr>
          </a:p>
          <a:p>
            <a:pPr>
              <a:buNone/>
            </a:pPr>
            <a:r>
              <a:rPr lang="zh-TW" altLang="en-US" sz="2400" b="1" dirty="0" smtClean="0">
                <a:latin typeface="標楷體" pitchFamily="65" charset="-120"/>
                <a:ea typeface="標楷體" pitchFamily="65" charset="-120"/>
              </a:rPr>
              <a:t>　　儘管牠們二者有許多相異之處，但是從動物界發展過程</a:t>
            </a:r>
            <a:endParaRPr lang="en-US" altLang="zh-TW" sz="2400" b="1" dirty="0" smtClean="0">
              <a:latin typeface="標楷體" pitchFamily="65" charset="-120"/>
              <a:ea typeface="標楷體" pitchFamily="65" charset="-120"/>
            </a:endParaRPr>
          </a:p>
          <a:p>
            <a:pPr>
              <a:buNone/>
            </a:pPr>
            <a:r>
              <a:rPr lang="zh-TW" altLang="en-US" sz="2400" b="1" dirty="0" smtClean="0">
                <a:latin typeface="標楷體" pitchFamily="65" charset="-120"/>
                <a:ea typeface="標楷體" pitchFamily="65" charset="-120"/>
              </a:rPr>
              <a:t>中，有機結構的演化程度上來看，牠們都處於同一發展階段，</a:t>
            </a:r>
            <a:endParaRPr lang="en-US" altLang="zh-TW" sz="2400" b="1" dirty="0" smtClean="0">
              <a:latin typeface="標楷體" pitchFamily="65" charset="-120"/>
              <a:ea typeface="標楷體" pitchFamily="65" charset="-120"/>
            </a:endParaRPr>
          </a:p>
          <a:p>
            <a:pPr>
              <a:buNone/>
            </a:pPr>
            <a:r>
              <a:rPr lang="zh-TW" altLang="en-US" sz="2400" b="1" dirty="0" smtClean="0">
                <a:latin typeface="標楷體" pitchFamily="65" charset="-120"/>
                <a:ea typeface="標楷體" pitchFamily="65" charset="-120"/>
              </a:rPr>
              <a:t>而且非常相近。</a:t>
            </a:r>
            <a:endParaRPr lang="en-US" altLang="zh-TW" sz="2400" b="1" dirty="0" smtClean="0">
              <a:latin typeface="標楷體" pitchFamily="65" charset="-120"/>
              <a:ea typeface="標楷體" pitchFamily="65" charset="-12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1138" y="5301208"/>
            <a:ext cx="1458766" cy="1535542"/>
          </a:xfrm>
          <a:prstGeom prst="rect">
            <a:avLst/>
          </a:prstGeom>
        </p:spPr>
      </p:pic>
    </p:spTree>
    <p:extLst>
      <p:ext uri="{BB962C8B-B14F-4D97-AF65-F5344CB8AC3E}">
        <p14:creationId xmlns:p14="http://schemas.microsoft.com/office/powerpoint/2010/main" val="3097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childTnLst>
                                </p:cTn>
                              </p:par>
                              <p:par>
                                <p:cTn id="22" presetID="40" presetClass="entr" presetSubtype="0" fill="hold" nodeType="with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childTnLst>
                                </p:cTn>
                              </p:par>
                              <p:par>
                                <p:cTn id="27" presetID="40" presetClass="entr" presetSubtype="0" fill="hold" nodeType="with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childTnLst>
                                </p:cTn>
                              </p:par>
                              <p:par>
                                <p:cTn id="32" presetID="40" presetClass="entr" presetSubtype="0" fill="hold" nodeType="with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40" presetClass="entr" presetSubtype="0" fill="hold"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
                                          </p:val>
                                        </p:tav>
                                        <p:tav tm="100000">
                                          <p:val>
                                            <p:strVal val="#ppt_y"/>
                                          </p:val>
                                        </p:tav>
                                      </p:tavLst>
                                    </p:anim>
                                  </p:childTnLst>
                                </p:cTn>
                              </p:par>
                              <p:par>
                                <p:cTn id="42" presetID="40" presetClass="entr" presetSubtype="0" fill="hold" nodeType="withEffect">
                                  <p:stCondLst>
                                    <p:cond delay="0"/>
                                  </p:stCondLst>
                                  <p:iterate type="lt">
                                    <p:tmPct val="10000"/>
                                  </p:iterate>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1"/>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
                                          </p:val>
                                        </p:tav>
                                        <p:tav tm="100000">
                                          <p:val>
                                            <p:strVal val="#ppt_y"/>
                                          </p:val>
                                        </p:tav>
                                      </p:tavLst>
                                    </p:anim>
                                  </p:childTnLst>
                                </p:cTn>
                              </p:par>
                              <p:par>
                                <p:cTn id="47" presetID="40" presetClass="entr" presetSubtype="0" fill="hold" nodeType="withEffect">
                                  <p:stCondLst>
                                    <p:cond delay="0"/>
                                  </p:stCondLst>
                                  <p:iterate type="lt">
                                    <p:tmPct val="10000"/>
                                  </p:iterate>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
                                          </p:val>
                                        </p:tav>
                                        <p:tav tm="100000">
                                          <p:val>
                                            <p:strVal val="#ppt_y"/>
                                          </p:val>
                                        </p:tav>
                                      </p:tavLst>
                                    </p:anim>
                                  </p:childTnLst>
                                </p:cTn>
                              </p:par>
                              <p:par>
                                <p:cTn id="52" presetID="40" presetClass="entr" presetSubtype="0" fill="hold" nodeType="withEffect">
                                  <p:stCondLst>
                                    <p:cond delay="0"/>
                                  </p:stCondLst>
                                  <p:iterate type="lt">
                                    <p:tmPct val="10000"/>
                                  </p:iterate>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1"/>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
                                          </p:val>
                                        </p:tav>
                                        <p:tav tm="100000">
                                          <p:val>
                                            <p:strVal val="#ppt_y"/>
                                          </p:val>
                                        </p:tav>
                                      </p:tavLst>
                                    </p:anim>
                                  </p:childTnLst>
                                </p:cTn>
                              </p:par>
                              <p:par>
                                <p:cTn id="57" presetID="40" presetClass="entr" presetSubtype="0" fill="hold" nodeType="withEffect">
                                  <p:stCondLst>
                                    <p:cond delay="0"/>
                                  </p:stCondLst>
                                  <p:iterate type="lt">
                                    <p:tmPct val="10000"/>
                                  </p:iterate>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1"/>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
                                          </p:val>
                                        </p:tav>
                                        <p:tav tm="100000">
                                          <p:val>
                                            <p:strVal val="#ppt_y"/>
                                          </p:val>
                                        </p:tav>
                                      </p:tavLst>
                                    </p:anim>
                                  </p:childTnLst>
                                </p:cTn>
                              </p:par>
                              <p:par>
                                <p:cTn id="62" presetID="40" presetClass="entr" presetSubtype="0" fill="hold" nodeType="withEffect">
                                  <p:stCondLst>
                                    <p:cond delay="0"/>
                                  </p:stCondLst>
                                  <p:iterate type="lt">
                                    <p:tmPct val="10000"/>
                                  </p:iterate>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1"/>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normAutofit/>
          </a:bodyPr>
          <a:lstStyle/>
          <a:p>
            <a:pPr algn="l"/>
            <a:r>
              <a:rPr lang="zh-TW" altLang="en-US" dirty="0" smtClean="0">
                <a:solidFill>
                  <a:srgbClr val="FF0000"/>
                </a:solidFill>
                <a:latin typeface="華康POP1體W9(P)" pitchFamily="2" charset="-120"/>
                <a:ea typeface="華康POP1體W9(P)" pitchFamily="2" charset="-120"/>
              </a:rPr>
              <a:t>四</a:t>
            </a:r>
            <a:r>
              <a:rPr lang="zh-TW" altLang="en-US" dirty="0" smtClean="0">
                <a:solidFill>
                  <a:srgbClr val="FF0000"/>
                </a:solidFill>
                <a:latin typeface="新細明體"/>
                <a:ea typeface="新細明體"/>
              </a:rPr>
              <a:t>、</a:t>
            </a:r>
            <a:r>
              <a:rPr lang="zh-TW" altLang="en-US" dirty="0" smtClean="0">
                <a:solidFill>
                  <a:srgbClr val="FF0000"/>
                </a:solidFill>
                <a:latin typeface="華康POP1體W9(P)" pitchFamily="2" charset="-120"/>
                <a:ea typeface="華康POP1體W9(P)" pitchFamily="2" charset="-120"/>
              </a:rPr>
              <a:t>研究心得</a:t>
            </a:r>
          </a:p>
        </p:txBody>
      </p:sp>
      <p:sp>
        <p:nvSpPr>
          <p:cNvPr id="3" name="內容版面配置區 2"/>
          <p:cNvSpPr>
            <a:spLocks noGrp="1"/>
          </p:cNvSpPr>
          <p:nvPr>
            <p:ph idx="1"/>
          </p:nvPr>
        </p:nvSpPr>
        <p:spPr>
          <a:xfrm>
            <a:off x="323528" y="1340768"/>
            <a:ext cx="8136904" cy="3672408"/>
          </a:xfrm>
        </p:spPr>
        <p:txBody>
          <a:bodyPr>
            <a:normAutofit/>
          </a:bodyPr>
          <a:lstStyle/>
          <a:p>
            <a:pPr>
              <a:buNone/>
            </a:pP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我覺得這次的研究十分特別，雖然一直寫、一直寫，但也讓我學了很多關於蜥蜴的知識，很值得。</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賴鴻昇</a:t>
            </a:r>
            <a:r>
              <a:rPr lang="en-US" altLang="zh-TW" sz="2400" b="1" dirty="0" smtClean="0">
                <a:latin typeface="標楷體" pitchFamily="65" charset="-120"/>
                <a:ea typeface="標楷體" pitchFamily="65" charset="-120"/>
              </a:rPr>
              <a:t>)</a:t>
            </a:r>
          </a:p>
          <a:p>
            <a:pPr>
              <a:buNone/>
            </a:pPr>
            <a:r>
              <a:rPr lang="zh-TW" altLang="en-US" sz="2400" b="1" dirty="0" smtClean="0">
                <a:latin typeface="標楷體" pitchFamily="65" charset="-120"/>
                <a:ea typeface="標楷體" pitchFamily="65" charset="-120"/>
              </a:rPr>
              <a:t>      野生的蜥蜴比一般飼養的蜥蜴</a:t>
            </a:r>
            <a:r>
              <a:rPr lang="zh-TW" altLang="en-US" sz="2400" b="1" dirty="0">
                <a:latin typeface="標楷體" pitchFamily="65" charset="-120"/>
                <a:ea typeface="標楷體" pitchFamily="65" charset="-120"/>
              </a:rPr>
              <a:t>要多做一</a:t>
            </a:r>
            <a:r>
              <a:rPr lang="zh-TW" altLang="en-US" sz="2400" b="1" dirty="0" smtClean="0">
                <a:latin typeface="標楷體" pitchFamily="65" charset="-120"/>
                <a:ea typeface="標楷體" pitchFamily="65" charset="-120"/>
              </a:rPr>
              <a:t>倍的事，真是想不到呀！</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吳星融</a:t>
            </a:r>
            <a:r>
              <a:rPr lang="en-US" altLang="zh-TW" sz="2400" b="1" dirty="0" smtClean="0">
                <a:latin typeface="標楷體" pitchFamily="65" charset="-120"/>
                <a:ea typeface="標楷體" pitchFamily="65" charset="-120"/>
              </a:rPr>
              <a:t>)</a:t>
            </a:r>
          </a:p>
          <a:p>
            <a:pPr>
              <a:buNone/>
            </a:pPr>
            <a:r>
              <a:rPr lang="zh-TW" altLang="en-US" sz="2400" b="1" dirty="0" smtClean="0">
                <a:latin typeface="標楷體" pitchFamily="65" charset="-120"/>
                <a:ea typeface="標楷體" pitchFamily="65" charset="-120"/>
              </a:rPr>
              <a:t>      蜥蜴還真忙啊！平常看牠都在寵物店裡發呆，沒想到牠的生活這麼忙碌。</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孔尚翊</a:t>
            </a:r>
            <a:r>
              <a:rPr lang="en-US" altLang="zh-TW" sz="2400" b="1" dirty="0" smtClean="0">
                <a:latin typeface="標楷體" pitchFamily="65" charset="-120"/>
                <a:ea typeface="標楷體" pitchFamily="65" charset="-120"/>
              </a:rPr>
              <a:t>)</a:t>
            </a:r>
          </a:p>
          <a:p>
            <a:pPr>
              <a:buNone/>
            </a:pPr>
            <a:r>
              <a:rPr lang="zh-TW" altLang="en-US" sz="2400" b="1" dirty="0" smtClean="0">
                <a:latin typeface="標楷體" pitchFamily="65" charset="-120"/>
                <a:ea typeface="標楷體" pitchFamily="65" charset="-120"/>
              </a:rPr>
              <a:t>      我很喜歡動物，所以我們才用蜥蜴當題目。真棒！</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王信翔</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4941168"/>
            <a:ext cx="2160240" cy="1620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800" decel="100000"/>
                                        <p:tgtEl>
                                          <p:spTgt spid="3">
                                            <p:txEl>
                                              <p:pRg st="0" end="0"/>
                                            </p:txEl>
                                          </p:spTgt>
                                        </p:tgtEl>
                                      </p:cBhvr>
                                    </p:animEffect>
                                    <p:anim calcmode="lin" valueType="num">
                                      <p:cBhvr>
                                        <p:cTn id="22"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800" decel="100000"/>
                                        <p:tgtEl>
                                          <p:spTgt spid="3">
                                            <p:txEl>
                                              <p:pRg st="1" end="1"/>
                                            </p:txEl>
                                          </p:spTgt>
                                        </p:tgtEl>
                                      </p:cBhvr>
                                    </p:animEffect>
                                    <p:anim calcmode="lin" valueType="num">
                                      <p:cBhvr>
                                        <p:cTn id="30"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800" decel="100000"/>
                                        <p:tgtEl>
                                          <p:spTgt spid="3">
                                            <p:txEl>
                                              <p:pRg st="2" end="2"/>
                                            </p:txEl>
                                          </p:spTgt>
                                        </p:tgtEl>
                                      </p:cBhvr>
                                    </p:animEffect>
                                    <p:anim calcmode="lin" valueType="num">
                                      <p:cBhvr>
                                        <p:cTn id="3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800" decel="100000"/>
                                        <p:tgtEl>
                                          <p:spTgt spid="3">
                                            <p:txEl>
                                              <p:pRg st="3" end="3"/>
                                            </p:txEl>
                                          </p:spTgt>
                                        </p:tgtEl>
                                      </p:cBhvr>
                                    </p:animEffect>
                                    <p:anim calcmode="lin" valueType="num">
                                      <p:cBhvr>
                                        <p:cTn id="4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b="1" dirty="0" smtClean="0">
                <a:solidFill>
                  <a:srgbClr val="FF0000"/>
                </a:solidFill>
                <a:latin typeface="華康POP1體W9(P)" pitchFamily="2" charset="-120"/>
                <a:ea typeface="華康POP1體W9(P)" pitchFamily="2" charset="-120"/>
              </a:rPr>
              <a:t>五</a:t>
            </a:r>
            <a:r>
              <a:rPr lang="zh-TW" altLang="en-US" b="1" dirty="0" smtClean="0">
                <a:solidFill>
                  <a:srgbClr val="FF0000"/>
                </a:solidFill>
                <a:latin typeface="新細明體"/>
                <a:ea typeface="新細明體"/>
              </a:rPr>
              <a:t>、</a:t>
            </a:r>
            <a:r>
              <a:rPr lang="zh-TW" altLang="en-US" b="1" dirty="0" smtClean="0">
                <a:solidFill>
                  <a:srgbClr val="FF0000"/>
                </a:solidFill>
                <a:latin typeface="華康POP1體W9(P)" pitchFamily="2" charset="-120"/>
                <a:ea typeface="華康POP1體W9(P)" pitchFamily="2" charset="-120"/>
              </a:rPr>
              <a:t>參考書目</a:t>
            </a:r>
          </a:p>
        </p:txBody>
      </p:sp>
      <p:sp>
        <p:nvSpPr>
          <p:cNvPr id="3" name="內容版面配置區 2"/>
          <p:cNvSpPr>
            <a:spLocks noGrp="1"/>
          </p:cNvSpPr>
          <p:nvPr>
            <p:ph idx="1"/>
          </p:nvPr>
        </p:nvSpPr>
        <p:spPr>
          <a:xfrm>
            <a:off x="395536" y="1556792"/>
            <a:ext cx="8229600" cy="4525963"/>
          </a:xfrm>
        </p:spPr>
        <p:txBody>
          <a:bodyPr/>
          <a:lstStyle/>
          <a:p>
            <a:pPr marL="0" indent="0">
              <a:buNone/>
            </a:pPr>
            <a:r>
              <a:rPr lang="zh-TW" altLang="en-US" b="1" dirty="0" smtClean="0">
                <a:latin typeface="標楷體" pitchFamily="65" charset="-120"/>
                <a:ea typeface="標楷體" pitchFamily="65" charset="-120"/>
              </a:rPr>
              <a:t>臺灣省政府教育廳兒童讀物編輯小組</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中華民</a:t>
            </a:r>
            <a:endParaRPr lang="en-US" altLang="zh-TW" b="1" dirty="0" smtClean="0">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國七十二年四月三十日</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中華兒童百科</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全書，臺灣省政府教育廳，</a:t>
            </a:r>
            <a:r>
              <a:rPr lang="en-US" altLang="zh-TW" b="1" dirty="0" smtClean="0">
                <a:latin typeface="標楷體" pitchFamily="65" charset="-120"/>
                <a:ea typeface="標楷體" pitchFamily="65" charset="-120"/>
              </a:rPr>
              <a:t>8</a:t>
            </a:r>
            <a:r>
              <a:rPr lang="zh-TW" altLang="en-US" b="1" dirty="0" smtClean="0">
                <a:latin typeface="標楷體" pitchFamily="65" charset="-120"/>
                <a:ea typeface="標楷體" pitchFamily="65" charset="-120"/>
              </a:rPr>
              <a:t>，</a:t>
            </a:r>
            <a:r>
              <a:rPr lang="en-US" altLang="zh-TW" b="1" dirty="0" smtClean="0">
                <a:latin typeface="標楷體" pitchFamily="65" charset="-120"/>
                <a:ea typeface="標楷體" pitchFamily="65" charset="-120"/>
              </a:rPr>
              <a:t>2876</a:t>
            </a:r>
            <a:r>
              <a:rPr lang="zh-TW" altLang="en-US" b="1" dirty="0" smtClean="0">
                <a:latin typeface="標楷體" pitchFamily="65" charset="-120"/>
                <a:ea typeface="標楷體" pitchFamily="65" charset="-120"/>
              </a:rPr>
              <a:t>。</a:t>
            </a:r>
            <a:endParaRPr lang="zh-TW" altLang="en-US" b="1" dirty="0">
              <a:latin typeface="標楷體" pitchFamily="65" charset="-120"/>
              <a:ea typeface="標楷體"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645024"/>
            <a:ext cx="3672408" cy="2800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par>
                                <p:cTn id="24" presetID="53"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par>
                                <p:cTn id="29" presetID="53"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1"/>
                </a:solidFill>
                <a:latin typeface="華康POP1體W9(P)" pitchFamily="2" charset="-120"/>
                <a:ea typeface="華康POP1體W9(P)" pitchFamily="2" charset="-120"/>
              </a:rPr>
              <a:t>六</a:t>
            </a:r>
            <a:r>
              <a:rPr lang="zh-TW" altLang="en-US" dirty="0" smtClean="0">
                <a:solidFill>
                  <a:schemeClr val="bg1"/>
                </a:solidFill>
                <a:latin typeface="新細明體"/>
              </a:rPr>
              <a:t>、</a:t>
            </a:r>
            <a:r>
              <a:rPr lang="zh-TW" altLang="en-US" dirty="0" smtClean="0">
                <a:solidFill>
                  <a:schemeClr val="bg1"/>
                </a:solidFill>
                <a:latin typeface="華康POP1體W9(P)" pitchFamily="2" charset="-120"/>
                <a:ea typeface="華康POP1體W9(P)" pitchFamily="2" charset="-120"/>
              </a:rPr>
              <a:t>參考網址</a:t>
            </a:r>
            <a:endParaRPr lang="zh-TW" altLang="en-US" dirty="0">
              <a:solidFill>
                <a:schemeClr val="bg1"/>
              </a:solidFill>
            </a:endParaRPr>
          </a:p>
        </p:txBody>
      </p:sp>
      <p:sp>
        <p:nvSpPr>
          <p:cNvPr id="3" name="內容版面配置區 2"/>
          <p:cNvSpPr>
            <a:spLocks noGrp="1"/>
          </p:cNvSpPr>
          <p:nvPr>
            <p:ph idx="1"/>
          </p:nvPr>
        </p:nvSpPr>
        <p:spPr>
          <a:xfrm>
            <a:off x="1043608" y="1700808"/>
            <a:ext cx="7283152" cy="1944216"/>
          </a:xfrm>
        </p:spPr>
        <p:txBody>
          <a:bodyPr>
            <a:normAutofit fontScale="92500"/>
          </a:bodyPr>
          <a:lstStyle/>
          <a:p>
            <a:pPr marL="0" indent="0">
              <a:buNone/>
            </a:pPr>
            <a:r>
              <a:rPr lang="en-US" altLang="zh-TW" b="1" dirty="0" smtClean="0">
                <a:solidFill>
                  <a:schemeClr val="bg1"/>
                </a:solidFill>
              </a:rPr>
              <a:t>1</a:t>
            </a:r>
            <a:r>
              <a:rPr lang="en-US" altLang="zh-TW" b="1" dirty="0">
                <a:solidFill>
                  <a:schemeClr val="bg1"/>
                </a:solidFill>
                <a:latin typeface="新細明體"/>
                <a:ea typeface="新細明體"/>
              </a:rPr>
              <a:t>.</a:t>
            </a:r>
            <a:r>
              <a:rPr lang="en-US" altLang="zh-TW" b="1" dirty="0" smtClean="0">
                <a:solidFill>
                  <a:schemeClr val="bg1"/>
                </a:solidFill>
              </a:rPr>
              <a:t>http://baike.baidu.com/view/16586.htm</a:t>
            </a:r>
          </a:p>
          <a:p>
            <a:pPr marL="0" indent="0">
              <a:buNone/>
            </a:pPr>
            <a:r>
              <a:rPr lang="en-US" altLang="zh-TW" b="1" dirty="0" smtClean="0">
                <a:solidFill>
                  <a:schemeClr val="bg1"/>
                </a:solidFill>
              </a:rPr>
              <a:t>2</a:t>
            </a:r>
            <a:r>
              <a:rPr lang="en-US" altLang="zh-TW" b="1" dirty="0">
                <a:solidFill>
                  <a:schemeClr val="bg1"/>
                </a:solidFill>
                <a:latin typeface="新細明體"/>
              </a:rPr>
              <a:t>.</a:t>
            </a:r>
            <a:r>
              <a:rPr lang="en-US" altLang="zh-TW" b="1" dirty="0" smtClean="0">
                <a:solidFill>
                  <a:schemeClr val="bg1"/>
                </a:solidFill>
              </a:rPr>
              <a:t>http://digimuse.nmns.edu</a:t>
            </a:r>
          </a:p>
          <a:p>
            <a:pPr marL="0" indent="0">
              <a:buNone/>
            </a:pPr>
            <a:r>
              <a:rPr lang="en-US" altLang="zh-TW" b="1" dirty="0" smtClean="0">
                <a:solidFill>
                  <a:schemeClr val="bg1"/>
                </a:solidFill>
              </a:rPr>
              <a:t>3</a:t>
            </a:r>
            <a:r>
              <a:rPr lang="en-US" altLang="zh-TW" b="1" dirty="0">
                <a:solidFill>
                  <a:schemeClr val="bg1"/>
                </a:solidFill>
                <a:latin typeface="新細明體"/>
              </a:rPr>
              <a:t>.</a:t>
            </a:r>
            <a:r>
              <a:rPr lang="en-US" altLang="zh-TW" b="1" dirty="0" smtClean="0">
                <a:solidFill>
                  <a:schemeClr val="bg1"/>
                </a:solidFill>
              </a:rPr>
              <a:t>http://zh.wikipedia.org/wiki/</a:t>
            </a:r>
            <a:endParaRPr lang="en-US" altLang="zh-TW" b="1" dirty="0">
              <a:solidFill>
                <a:schemeClr val="bg1"/>
              </a:solidFill>
            </a:endParaRPr>
          </a:p>
          <a:p>
            <a:pPr marL="0" indent="0">
              <a:buNone/>
            </a:pPr>
            <a:endParaRPr lang="en-US" altLang="zh-TW" dirty="0" smtClean="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5157192"/>
            <a:ext cx="1872208" cy="1700808"/>
          </a:xfrm>
          <a:prstGeom prst="rect">
            <a:avLst/>
          </a:prstGeom>
        </p:spPr>
      </p:pic>
    </p:spTree>
    <p:extLst>
      <p:ext uri="{BB962C8B-B14F-4D97-AF65-F5344CB8AC3E}">
        <p14:creationId xmlns:p14="http://schemas.microsoft.com/office/powerpoint/2010/main" val="365953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3">
                                            <p:txEl>
                                              <p:pRg st="1" end="1"/>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864096"/>
          </a:xfrm>
        </p:spPr>
        <p:txBody>
          <a:bodyPr>
            <a:normAutofit/>
          </a:bodyPr>
          <a:lstStyle/>
          <a:p>
            <a:r>
              <a:rPr lang="zh-TW" altLang="en-US" sz="4800" dirty="0" smtClean="0">
                <a:solidFill>
                  <a:srgbClr val="663300"/>
                </a:solidFill>
                <a:latin typeface="華康新綜藝體" pitchFamily="49" charset="-120"/>
                <a:ea typeface="華康新綜藝體" pitchFamily="49" charset="-120"/>
              </a:rPr>
              <a:t>附錄</a:t>
            </a:r>
            <a:endParaRPr lang="zh-TW" altLang="en-US" sz="4800" dirty="0">
              <a:solidFill>
                <a:srgbClr val="663300"/>
              </a:solidFill>
              <a:latin typeface="華康新綜藝體" pitchFamily="49" charset="-120"/>
              <a:ea typeface="華康新綜藝體" pitchFamily="49" charset="-120"/>
            </a:endParaRPr>
          </a:p>
        </p:txBody>
      </p:sp>
      <p:sp>
        <p:nvSpPr>
          <p:cNvPr id="3" name="內容版面配置區 2"/>
          <p:cNvSpPr>
            <a:spLocks noGrp="1"/>
          </p:cNvSpPr>
          <p:nvPr>
            <p:ph idx="1"/>
          </p:nvPr>
        </p:nvSpPr>
        <p:spPr>
          <a:xfrm>
            <a:off x="395536" y="1124744"/>
            <a:ext cx="8229600" cy="5338430"/>
          </a:xfrm>
        </p:spPr>
        <p:txBody>
          <a:bodyPr>
            <a:normAutofit/>
          </a:bodyPr>
          <a:lstStyle/>
          <a:p>
            <a:pPr marL="0" indent="0">
              <a:buNone/>
            </a:pPr>
            <a:r>
              <a:rPr lang="zh-TW" altLang="en-US" sz="4400" b="1" dirty="0">
                <a:solidFill>
                  <a:srgbClr val="FF0000"/>
                </a:solidFill>
                <a:latin typeface="華康POP1體W5" pitchFamily="49" charset="-120"/>
                <a:ea typeface="華康POP1體W5" pitchFamily="49" charset="-120"/>
              </a:rPr>
              <a:t>一、有獎徵答</a:t>
            </a:r>
            <a:endParaRPr lang="en-US" altLang="zh-TW" sz="4400" b="1" dirty="0" smtClean="0">
              <a:solidFill>
                <a:srgbClr val="FF0000"/>
              </a:solidFill>
              <a:latin typeface="華康POP1體W5" pitchFamily="49" charset="-120"/>
              <a:ea typeface="華康POP1體W5" pitchFamily="49" charset="-120"/>
            </a:endParaRPr>
          </a:p>
          <a:p>
            <a:pPr marL="0" indent="0">
              <a:buNone/>
            </a:pPr>
            <a:r>
              <a:rPr lang="en-US" altLang="zh-TW" sz="2400" b="1" dirty="0" smtClean="0">
                <a:latin typeface="標楷體" pitchFamily="65" charset="-120"/>
                <a:ea typeface="標楷體" pitchFamily="65" charset="-120"/>
              </a:rPr>
              <a:t>1</a:t>
            </a:r>
            <a:r>
              <a:rPr lang="zh-TW" altLang="en-US" sz="2400" b="1" dirty="0" smtClean="0">
                <a:latin typeface="標楷體" pitchFamily="65" charset="-120"/>
                <a:ea typeface="標楷體" pitchFamily="65" charset="-120"/>
              </a:rPr>
              <a:t>、蜥蜴的長度有多少？</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A</a:t>
            </a:r>
            <a:r>
              <a:rPr lang="zh-TW" altLang="en-US" sz="2400" b="1" dirty="0" smtClean="0">
                <a:latin typeface="標楷體" pitchFamily="65" charset="-120"/>
                <a:ea typeface="標楷體" pitchFamily="65" charset="-120"/>
              </a:rPr>
              <a:t>：數厘米到</a:t>
            </a:r>
            <a:r>
              <a:rPr lang="zh-TW" altLang="en-US" sz="2400" b="1" dirty="0">
                <a:latin typeface="標楷體" pitchFamily="65" charset="-120"/>
                <a:ea typeface="標楷體" pitchFamily="65" charset="-120"/>
              </a:rPr>
              <a:t>三</a:t>
            </a:r>
            <a:r>
              <a:rPr lang="zh-TW" altLang="en-US" sz="2400" b="1" dirty="0" smtClean="0">
                <a:latin typeface="標楷體" pitchFamily="65" charset="-120"/>
                <a:ea typeface="標楷體" pitchFamily="65" charset="-120"/>
              </a:rPr>
              <a:t>米長。</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2</a:t>
            </a:r>
            <a:r>
              <a:rPr lang="zh-TW" altLang="en-US" sz="2400" b="1" dirty="0">
                <a:latin typeface="標楷體" pitchFamily="65" charset="-120"/>
                <a:ea typeface="標楷體" pitchFamily="65" charset="-120"/>
              </a:rPr>
              <a:t>、蜥蜴</a:t>
            </a:r>
            <a:r>
              <a:rPr lang="zh-TW" altLang="en-US" sz="2400" b="1" dirty="0" smtClean="0">
                <a:latin typeface="標楷體" pitchFamily="65" charset="-120"/>
                <a:ea typeface="標楷體" pitchFamily="65" charset="-120"/>
              </a:rPr>
              <a:t>大部分都吃什麼樣的東西？</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A</a:t>
            </a:r>
            <a:r>
              <a:rPr lang="zh-TW" altLang="en-US" sz="2400" b="1" dirty="0" smtClean="0">
                <a:latin typeface="標楷體" pitchFamily="65" charset="-120"/>
                <a:ea typeface="標楷體" pitchFamily="65" charset="-120"/>
              </a:rPr>
              <a:t>：植物或無脊椎動物。</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3</a:t>
            </a:r>
            <a:r>
              <a:rPr lang="zh-TW" altLang="en-US" sz="2400" b="1" dirty="0">
                <a:latin typeface="標楷體" pitchFamily="65" charset="-120"/>
                <a:ea typeface="標楷體" pitchFamily="65" charset="-120"/>
              </a:rPr>
              <a:t>、蜥蜴</a:t>
            </a:r>
            <a:r>
              <a:rPr lang="zh-TW" altLang="en-US" sz="2400" b="1" dirty="0" smtClean="0">
                <a:latin typeface="標楷體" pitchFamily="65" charset="-120"/>
                <a:ea typeface="標楷體" pitchFamily="65" charset="-120"/>
              </a:rPr>
              <a:t>有哪兩種覓食模式？</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A</a:t>
            </a:r>
            <a:r>
              <a:rPr lang="zh-TW" altLang="en-US" sz="2400" b="1" dirty="0" smtClean="0">
                <a:latin typeface="標楷體" pitchFamily="65" charset="-120"/>
                <a:ea typeface="標楷體" pitchFamily="65" charset="-120"/>
              </a:rPr>
              <a:t>：坐等型和主動型。</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4</a:t>
            </a:r>
            <a:r>
              <a:rPr lang="zh-TW" altLang="en-US" sz="2400" b="1" dirty="0">
                <a:latin typeface="標楷體" pitchFamily="65" charset="-120"/>
                <a:ea typeface="標楷體" pitchFamily="65" charset="-120"/>
              </a:rPr>
              <a:t>、蜥蜴</a:t>
            </a:r>
            <a:r>
              <a:rPr lang="zh-TW" altLang="en-US" sz="2400" b="1" dirty="0" smtClean="0">
                <a:latin typeface="標楷體" pitchFamily="65" charset="-120"/>
                <a:ea typeface="標楷體" pitchFamily="65" charset="-120"/>
              </a:rPr>
              <a:t>大部分都是什麼性？</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A</a:t>
            </a:r>
            <a:r>
              <a:rPr lang="zh-TW" altLang="en-US" sz="2400" b="1" dirty="0" smtClean="0">
                <a:latin typeface="標楷體" pitchFamily="65" charset="-120"/>
                <a:ea typeface="標楷體" pitchFamily="65" charset="-120"/>
              </a:rPr>
              <a:t>：日行性。</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5</a:t>
            </a:r>
            <a:r>
              <a:rPr lang="zh-TW" altLang="en-US" sz="2400" b="1" dirty="0">
                <a:latin typeface="標楷體" pitchFamily="65" charset="-120"/>
                <a:ea typeface="標楷體" pitchFamily="65" charset="-120"/>
              </a:rPr>
              <a:t>、蜥蜴</a:t>
            </a:r>
            <a:r>
              <a:rPr lang="zh-TW" altLang="en-US" sz="2400" b="1" dirty="0" smtClean="0">
                <a:latin typeface="標楷體" pitchFamily="65" charset="-120"/>
                <a:ea typeface="標楷體" pitchFamily="65" charset="-120"/>
              </a:rPr>
              <a:t>為甚麼可以迅速改變方向？</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A</a:t>
            </a:r>
            <a:r>
              <a:rPr lang="zh-TW" altLang="en-US" sz="2400" b="1" dirty="0" smtClean="0">
                <a:latin typeface="標楷體" pitchFamily="65" charset="-120"/>
                <a:ea typeface="標楷體" pitchFamily="65" charset="-120"/>
              </a:rPr>
              <a:t>：因為牠有強而有力的四肢。</a:t>
            </a:r>
            <a:endParaRPr lang="en-US" altLang="zh-TW" sz="2400" b="1" dirty="0" smtClean="0">
              <a:latin typeface="標楷體" pitchFamily="65" charset="-120"/>
              <a:ea typeface="標楷體" pitchFamily="65" charset="-120"/>
            </a:endParaRPr>
          </a:p>
        </p:txBody>
      </p:sp>
      <p:pic>
        <p:nvPicPr>
          <p:cNvPr id="1027" name="Picture 3" descr="C:\Users\user\AppData\Local\Microsoft\Windows\Temporary Internet Files\Content.IE5\M49RPVZ5\MP9004306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014525"/>
            <a:ext cx="2520280" cy="314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6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800" decel="100000"/>
                                        <p:tgtEl>
                                          <p:spTgt spid="1027"/>
                                        </p:tgtEl>
                                      </p:cBhvr>
                                    </p:animEffect>
                                    <p:anim calcmode="lin" valueType="num">
                                      <p:cBhvr>
                                        <p:cTn id="15" dur="800" decel="100000" fill="hold"/>
                                        <p:tgtEl>
                                          <p:spTgt spid="1027"/>
                                        </p:tgtEl>
                                        <p:attrNameLst>
                                          <p:attrName>style.rotation</p:attrName>
                                        </p:attrNameLst>
                                      </p:cBhvr>
                                      <p:tavLst>
                                        <p:tav tm="0">
                                          <p:val>
                                            <p:fltVal val="-90"/>
                                          </p:val>
                                        </p:tav>
                                        <p:tav tm="100000">
                                          <p:val>
                                            <p:fltVal val="0"/>
                                          </p:val>
                                        </p:tav>
                                      </p:tavLst>
                                    </p:anim>
                                    <p:anim calcmode="lin" valueType="num">
                                      <p:cBhvr>
                                        <p:cTn id="16" dur="800" decel="100000" fill="hold"/>
                                        <p:tgtEl>
                                          <p:spTgt spid="1027"/>
                                        </p:tgtEl>
                                        <p:attrNameLst>
                                          <p:attrName>ppt_x</p:attrName>
                                        </p:attrNameLst>
                                      </p:cBhvr>
                                      <p:tavLst>
                                        <p:tav tm="0">
                                          <p:val>
                                            <p:strVal val="#ppt_x+0.4"/>
                                          </p:val>
                                        </p:tav>
                                        <p:tav tm="100000">
                                          <p:val>
                                            <p:strVal val="#ppt_x-0.05"/>
                                          </p:val>
                                        </p:tav>
                                      </p:tavLst>
                                    </p:anim>
                                    <p:anim calcmode="lin" valueType="num">
                                      <p:cBhvr>
                                        <p:cTn id="17" dur="800" decel="100000" fill="hold"/>
                                        <p:tgtEl>
                                          <p:spTgt spid="102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800" decel="100000"/>
                                        <p:tgtEl>
                                          <p:spTgt spid="3">
                                            <p:txEl>
                                              <p:pRg st="0" end="0"/>
                                            </p:txEl>
                                          </p:spTgt>
                                        </p:tgtEl>
                                      </p:cBhvr>
                                    </p:animEffect>
                                    <p:anim calcmode="lin" valueType="num">
                                      <p:cBhvr>
                                        <p:cTn id="2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additive="base">
                                        <p:cTn id="5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additive="base">
                                        <p:cTn id="6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additive="base">
                                        <p:cTn id="7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 calcmode="lin" valueType="num">
                                      <p:cBhvr additive="base">
                                        <p:cTn id="7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additive="base">
                                        <p:cTn id="8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
                                            <p:txEl>
                                              <p:pRg st="10" end="10"/>
                                            </p:txEl>
                                          </p:spTgt>
                                        </p:tgtEl>
                                        <p:attrNameLst>
                                          <p:attrName>style.visibility</p:attrName>
                                        </p:attrNameLst>
                                      </p:cBhvr>
                                      <p:to>
                                        <p:strVal val="visible"/>
                                      </p:to>
                                    </p:set>
                                    <p:anim calcmode="lin" valueType="num">
                                      <p:cBhvr additive="base">
                                        <p:cTn id="8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1143000"/>
          </a:xfrm>
        </p:spPr>
        <p:txBody>
          <a:bodyPr/>
          <a:lstStyle/>
          <a:p>
            <a:pPr algn="l"/>
            <a:r>
              <a:rPr lang="zh-TW" altLang="en-US" b="1" dirty="0" smtClean="0">
                <a:solidFill>
                  <a:srgbClr val="FF0000"/>
                </a:solidFill>
                <a:latin typeface="華康POP1體W5" pitchFamily="49" charset="-120"/>
                <a:ea typeface="華康POP1體W5" pitchFamily="49" charset="-120"/>
              </a:rPr>
              <a:t>一、研究</a:t>
            </a:r>
            <a:r>
              <a:rPr lang="zh-TW" altLang="en-US" b="1" dirty="0">
                <a:solidFill>
                  <a:srgbClr val="FF0000"/>
                </a:solidFill>
                <a:latin typeface="華康POP1體W5" pitchFamily="49" charset="-120"/>
                <a:ea typeface="華康POP1體W5" pitchFamily="49" charset="-120"/>
              </a:rPr>
              <a:t>動機</a:t>
            </a:r>
          </a:p>
        </p:txBody>
      </p:sp>
      <p:sp>
        <p:nvSpPr>
          <p:cNvPr id="3" name="內容版面配置區 2"/>
          <p:cNvSpPr>
            <a:spLocks noGrp="1"/>
          </p:cNvSpPr>
          <p:nvPr>
            <p:ph idx="1"/>
          </p:nvPr>
        </p:nvSpPr>
        <p:spPr>
          <a:xfrm>
            <a:off x="457200" y="1600200"/>
            <a:ext cx="8229600" cy="5069160"/>
          </a:xfrm>
        </p:spPr>
        <p:txBody>
          <a:bodyPr/>
          <a:lstStyle/>
          <a:p>
            <a:pPr marL="0" indent="0">
              <a:buNone/>
            </a:pPr>
            <a:r>
              <a:rPr lang="zh-TW" altLang="en-US" dirty="0" smtClean="0"/>
              <a:t>         </a:t>
            </a:r>
            <a:r>
              <a:rPr lang="zh-TW" altLang="en-US" b="1" dirty="0" smtClean="0">
                <a:latin typeface="標楷體" pitchFamily="65" charset="-120"/>
                <a:ea typeface="標楷體" pitchFamily="65" charset="-120"/>
              </a:rPr>
              <a:t>我們會選蜥蜴當研究題目的原因是信翔爸爸的朋友送了信翔一隻蜥蜴，是棕色的，長得不大，很可愛。</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大家都很喜歡動物，所以，我們這一組就研究起蜥蜴來。</a:t>
            </a:r>
            <a:endParaRPr lang="en-US" altLang="zh-TW" b="1" dirty="0" smtClean="0">
              <a:latin typeface="標楷體" pitchFamily="65" charset="-120"/>
              <a:ea typeface="標楷體" pitchFamily="65" charset="-120"/>
            </a:endParaRPr>
          </a:p>
          <a:p>
            <a:pPr marL="0" indent="0">
              <a:buNone/>
            </a:pPr>
            <a:r>
              <a:rPr lang="en-US" altLang="zh-TW" dirty="0"/>
              <a:t> </a:t>
            </a:r>
            <a:r>
              <a:rPr lang="en-US" altLang="zh-TW" dirty="0" smtClean="0"/>
              <a:t>             </a:t>
            </a:r>
            <a:endParaRPr lang="zh-TW"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916" y="4581128"/>
            <a:ext cx="2620164" cy="1728193"/>
          </a:xfrm>
          <a:prstGeom prst="rect">
            <a:avLst/>
          </a:prstGeom>
        </p:spPr>
      </p:pic>
    </p:spTree>
    <p:extLst>
      <p:ext uri="{BB962C8B-B14F-4D97-AF65-F5344CB8AC3E}">
        <p14:creationId xmlns:p14="http://schemas.microsoft.com/office/powerpoint/2010/main" val="339368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3">
                                            <p:txEl>
                                              <p:pRg st="1" end="1"/>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r>
              <a:rPr lang="zh-TW" altLang="en-US" sz="2400" b="1" dirty="0" smtClean="0">
                <a:latin typeface="標楷體" pitchFamily="65" charset="-120"/>
                <a:ea typeface="標楷體" pitchFamily="65" charset="-120"/>
              </a:rPr>
              <a:t>６、</a:t>
            </a:r>
            <a:r>
              <a:rPr lang="zh-TW" altLang="en-US" sz="2400" b="1" dirty="0">
                <a:latin typeface="標楷體" pitchFamily="65" charset="-120"/>
                <a:ea typeface="標楷體" pitchFamily="65" charset="-120"/>
              </a:rPr>
              <a:t>目前</a:t>
            </a:r>
            <a:r>
              <a:rPr lang="zh-TW" altLang="en-US" sz="2400" b="1" dirty="0" smtClean="0">
                <a:latin typeface="標楷體" pitchFamily="65" charset="-120"/>
                <a:ea typeface="標楷體" pitchFamily="65" charset="-120"/>
              </a:rPr>
              <a:t>最大的蜥蜴叫什麼？</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Ａ：科摩多龍。</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７、蜥蜴</a:t>
            </a:r>
            <a:r>
              <a:rPr lang="zh-TW" altLang="en-US" sz="2400" b="1" dirty="0" smtClean="0">
                <a:latin typeface="標楷體" pitchFamily="65" charset="-120"/>
                <a:ea typeface="標楷體" pitchFamily="65" charset="-120"/>
              </a:rPr>
              <a:t>多半依賴什麼來避開掠食者？</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Ａ：偽裝。</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８、蜥蜴</a:t>
            </a:r>
            <a:r>
              <a:rPr lang="zh-TW" altLang="en-US" sz="2400" b="1" dirty="0" smtClean="0">
                <a:latin typeface="標楷體" pitchFamily="65" charset="-120"/>
                <a:ea typeface="標楷體" pitchFamily="65" charset="-120"/>
              </a:rPr>
              <a:t>出生的性別決定於什麼？</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Ａ：溫度。</a:t>
            </a:r>
            <a:endParaRPr lang="zh-TW" altLang="en-US" sz="2400" b="1" dirty="0">
              <a:latin typeface="標楷體" pitchFamily="65" charset="-120"/>
              <a:ea typeface="標楷體" pitchFamily="65"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005064"/>
            <a:ext cx="2635880" cy="2282166"/>
          </a:xfrm>
          <a:prstGeom prst="rect">
            <a:avLst/>
          </a:prstGeom>
        </p:spPr>
      </p:pic>
    </p:spTree>
    <p:extLst>
      <p:ext uri="{BB962C8B-B14F-4D97-AF65-F5344CB8AC3E}">
        <p14:creationId xmlns:p14="http://schemas.microsoft.com/office/powerpoint/2010/main" val="26826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lgn="ctr">
              <a:buNone/>
            </a:pPr>
            <a:endParaRPr lang="en-US" altLang="zh-TW" sz="4800" dirty="0" smtClean="0">
              <a:solidFill>
                <a:srgbClr val="FF0000"/>
              </a:solidFill>
              <a:ea typeface="文鼎新藝體" pitchFamily="49" charset="-120"/>
            </a:endParaRPr>
          </a:p>
          <a:p>
            <a:pPr marL="0" indent="0" algn="ctr">
              <a:buNone/>
            </a:pPr>
            <a:endParaRPr lang="en-US" altLang="zh-TW" sz="9600" dirty="0" smtClean="0">
              <a:solidFill>
                <a:srgbClr val="FF0000"/>
              </a:solidFill>
              <a:ea typeface="文鼎新藝體" pitchFamily="49" charset="-120"/>
            </a:endParaRPr>
          </a:p>
          <a:p>
            <a:pPr marL="0" indent="0" algn="ctr">
              <a:buNone/>
            </a:pPr>
            <a:r>
              <a:rPr lang="zh-TW" altLang="en-US" sz="9600" dirty="0" smtClean="0">
                <a:solidFill>
                  <a:srgbClr val="FF0000"/>
                </a:solidFill>
                <a:latin typeface="華康勘亭流" pitchFamily="65" charset="-120"/>
                <a:ea typeface="華康勘亭流" pitchFamily="65" charset="-120"/>
              </a:rPr>
              <a:t>謝</a:t>
            </a:r>
            <a:r>
              <a:rPr lang="zh-TW" altLang="en-US" sz="9600" dirty="0" smtClean="0">
                <a:solidFill>
                  <a:srgbClr val="FFC000"/>
                </a:solidFill>
                <a:latin typeface="華康勘亭流" pitchFamily="65" charset="-120"/>
                <a:ea typeface="華康勘亭流" pitchFamily="65" charset="-120"/>
              </a:rPr>
              <a:t>謝</a:t>
            </a:r>
            <a:r>
              <a:rPr lang="zh-TW" altLang="en-US" sz="9600" dirty="0" smtClean="0">
                <a:solidFill>
                  <a:srgbClr val="92D050"/>
                </a:solidFill>
                <a:latin typeface="華康勘亭流" pitchFamily="65" charset="-120"/>
                <a:ea typeface="華康勘亭流" pitchFamily="65" charset="-120"/>
              </a:rPr>
              <a:t>觀</a:t>
            </a:r>
            <a:r>
              <a:rPr lang="zh-TW" altLang="en-US" sz="9600" dirty="0" smtClean="0">
                <a:solidFill>
                  <a:srgbClr val="00B0F0"/>
                </a:solidFill>
                <a:latin typeface="華康勘亭流" pitchFamily="65" charset="-120"/>
                <a:ea typeface="華康勘亭流" pitchFamily="65" charset="-120"/>
              </a:rPr>
              <a:t>賞</a:t>
            </a:r>
            <a:endParaRPr lang="zh-TW" altLang="en-US" sz="9600" dirty="0">
              <a:solidFill>
                <a:srgbClr val="00B0F0"/>
              </a:solidFill>
              <a:latin typeface="華康勘亭流" pitchFamily="65" charset="-120"/>
              <a:ea typeface="華康勘亭流" pitchFamily="65"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268760"/>
            <a:ext cx="3483646" cy="2664296"/>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4941168"/>
            <a:ext cx="1219200" cy="1644774"/>
          </a:xfrm>
          <a:prstGeom prst="rect">
            <a:avLst/>
          </a:prstGeom>
        </p:spPr>
      </p:pic>
    </p:spTree>
    <p:extLst>
      <p:ext uri="{BB962C8B-B14F-4D97-AF65-F5344CB8AC3E}">
        <p14:creationId xmlns:p14="http://schemas.microsoft.com/office/powerpoint/2010/main" val="39760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770" decel="100000"/>
                                        <p:tgtEl>
                                          <p:spTgt spid="3">
                                            <p:txEl>
                                              <p:pRg st="2" end="2"/>
                                            </p:txEl>
                                          </p:spTgt>
                                        </p:tgtEl>
                                      </p:cBhvr>
                                    </p:animEffect>
                                    <p:animScale>
                                      <p:cBhvr>
                                        <p:cTn id="26" dur="770" decel="100000"/>
                                        <p:tgtEl>
                                          <p:spTgt spid="3">
                                            <p:txEl>
                                              <p:pRg st="2" end="2"/>
                                            </p:txEl>
                                          </p:spTgt>
                                        </p:tgtEl>
                                      </p:cBhvr>
                                      <p:from x="10000" y="10000"/>
                                      <p:to x="200000" y="450000"/>
                                    </p:animScale>
                                    <p:animScale>
                                      <p:cBhvr>
                                        <p:cTn id="27" dur="1230" accel="100000" fill="hold">
                                          <p:stCondLst>
                                            <p:cond delay="770"/>
                                          </p:stCondLst>
                                        </p:cTn>
                                        <p:tgtEl>
                                          <p:spTgt spid="3">
                                            <p:txEl>
                                              <p:pRg st="2" end="2"/>
                                            </p:txEl>
                                          </p:spTgt>
                                        </p:tgtEl>
                                      </p:cBhvr>
                                      <p:from x="200000" y="450000"/>
                                      <p:to x="100000" y="100000"/>
                                    </p:animScale>
                                    <p:set>
                                      <p:cBhvr>
                                        <p:cTn id="28" dur="770" fill="hold"/>
                                        <p:tgtEl>
                                          <p:spTgt spid="3">
                                            <p:txEl>
                                              <p:pRg st="2" end="2"/>
                                            </p:txEl>
                                          </p:spTgt>
                                        </p:tgtEl>
                                        <p:attrNameLst>
                                          <p:attrName>ppt_x</p:attrName>
                                        </p:attrNameLst>
                                      </p:cBhvr>
                                      <p:to>
                                        <p:strVal val="(0.5)"/>
                                      </p:to>
                                    </p:set>
                                    <p:anim from="(0.5)" to="(#ppt_x)" calcmode="lin" valueType="num">
                                      <p:cBhvr>
                                        <p:cTn id="29" dur="1230" accel="100000" fill="hold">
                                          <p:stCondLst>
                                            <p:cond delay="770"/>
                                          </p:stCondLst>
                                        </p:cTn>
                                        <p:tgtEl>
                                          <p:spTgt spid="3">
                                            <p:txEl>
                                              <p:pRg st="2" end="2"/>
                                            </p:txEl>
                                          </p:spTgt>
                                        </p:tgtEl>
                                        <p:attrNameLst>
                                          <p:attrName>ppt_x</p:attrName>
                                        </p:attrNameLst>
                                      </p:cBhvr>
                                    </p:anim>
                                    <p:set>
                                      <p:cBhvr>
                                        <p:cTn id="30" dur="770" fill="hold"/>
                                        <p:tgtEl>
                                          <p:spTgt spid="3">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2" end="2"/>
                                            </p:txEl>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randombar(horizont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lstStyle/>
          <a:p>
            <a:pPr algn="l"/>
            <a:r>
              <a:rPr lang="zh-TW" altLang="en-US" b="1" dirty="0" smtClean="0">
                <a:solidFill>
                  <a:srgbClr val="FF0000"/>
                </a:solidFill>
                <a:latin typeface="華康POP1體W5" pitchFamily="49" charset="-120"/>
                <a:ea typeface="華康POP1體W5" pitchFamily="49" charset="-120"/>
              </a:rPr>
              <a:t>二、研究大綱</a:t>
            </a:r>
            <a:endParaRPr lang="zh-TW" altLang="en-US" b="1" dirty="0">
              <a:solidFill>
                <a:srgbClr val="FF0000"/>
              </a:solidFill>
              <a:latin typeface="華康POP1體W5" pitchFamily="49" charset="-120"/>
              <a:ea typeface="華康POP1體W5" pitchFamily="49" charset="-120"/>
            </a:endParaRPr>
          </a:p>
        </p:txBody>
      </p:sp>
      <p:sp>
        <p:nvSpPr>
          <p:cNvPr id="3" name="內容版面配置區 2"/>
          <p:cNvSpPr>
            <a:spLocks noGrp="1"/>
          </p:cNvSpPr>
          <p:nvPr>
            <p:ph idx="1"/>
          </p:nvPr>
        </p:nvSpPr>
        <p:spPr>
          <a:xfrm>
            <a:off x="457200" y="1600200"/>
            <a:ext cx="8229600" cy="4925144"/>
          </a:xfrm>
        </p:spPr>
        <p:txBody>
          <a:bodyPr>
            <a:normAutofit fontScale="92500" lnSpcReduction="20000"/>
          </a:bodyPr>
          <a:lstStyle/>
          <a:p>
            <a:pPr marL="0" indent="0">
              <a:buNone/>
            </a:pPr>
            <a:r>
              <a:rPr lang="zh-TW" altLang="en-US" dirty="0" smtClean="0">
                <a:solidFill>
                  <a:srgbClr val="0000FF"/>
                </a:solidFill>
              </a:rPr>
              <a:t>    </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一</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形態特徵</a:t>
            </a:r>
            <a:endParaRPr lang="en-US" altLang="zh-TW" b="1" dirty="0" smtClean="0">
              <a:solidFill>
                <a:srgbClr val="0000FF"/>
              </a:solidFill>
              <a:latin typeface="華康少女文字W5" pitchFamily="49" charset="-120"/>
              <a:ea typeface="華康少女文字W5" pitchFamily="49" charset="-120"/>
            </a:endParaRPr>
          </a:p>
          <a:p>
            <a:pPr marL="0" indent="0">
              <a:buNone/>
            </a:pPr>
            <a:r>
              <a:rPr lang="zh-TW" altLang="en-US" b="1" dirty="0" smtClean="0">
                <a:solidFill>
                  <a:srgbClr val="0000FF"/>
                </a:solidFill>
                <a:latin typeface="華康少女文字W5" pitchFamily="49" charset="-120"/>
                <a:ea typeface="華康少女文字W5" pitchFamily="49" charset="-120"/>
              </a:rPr>
              <a:t>  </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二</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社會行為</a:t>
            </a:r>
            <a:endParaRPr lang="en-US" altLang="zh-TW" b="1" dirty="0" smtClean="0">
              <a:solidFill>
                <a:srgbClr val="0000FF"/>
              </a:solidFill>
              <a:latin typeface="華康少女文字W5" pitchFamily="49" charset="-120"/>
              <a:ea typeface="華康少女文字W5" pitchFamily="49" charset="-120"/>
            </a:endParaRPr>
          </a:p>
          <a:p>
            <a:pPr marL="0" indent="0">
              <a:buNone/>
            </a:pPr>
            <a:r>
              <a:rPr lang="zh-TW" altLang="en-US" b="1" dirty="0" smtClean="0">
                <a:solidFill>
                  <a:srgbClr val="0000FF"/>
                </a:solidFill>
                <a:latin typeface="華康少女文字W5" pitchFamily="49" charset="-120"/>
                <a:ea typeface="華康少女文字W5" pitchFamily="49" charset="-120"/>
              </a:rPr>
              <a:t>  </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三</a:t>
            </a:r>
            <a:r>
              <a:rPr lang="en-US" altLang="zh-TW" b="1" dirty="0" smtClean="0">
                <a:solidFill>
                  <a:srgbClr val="0000FF"/>
                </a:solidFill>
                <a:latin typeface="華康少女文字W5" pitchFamily="49" charset="-120"/>
                <a:ea typeface="華康少女文字W5" pitchFamily="49" charset="-120"/>
              </a:rPr>
              <a:t>)</a:t>
            </a:r>
            <a:r>
              <a:rPr lang="zh-TW" altLang="en-US" b="1" dirty="0">
                <a:solidFill>
                  <a:srgbClr val="0000FF"/>
                </a:solidFill>
                <a:latin typeface="華康少女文字W5" pitchFamily="49" charset="-120"/>
                <a:ea typeface="華康少女文字W5" pitchFamily="49" charset="-120"/>
              </a:rPr>
              <a:t>食物和運動</a:t>
            </a:r>
            <a:endParaRPr lang="en-US" altLang="zh-TW" b="1" dirty="0">
              <a:solidFill>
                <a:srgbClr val="0000FF"/>
              </a:solidFill>
              <a:latin typeface="華康少女文字W5" pitchFamily="49" charset="-120"/>
              <a:ea typeface="華康少女文字W5" pitchFamily="49" charset="-120"/>
            </a:endParaRPr>
          </a:p>
          <a:p>
            <a:pPr marL="0" indent="0">
              <a:buNone/>
            </a:pPr>
            <a:r>
              <a:rPr lang="zh-TW" altLang="en-US" b="1" dirty="0" smtClean="0">
                <a:solidFill>
                  <a:srgbClr val="0000FF"/>
                </a:solidFill>
                <a:latin typeface="華康少女文字W5" pitchFamily="49" charset="-120"/>
                <a:ea typeface="華康少女文字W5" pitchFamily="49" charset="-120"/>
              </a:rPr>
              <a:t>  </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四</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繁殖</a:t>
            </a:r>
            <a:endParaRPr lang="en-US" altLang="zh-TW" b="1" dirty="0" smtClean="0">
              <a:solidFill>
                <a:srgbClr val="0000FF"/>
              </a:solidFill>
              <a:latin typeface="華康少女文字W5" pitchFamily="49" charset="-120"/>
              <a:ea typeface="華康少女文字W5" pitchFamily="49" charset="-120"/>
            </a:endParaRPr>
          </a:p>
          <a:p>
            <a:pPr marL="0" indent="0">
              <a:buNone/>
            </a:pPr>
            <a:r>
              <a:rPr lang="zh-TW" altLang="en-US" b="1" dirty="0" smtClean="0">
                <a:solidFill>
                  <a:srgbClr val="0000FF"/>
                </a:solidFill>
                <a:latin typeface="華康少女文字W5" pitchFamily="49" charset="-120"/>
                <a:ea typeface="華康少女文字W5" pitchFamily="49" charset="-120"/>
              </a:rPr>
              <a:t>  </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五</a:t>
            </a:r>
            <a:r>
              <a:rPr lang="en-US" altLang="zh-TW" b="1" dirty="0" smtClean="0">
                <a:solidFill>
                  <a:srgbClr val="0000FF"/>
                </a:solidFill>
                <a:latin typeface="華康少女文字W5" pitchFamily="49" charset="-120"/>
                <a:ea typeface="華康少女文字W5" pitchFamily="49" charset="-120"/>
              </a:rPr>
              <a:t>)</a:t>
            </a:r>
            <a:r>
              <a:rPr lang="zh-TW" altLang="en-US" b="1" dirty="0">
                <a:solidFill>
                  <a:srgbClr val="0000FF"/>
                </a:solidFill>
                <a:latin typeface="華康少女文字W5" pitchFamily="49" charset="-120"/>
                <a:ea typeface="華康少女文字W5" pitchFamily="49" charset="-120"/>
              </a:rPr>
              <a:t>臺</a:t>
            </a:r>
            <a:r>
              <a:rPr lang="zh-TW" altLang="en-US" b="1" dirty="0" smtClean="0">
                <a:solidFill>
                  <a:srgbClr val="0000FF"/>
                </a:solidFill>
                <a:latin typeface="華康少女文字W5" pitchFamily="49" charset="-120"/>
                <a:ea typeface="華康少女文字W5" pitchFamily="49" charset="-120"/>
              </a:rPr>
              <a:t>灣蜥蜴的特色</a:t>
            </a:r>
            <a:endParaRPr lang="en-US" altLang="zh-TW" b="1" dirty="0" smtClean="0">
              <a:solidFill>
                <a:srgbClr val="0000FF"/>
              </a:solidFill>
              <a:latin typeface="華康少女文字W5" pitchFamily="49" charset="-120"/>
              <a:ea typeface="華康少女文字W5" pitchFamily="49" charset="-120"/>
            </a:endParaRPr>
          </a:p>
          <a:p>
            <a:pPr marL="0" indent="0">
              <a:buNone/>
            </a:pPr>
            <a:r>
              <a:rPr lang="zh-TW" altLang="en-US" b="1" dirty="0" smtClean="0">
                <a:solidFill>
                  <a:srgbClr val="0000FF"/>
                </a:solidFill>
                <a:latin typeface="華康少女文字W5" pitchFamily="49" charset="-120"/>
                <a:ea typeface="華康少女文字W5" pitchFamily="49" charset="-120"/>
              </a:rPr>
              <a:t>  </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六</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蜥蜴和蛇的區別</a:t>
            </a:r>
            <a:endParaRPr lang="en-US" altLang="zh-TW" b="1" dirty="0" smtClean="0">
              <a:solidFill>
                <a:srgbClr val="0000FF"/>
              </a:solidFill>
              <a:latin typeface="華康少女文字W5" pitchFamily="49" charset="-120"/>
              <a:ea typeface="華康少女文字W5" pitchFamily="49" charset="-120"/>
            </a:endParaRPr>
          </a:p>
          <a:p>
            <a:pPr marL="0" indent="0">
              <a:buNone/>
            </a:pPr>
            <a:endParaRPr lang="en-US" altLang="zh-TW" b="1" dirty="0" smtClean="0">
              <a:latin typeface="標楷體" pitchFamily="65" charset="-120"/>
              <a:ea typeface="標楷體" pitchFamily="65" charset="-120"/>
            </a:endParaRPr>
          </a:p>
          <a:p>
            <a:pPr marL="0" indent="0">
              <a:buNone/>
            </a:pPr>
            <a:r>
              <a:rPr lang="zh-TW" altLang="en-US" sz="5200" dirty="0" smtClean="0">
                <a:solidFill>
                  <a:srgbClr val="663300"/>
                </a:solidFill>
                <a:latin typeface="華康新綜藝體" pitchFamily="49" charset="-120"/>
                <a:ea typeface="華康新綜藝體" pitchFamily="49" charset="-120"/>
              </a:rPr>
              <a:t>附錄</a:t>
            </a:r>
            <a:endParaRPr lang="en-US" altLang="zh-TW" sz="5200" dirty="0" smtClean="0">
              <a:solidFill>
                <a:srgbClr val="663300"/>
              </a:solidFill>
              <a:latin typeface="華康新綜藝體" pitchFamily="49" charset="-120"/>
              <a:ea typeface="華康新綜藝體" pitchFamily="49" charset="-120"/>
            </a:endParaRPr>
          </a:p>
          <a:p>
            <a:pPr marL="0" indent="0">
              <a:buNone/>
            </a:pPr>
            <a:r>
              <a:rPr lang="zh-TW" altLang="en-US" sz="4400" b="1" dirty="0" smtClean="0">
                <a:solidFill>
                  <a:srgbClr val="FF0000"/>
                </a:solidFill>
                <a:latin typeface="華康POP1體W5" pitchFamily="49" charset="-120"/>
                <a:ea typeface="華康POP1體W5" pitchFamily="49" charset="-120"/>
              </a:rPr>
              <a:t>一</a:t>
            </a:r>
            <a:r>
              <a:rPr lang="en-US" altLang="zh-TW" sz="4400" b="1" dirty="0">
                <a:solidFill>
                  <a:srgbClr val="FF0000"/>
                </a:solidFill>
                <a:latin typeface="華康POP1體W5" pitchFamily="49" charset="-120"/>
                <a:ea typeface="華康POP1體W5" pitchFamily="49" charset="-120"/>
              </a:rPr>
              <a:t>、</a:t>
            </a:r>
            <a:r>
              <a:rPr lang="zh-TW" altLang="en-US" sz="4400" b="1" dirty="0" smtClean="0">
                <a:solidFill>
                  <a:srgbClr val="FF0000"/>
                </a:solidFill>
                <a:latin typeface="華康POP1體W5" pitchFamily="49" charset="-120"/>
                <a:ea typeface="華康POP1體W5" pitchFamily="49" charset="-120"/>
              </a:rPr>
              <a:t>有獎徵答</a:t>
            </a:r>
            <a:endParaRPr lang="zh-TW" altLang="en-US" sz="4400" b="1" dirty="0">
              <a:solidFill>
                <a:srgbClr val="FF0000"/>
              </a:solidFill>
              <a:latin typeface="華康POP1體W5" pitchFamily="49" charset="-120"/>
              <a:ea typeface="華康POP1體W5" pitchFamily="49"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620688"/>
            <a:ext cx="1944216" cy="1944216"/>
          </a:xfrm>
          <a:prstGeom prst="rect">
            <a:avLst/>
          </a:prstGeom>
        </p:spPr>
      </p:pic>
    </p:spTree>
    <p:extLst>
      <p:ext uri="{BB962C8B-B14F-4D97-AF65-F5344CB8AC3E}">
        <p14:creationId xmlns:p14="http://schemas.microsoft.com/office/powerpoint/2010/main" val="150839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ircle(in)">
                                      <p:cBhvr>
                                        <p:cTn id="20" dur="2000"/>
                                        <p:tgtEl>
                                          <p:spTgt spid="3">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p:cTn id="4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54162"/>
          </a:xfrm>
        </p:spPr>
        <p:txBody>
          <a:bodyPr>
            <a:normAutofit fontScale="90000"/>
          </a:bodyPr>
          <a:lstStyle/>
          <a:p>
            <a:pPr algn="l"/>
            <a:r>
              <a:rPr lang="en-US" altLang="zh-TW" sz="4900" dirty="0" smtClean="0">
                <a:latin typeface="華康POP1體W9(P)" pitchFamily="2" charset="-120"/>
                <a:ea typeface="華康POP1體W9(P)" pitchFamily="2" charset="-120"/>
              </a:rPr>
              <a:t/>
            </a:r>
            <a:br>
              <a:rPr lang="en-US" altLang="zh-TW" sz="4900" dirty="0" smtClean="0">
                <a:latin typeface="華康POP1體W9(P)" pitchFamily="2" charset="-120"/>
                <a:ea typeface="華康POP1體W9(P)" pitchFamily="2" charset="-120"/>
              </a:rPr>
            </a:br>
            <a:r>
              <a:rPr lang="zh-TW" altLang="en-US" sz="4900" b="1" dirty="0" smtClean="0">
                <a:solidFill>
                  <a:srgbClr val="FF0000"/>
                </a:solidFill>
                <a:latin typeface="華康POP1體W9(P)" pitchFamily="2" charset="-120"/>
                <a:ea typeface="華康POP1體W9(P)" pitchFamily="2" charset="-120"/>
              </a:rPr>
              <a:t>三</a:t>
            </a:r>
            <a:r>
              <a:rPr lang="zh-TW" altLang="en-US" sz="4900" b="1" dirty="0" smtClean="0">
                <a:solidFill>
                  <a:srgbClr val="FF0000"/>
                </a:solidFill>
                <a:latin typeface="新細明體"/>
                <a:ea typeface="新細明體"/>
              </a:rPr>
              <a:t>、</a:t>
            </a:r>
            <a:r>
              <a:rPr lang="zh-TW" altLang="en-US" sz="4900" b="1" dirty="0" smtClean="0">
                <a:solidFill>
                  <a:srgbClr val="FF0000"/>
                </a:solidFill>
                <a:latin typeface="華康POP1體W9(P)" pitchFamily="2" charset="-120"/>
                <a:ea typeface="華康POP1體W9(P)" pitchFamily="2" charset="-120"/>
              </a:rPr>
              <a:t>研究內容</a:t>
            </a:r>
            <a:r>
              <a:rPr lang="en-US" altLang="zh-TW" sz="4900" b="1" dirty="0" smtClean="0">
                <a:solidFill>
                  <a:srgbClr val="FF0000"/>
                </a:solidFill>
                <a:latin typeface="華康POP1體W9(P)" pitchFamily="2" charset="-120"/>
                <a:ea typeface="華康POP1體W9(P)" pitchFamily="2" charset="-120"/>
              </a:rPr>
              <a:t/>
            </a:r>
            <a:br>
              <a:rPr lang="en-US" altLang="zh-TW" sz="4900" b="1" dirty="0" smtClean="0">
                <a:solidFill>
                  <a:srgbClr val="FF0000"/>
                </a:solidFill>
                <a:latin typeface="華康POP1體W9(P)" pitchFamily="2" charset="-120"/>
                <a:ea typeface="華康POP1體W9(P)" pitchFamily="2" charset="-120"/>
              </a:rPr>
            </a:br>
            <a:r>
              <a:rPr lang="zh-TW" altLang="en-US" sz="4900" dirty="0" smtClean="0">
                <a:latin typeface="華康POP1體W9(P)" pitchFamily="2" charset="-120"/>
                <a:ea typeface="華康POP1體W9(P)" pitchFamily="2" charset="-120"/>
              </a:rPr>
              <a:t>  </a:t>
            </a:r>
            <a:r>
              <a:rPr lang="en-US" altLang="zh-TW" sz="4000" b="1" dirty="0" smtClean="0">
                <a:solidFill>
                  <a:srgbClr val="0000FF"/>
                </a:solidFill>
                <a:latin typeface="華康少女文字W5" pitchFamily="49" charset="-120"/>
                <a:ea typeface="華康少女文字W5" pitchFamily="49" charset="-120"/>
              </a:rPr>
              <a:t>(</a:t>
            </a:r>
            <a:r>
              <a:rPr lang="zh-TW" altLang="en-US" sz="4000" b="1" dirty="0">
                <a:solidFill>
                  <a:srgbClr val="0000FF"/>
                </a:solidFill>
                <a:latin typeface="華康少女文字W5" pitchFamily="49" charset="-120"/>
                <a:ea typeface="華康少女文字W5" pitchFamily="49" charset="-120"/>
              </a:rPr>
              <a:t>一</a:t>
            </a:r>
            <a:r>
              <a:rPr lang="en-US" altLang="zh-TW" sz="4000" b="1" dirty="0">
                <a:solidFill>
                  <a:srgbClr val="0000FF"/>
                </a:solidFill>
                <a:latin typeface="華康少女文字W5" pitchFamily="49" charset="-120"/>
                <a:ea typeface="華康少女文字W5" pitchFamily="49" charset="-120"/>
              </a:rPr>
              <a:t>)</a:t>
            </a:r>
            <a:r>
              <a:rPr lang="zh-TW" altLang="en-US" sz="4000" b="1" dirty="0">
                <a:solidFill>
                  <a:srgbClr val="0000FF"/>
                </a:solidFill>
                <a:latin typeface="華康少女文字W5" pitchFamily="49" charset="-120"/>
                <a:ea typeface="華康少女文字W5" pitchFamily="49" charset="-120"/>
              </a:rPr>
              <a:t>形態特徵</a:t>
            </a:r>
            <a:r>
              <a:rPr lang="en-US" altLang="zh-TW" sz="4000" b="1" dirty="0">
                <a:solidFill>
                  <a:srgbClr val="0000FF"/>
                </a:solidFill>
                <a:latin typeface="華康少女文字W5" pitchFamily="49" charset="-120"/>
                <a:ea typeface="華康少女文字W5" pitchFamily="49" charset="-120"/>
              </a:rPr>
              <a:t/>
            </a:r>
            <a:br>
              <a:rPr lang="en-US" altLang="zh-TW" sz="4000" b="1" dirty="0">
                <a:solidFill>
                  <a:srgbClr val="0000FF"/>
                </a:solidFill>
                <a:latin typeface="華康少女文字W5" pitchFamily="49" charset="-120"/>
                <a:ea typeface="華康少女文字W5" pitchFamily="49" charset="-120"/>
              </a:rPr>
            </a:br>
            <a:endParaRPr lang="zh-TW" altLang="en-US" sz="4000" b="1" dirty="0">
              <a:solidFill>
                <a:srgbClr val="0000FF"/>
              </a:solidFill>
              <a:latin typeface="華康少女文字W5" pitchFamily="49" charset="-120"/>
              <a:ea typeface="華康少女文字W5" pitchFamily="49" charset="-120"/>
            </a:endParaRPr>
          </a:p>
        </p:txBody>
      </p:sp>
      <p:sp>
        <p:nvSpPr>
          <p:cNvPr id="3" name="內容版面配置區 2"/>
          <p:cNvSpPr>
            <a:spLocks noGrp="1"/>
          </p:cNvSpPr>
          <p:nvPr>
            <p:ph idx="1"/>
          </p:nvPr>
        </p:nvSpPr>
        <p:spPr/>
        <p:txBody>
          <a:bodyPr/>
          <a:lstStyle/>
          <a:p>
            <a:pPr marL="0" indent="0">
              <a:buNone/>
            </a:pPr>
            <a:r>
              <a:rPr lang="zh-TW" altLang="en-US" b="1" dirty="0" smtClean="0"/>
              <a:t>         </a:t>
            </a:r>
            <a:r>
              <a:rPr lang="zh-TW" altLang="en-US" b="1" dirty="0" smtClean="0">
                <a:latin typeface="標楷體" pitchFamily="65" charset="-120"/>
                <a:ea typeface="標楷體" pitchFamily="65" charset="-120"/>
              </a:rPr>
              <a:t>蜥蜴是爬蟲類中種類最多的種族，目前全世界約有</a:t>
            </a:r>
            <a:r>
              <a:rPr lang="en-US" altLang="zh-TW" b="1" dirty="0" smtClean="0">
                <a:latin typeface="標楷體" pitchFamily="65" charset="-120"/>
                <a:ea typeface="標楷體" pitchFamily="65" charset="-120"/>
              </a:rPr>
              <a:t>4000</a:t>
            </a:r>
            <a:r>
              <a:rPr lang="zh-TW" altLang="en-US" b="1" dirty="0" smtClean="0">
                <a:latin typeface="標楷體" pitchFamily="65" charset="-120"/>
                <a:ea typeface="標楷體" pitchFamily="65" charset="-120"/>
              </a:rPr>
              <a:t>種，主要分布在熱帶地區，體型差異很大，從數釐米到</a:t>
            </a:r>
            <a:r>
              <a:rPr lang="en-US" altLang="zh-TW" b="1" dirty="0" smtClean="0">
                <a:latin typeface="標楷體" pitchFamily="65" charset="-120"/>
                <a:ea typeface="標楷體" pitchFamily="65" charset="-120"/>
              </a:rPr>
              <a:t>3</a:t>
            </a:r>
            <a:r>
              <a:rPr lang="zh-TW" altLang="en-US" b="1" dirty="0" smtClean="0">
                <a:latin typeface="標楷體" pitchFamily="65" charset="-120"/>
                <a:ea typeface="標楷體" pitchFamily="65" charset="-120"/>
              </a:rPr>
              <a:t>公尺，從</a:t>
            </a:r>
            <a:r>
              <a:rPr lang="en-US" altLang="zh-TW" b="1" dirty="0" smtClean="0">
                <a:latin typeface="標楷體" pitchFamily="65" charset="-120"/>
                <a:ea typeface="標楷體" pitchFamily="65" charset="-120"/>
              </a:rPr>
              <a:t>0.1</a:t>
            </a:r>
            <a:r>
              <a:rPr lang="zh-TW" altLang="en-US" b="1" dirty="0" smtClean="0">
                <a:latin typeface="標楷體" pitchFamily="65" charset="-120"/>
                <a:ea typeface="標楷體" pitchFamily="65" charset="-120"/>
              </a:rPr>
              <a:t>公克到</a:t>
            </a:r>
            <a:r>
              <a:rPr lang="en-US" altLang="zh-TW" b="1" dirty="0" smtClean="0">
                <a:latin typeface="標楷體" pitchFamily="65" charset="-120"/>
                <a:ea typeface="標楷體" pitchFamily="65" charset="-120"/>
              </a:rPr>
              <a:t>150</a:t>
            </a:r>
            <a:r>
              <a:rPr lang="zh-TW" altLang="en-US" b="1" dirty="0">
                <a:latin typeface="標楷體" pitchFamily="65" charset="-120"/>
                <a:ea typeface="標楷體" pitchFamily="65" charset="-120"/>
              </a:rPr>
              <a:t>多公斤都</a:t>
            </a:r>
            <a:r>
              <a:rPr lang="zh-TW" altLang="en-US" b="1" dirty="0" smtClean="0">
                <a:latin typeface="標楷體" pitchFamily="65" charset="-120"/>
                <a:ea typeface="標楷體" pitchFamily="65" charset="-120"/>
              </a:rPr>
              <a:t>有。</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蜥蜴具有長尾、四肢，除鼻孔、口、眼及洩殖腔開口外，有些蜥蜴頸部具有可伸展的皮褶。</a:t>
            </a:r>
            <a:endParaRPr lang="en-US" altLang="zh-TW" b="1" dirty="0" smtClean="0">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蜥蜴和蛇是很相近的種族</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301208"/>
            <a:ext cx="1360707" cy="1368152"/>
          </a:xfrm>
          <a:prstGeom prst="rect">
            <a:avLst/>
          </a:prstGeom>
        </p:spPr>
      </p:pic>
    </p:spTree>
    <p:extLst>
      <p:ext uri="{BB962C8B-B14F-4D97-AF65-F5344CB8AC3E}">
        <p14:creationId xmlns:p14="http://schemas.microsoft.com/office/powerpoint/2010/main" val="243432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3">
                                            <p:txEl>
                                              <p:pRg st="0" end="0"/>
                                            </p:txEl>
                                          </p:spTgt>
                                        </p:tgtEl>
                                        <p:attrNameLst>
                                          <p:attrName>ppt_h</p:attrName>
                                        </p:attrNameLst>
                                      </p:cBhvr>
                                      <p:tavLst>
                                        <p:tav tm="0">
                                          <p:val>
                                            <p:strVal val="#ppt_h"/>
                                          </p:val>
                                        </p:tav>
                                        <p:tav tm="100000">
                                          <p:val>
                                            <p:strVal val="#ppt_h"/>
                                          </p:val>
                                        </p:tav>
                                      </p:tavLst>
                                    </p:anim>
                                  </p:childTnLst>
                                </p:cTn>
                              </p:par>
                              <p:par>
                                <p:cTn id="25" presetID="19" presetClass="entr" presetSubtype="1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childTnLst>
                                </p:cTn>
                              </p:par>
                              <p:par>
                                <p:cTn id="29" presetID="19" presetClass="entr" presetSubtype="1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b="1" dirty="0" smtClean="0">
                <a:latin typeface="華康少女文字W5" pitchFamily="49" charset="-120"/>
                <a:ea typeface="華康少女文字W5" pitchFamily="49" charset="-120"/>
              </a:rPr>
              <a:t>  </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二</a:t>
            </a:r>
            <a:r>
              <a:rPr lang="en-US" altLang="zh-TW" b="1" dirty="0" smtClean="0">
                <a:solidFill>
                  <a:srgbClr val="0000FF"/>
                </a:solidFill>
                <a:latin typeface="華康少女文字W5" pitchFamily="49" charset="-120"/>
                <a:ea typeface="華康少女文字W5" pitchFamily="49" charset="-120"/>
              </a:rPr>
              <a:t>)</a:t>
            </a:r>
            <a:r>
              <a:rPr lang="zh-TW" altLang="en-US" b="1" dirty="0" smtClean="0">
                <a:solidFill>
                  <a:srgbClr val="0000FF"/>
                </a:solidFill>
                <a:latin typeface="華康少女文字W5" pitchFamily="49" charset="-120"/>
                <a:ea typeface="華康少女文字W5" pitchFamily="49" charset="-120"/>
              </a:rPr>
              <a:t>社會行為</a:t>
            </a:r>
            <a:endParaRPr lang="zh-TW" altLang="en-US" b="1" dirty="0">
              <a:solidFill>
                <a:srgbClr val="0000FF"/>
              </a:solidFill>
              <a:latin typeface="華康少女文字W5" pitchFamily="49" charset="-120"/>
              <a:ea typeface="華康少女文字W5" pitchFamily="49" charset="-120"/>
            </a:endParaRPr>
          </a:p>
        </p:txBody>
      </p:sp>
      <p:sp>
        <p:nvSpPr>
          <p:cNvPr id="3" name="內容版面配置區 2"/>
          <p:cNvSpPr>
            <a:spLocks noGrp="1"/>
          </p:cNvSpPr>
          <p:nvPr>
            <p:ph idx="1"/>
          </p:nvPr>
        </p:nvSpPr>
        <p:spPr>
          <a:xfrm>
            <a:off x="457200" y="1412776"/>
            <a:ext cx="8229600" cy="5040560"/>
          </a:xfrm>
        </p:spPr>
        <p:txBody>
          <a:bodyPr>
            <a:normAutofit/>
          </a:bodyPr>
          <a:lstStyle/>
          <a:p>
            <a:pPr marL="0" indent="0">
              <a:buNone/>
            </a:pPr>
            <a:r>
              <a:rPr lang="en-US" altLang="zh-TW" b="1" dirty="0" smtClean="0">
                <a:solidFill>
                  <a:srgbClr val="006600"/>
                </a:solidFill>
                <a:latin typeface="標楷體" pitchFamily="65" charset="-120"/>
                <a:ea typeface="標楷體" pitchFamily="65" charset="-120"/>
              </a:rPr>
              <a:t>1</a:t>
            </a:r>
            <a:r>
              <a:rPr lang="en-US" altLang="zh-TW" b="1" dirty="0">
                <a:solidFill>
                  <a:srgbClr val="006600"/>
                </a:solidFill>
                <a:latin typeface="標楷體" pitchFamily="65" charset="-120"/>
                <a:ea typeface="標楷體" pitchFamily="65" charset="-120"/>
              </a:rPr>
              <a:t>.</a:t>
            </a:r>
            <a:r>
              <a:rPr lang="zh-TW" altLang="en-US" b="1" dirty="0" smtClean="0">
                <a:solidFill>
                  <a:srgbClr val="006600"/>
                </a:solidFill>
                <a:latin typeface="標楷體" pitchFamily="65" charset="-120"/>
                <a:ea typeface="標楷體" pitchFamily="65" charset="-120"/>
              </a:rPr>
              <a:t>習性         </a:t>
            </a:r>
            <a:endParaRPr lang="en-US" altLang="zh-TW" b="1" dirty="0" smtClean="0">
              <a:solidFill>
                <a:srgbClr val="006600"/>
              </a:solidFill>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蜥蜴</a:t>
            </a:r>
            <a:r>
              <a:rPr lang="zh-TW" altLang="en-US" b="1" dirty="0">
                <a:latin typeface="標楷體" pitchFamily="65" charset="-120"/>
                <a:ea typeface="標楷體" pitchFamily="65" charset="-120"/>
              </a:rPr>
              <a:t>生活於地下、地表或高大的植被中，沙漠及海島均可見</a:t>
            </a:r>
            <a:r>
              <a:rPr lang="zh-TW" altLang="en-US" b="1" dirty="0" smtClean="0">
                <a:latin typeface="標楷體" pitchFamily="65" charset="-120"/>
                <a:ea typeface="標楷體" pitchFamily="65" charset="-120"/>
              </a:rPr>
              <a:t>。大部分蜥蜴為卵胎生或胎生，多數蜥蜴在白天活動。</a:t>
            </a:r>
            <a:endParaRPr lang="en-US" altLang="zh-TW" b="1" dirty="0" smtClean="0">
              <a:latin typeface="標楷體" pitchFamily="65" charset="-120"/>
              <a:ea typeface="標楷體" pitchFamily="65" charset="-120"/>
            </a:endParaRPr>
          </a:p>
          <a:p>
            <a:pPr marL="0" indent="0">
              <a:buNone/>
            </a:pPr>
            <a:r>
              <a:rPr lang="en-US" altLang="zh-TW" b="1" dirty="0" smtClean="0">
                <a:solidFill>
                  <a:srgbClr val="006600"/>
                </a:solidFill>
                <a:latin typeface="標楷體" pitchFamily="65" charset="-120"/>
                <a:ea typeface="標楷體" pitchFamily="65" charset="-120"/>
              </a:rPr>
              <a:t>2</a:t>
            </a:r>
            <a:r>
              <a:rPr lang="en-US" altLang="zh-TW" b="1" dirty="0">
                <a:solidFill>
                  <a:srgbClr val="006600"/>
                </a:solidFill>
                <a:latin typeface="標楷體" pitchFamily="65" charset="-120"/>
                <a:ea typeface="標楷體" pitchFamily="65" charset="-120"/>
              </a:rPr>
              <a:t>.</a:t>
            </a:r>
            <a:r>
              <a:rPr lang="zh-TW" altLang="en-US" b="1" dirty="0" smtClean="0">
                <a:solidFill>
                  <a:srgbClr val="006600"/>
                </a:solidFill>
                <a:latin typeface="標楷體" pitchFamily="65" charset="-120"/>
                <a:ea typeface="標楷體" pitchFamily="65" charset="-120"/>
              </a:rPr>
              <a:t>溝通</a:t>
            </a:r>
            <a:endParaRPr lang="en-US" altLang="zh-TW" b="1" dirty="0" smtClean="0">
              <a:solidFill>
                <a:srgbClr val="006600"/>
              </a:solidFill>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並非所有的蜥蜴都用視覺來溝通，也有的用化學、聽覺、觸覺來接收。</a:t>
            </a:r>
            <a:endParaRPr lang="en-US" altLang="zh-TW" b="1" dirty="0" smtClean="0">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幾乎所有的蜥蜴都使用視覺及化學的訊號。</a:t>
            </a:r>
            <a:endParaRPr lang="zh-TW" altLang="en-US" b="1" dirty="0">
              <a:latin typeface="標楷體" pitchFamily="65" charset="-120"/>
              <a:ea typeface="標楷體" pitchFamily="65"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74059"/>
            <a:ext cx="1944216" cy="1393966"/>
          </a:xfrm>
          <a:prstGeom prst="rect">
            <a:avLst/>
          </a:prstGeom>
        </p:spPr>
      </p:pic>
    </p:spTree>
    <p:extLst>
      <p:ext uri="{BB962C8B-B14F-4D97-AF65-F5344CB8AC3E}">
        <p14:creationId xmlns:p14="http://schemas.microsoft.com/office/powerpoint/2010/main" val="37564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fmla="#ppt_w*sin(2.5*pi*$)">
                                          <p:val>
                                            <p:fltVal val="0"/>
                                          </p:val>
                                        </p:tav>
                                        <p:tav tm="100000">
                                          <p:val>
                                            <p:fltVal val="1"/>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28074"/>
            <a:ext cx="2147183" cy="1757573"/>
          </a:xfrm>
          <a:prstGeom prst="rect">
            <a:avLst/>
          </a:prstGeom>
        </p:spPr>
      </p:pic>
      <p:sp>
        <p:nvSpPr>
          <p:cNvPr id="3" name="內容版面配置區 2"/>
          <p:cNvSpPr>
            <a:spLocks noGrp="1"/>
          </p:cNvSpPr>
          <p:nvPr>
            <p:ph idx="1"/>
          </p:nvPr>
        </p:nvSpPr>
        <p:spPr>
          <a:xfrm>
            <a:off x="467544" y="1556792"/>
            <a:ext cx="8229600" cy="5040560"/>
          </a:xfrm>
        </p:spPr>
        <p:txBody>
          <a:bodyPr>
            <a:noAutofit/>
          </a:bodyPr>
          <a:lstStyle/>
          <a:p>
            <a:pPr marL="0" indent="0">
              <a:buNone/>
            </a:pPr>
            <a:r>
              <a:rPr lang="en-US" altLang="zh-TW" b="1" dirty="0" smtClean="0">
                <a:solidFill>
                  <a:srgbClr val="006600"/>
                </a:solidFill>
                <a:latin typeface="標楷體" pitchFamily="65" charset="-120"/>
                <a:ea typeface="標楷體" pitchFamily="65" charset="-120"/>
              </a:rPr>
              <a:t>3.</a:t>
            </a:r>
            <a:r>
              <a:rPr lang="zh-TW" altLang="en-US" b="1" dirty="0" smtClean="0">
                <a:solidFill>
                  <a:srgbClr val="006600"/>
                </a:solidFill>
                <a:latin typeface="標楷體" pitchFamily="65" charset="-120"/>
                <a:ea typeface="標楷體" pitchFamily="65" charset="-120"/>
              </a:rPr>
              <a:t>領域</a:t>
            </a:r>
            <a:endParaRPr lang="en-US" altLang="zh-TW" b="1" dirty="0" smtClean="0">
              <a:solidFill>
                <a:srgbClr val="006600"/>
              </a:solidFill>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蜥蜴個體會日復一日地利用同一個區塊，而且牠們能夠精確的知道所利用的地區位在何處。這些活動包含從事社會互動、覓食以及睡眠等。</a:t>
            </a:r>
            <a:endParaRPr lang="en-US" altLang="zh-TW" b="1" dirty="0" smtClean="0">
              <a:latin typeface="標楷體" pitchFamily="65" charset="-120"/>
              <a:ea typeface="標楷體" pitchFamily="65" charset="-120"/>
            </a:endParaRPr>
          </a:p>
          <a:p>
            <a:pPr marL="0" indent="0">
              <a:buNone/>
            </a:pPr>
            <a:r>
              <a:rPr lang="en-US" altLang="zh-TW" b="1" dirty="0" smtClean="0">
                <a:solidFill>
                  <a:srgbClr val="006600"/>
                </a:solidFill>
                <a:latin typeface="標楷體" pitchFamily="65" charset="-120"/>
                <a:ea typeface="標楷體" pitchFamily="65" charset="-120"/>
              </a:rPr>
              <a:t>4.</a:t>
            </a:r>
            <a:r>
              <a:rPr lang="zh-TW" altLang="en-US" b="1" dirty="0" smtClean="0">
                <a:solidFill>
                  <a:srgbClr val="006600"/>
                </a:solidFill>
                <a:latin typeface="標楷體" pitchFamily="65" charset="-120"/>
                <a:ea typeface="標楷體" pitchFamily="65" charset="-120"/>
              </a:rPr>
              <a:t>幼體的社會行為</a:t>
            </a:r>
            <a:endParaRPr lang="en-US" altLang="zh-TW" b="1" dirty="0" smtClean="0">
              <a:solidFill>
                <a:srgbClr val="006600"/>
              </a:solidFill>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幼體蜥蜴也會進行社會互動，許多安樂蜥科的蜥蜴在孵化數分鐘後，就會開始展示行為。</a:t>
            </a:r>
            <a:endParaRPr lang="en-US" altLang="zh-TW" b="1" dirty="0" smtClean="0">
              <a:latin typeface="標楷體" pitchFamily="65" charset="-120"/>
              <a:ea typeface="標楷體" pitchFamily="65" charset="-120"/>
            </a:endParaRPr>
          </a:p>
        </p:txBody>
      </p:sp>
    </p:spTree>
    <p:extLst>
      <p:ext uri="{BB962C8B-B14F-4D97-AF65-F5344CB8AC3E}">
        <p14:creationId xmlns:p14="http://schemas.microsoft.com/office/powerpoint/2010/main" val="15929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5">
                                          <p:stCondLst>
                                            <p:cond delay="0"/>
                                          </p:stCondLst>
                                        </p:cTn>
                                        <p:tgtEl>
                                          <p:spTgt spid="6"/>
                                        </p:tgtEl>
                                      </p:cBhvr>
                                    </p:animEffect>
                                    <p:anim calcmode="lin" valueType="num">
                                      <p:cBhvr>
                                        <p:cTn id="8"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3" dur="7">
                                          <p:stCondLst>
                                            <p:cond delay="163"/>
                                          </p:stCondLst>
                                        </p:cTn>
                                        <p:tgtEl>
                                          <p:spTgt spid="6"/>
                                        </p:tgtEl>
                                      </p:cBhvr>
                                      <p:to x="100000" y="60000"/>
                                    </p:animScale>
                                    <p:animScale>
                                      <p:cBhvr>
                                        <p:cTn id="14" dur="42" decel="50000">
                                          <p:stCondLst>
                                            <p:cond delay="169"/>
                                          </p:stCondLst>
                                        </p:cTn>
                                        <p:tgtEl>
                                          <p:spTgt spid="6"/>
                                        </p:tgtEl>
                                      </p:cBhvr>
                                      <p:to x="100000" y="100000"/>
                                    </p:animScale>
                                    <p:animScale>
                                      <p:cBhvr>
                                        <p:cTn id="15" dur="7">
                                          <p:stCondLst>
                                            <p:cond delay="328"/>
                                          </p:stCondLst>
                                        </p:cTn>
                                        <p:tgtEl>
                                          <p:spTgt spid="6"/>
                                        </p:tgtEl>
                                      </p:cBhvr>
                                      <p:to x="100000" y="80000"/>
                                    </p:animScale>
                                    <p:animScale>
                                      <p:cBhvr>
                                        <p:cTn id="16" dur="42" decel="50000">
                                          <p:stCondLst>
                                            <p:cond delay="335"/>
                                          </p:stCondLst>
                                        </p:cTn>
                                        <p:tgtEl>
                                          <p:spTgt spid="6"/>
                                        </p:tgtEl>
                                      </p:cBhvr>
                                      <p:to x="100000" y="100000"/>
                                    </p:animScale>
                                    <p:animScale>
                                      <p:cBhvr>
                                        <p:cTn id="17" dur="7">
                                          <p:stCondLst>
                                            <p:cond delay="411"/>
                                          </p:stCondLst>
                                        </p:cTn>
                                        <p:tgtEl>
                                          <p:spTgt spid="6"/>
                                        </p:tgtEl>
                                      </p:cBhvr>
                                      <p:to x="100000" y="90000"/>
                                    </p:animScale>
                                    <p:animScale>
                                      <p:cBhvr>
                                        <p:cTn id="18" dur="42" decel="50000">
                                          <p:stCondLst>
                                            <p:cond delay="417"/>
                                          </p:stCondLst>
                                        </p:cTn>
                                        <p:tgtEl>
                                          <p:spTgt spid="6"/>
                                        </p:tgtEl>
                                      </p:cBhvr>
                                      <p:to x="100000" y="100000"/>
                                    </p:animScale>
                                    <p:animScale>
                                      <p:cBhvr>
                                        <p:cTn id="19" dur="7">
                                          <p:stCondLst>
                                            <p:cond delay="452"/>
                                          </p:stCondLst>
                                        </p:cTn>
                                        <p:tgtEl>
                                          <p:spTgt spid="6"/>
                                        </p:tgtEl>
                                      </p:cBhvr>
                                      <p:to x="100000" y="95000"/>
                                    </p:animScale>
                                    <p:animScale>
                                      <p:cBhvr>
                                        <p:cTn id="20" dur="42" decel="50000">
                                          <p:stCondLst>
                                            <p:cond delay="459"/>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0" end="0"/>
                                            </p:txEl>
                                          </p:spTgt>
                                        </p:tgtEl>
                                        <p:attrNameLst>
                                          <p:attrName>fill.type</p:attrName>
                                        </p:attrNameLst>
                                      </p:cBhvr>
                                      <p:to>
                                        <p:strVal val="solid"/>
                                      </p:to>
                                    </p:set>
                                  </p:childTnLst>
                                </p:cTn>
                              </p:par>
                              <p:par>
                                <p:cTn id="28" presetID="27" presetClass="entr" presetSubtype="0" fill="hold" nodeType="withEffect">
                                  <p:stCondLst>
                                    <p:cond delay="0"/>
                                  </p:stCondLst>
                                  <p:iterate type="lt">
                                    <p:tmPct val="50000"/>
                                  </p:iterate>
                                  <p:childTnLst>
                                    <p:set>
                                      <p:cBhvr>
                                        <p:cTn id="29"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30"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3">
                                            <p:txEl>
                                              <p:pRg st="1" end="1"/>
                                            </p:txEl>
                                          </p:spTgt>
                                        </p:tgtEl>
                                        <p:attrNameLst>
                                          <p:attrName>fill.type</p:attrName>
                                        </p:attrNameLst>
                                      </p:cBhvr>
                                      <p:to>
                                        <p:strVal val="solid"/>
                                      </p:to>
                                    </p:set>
                                  </p:childTnLst>
                                </p:cTn>
                              </p:par>
                              <p:par>
                                <p:cTn id="33" presetID="27" presetClass="entr" presetSubtype="0" fill="hold" nodeType="withEffect">
                                  <p:stCondLst>
                                    <p:cond delay="0"/>
                                  </p:stCondLst>
                                  <p:iterate type="lt">
                                    <p:tmPct val="50000"/>
                                  </p:iterate>
                                  <p:childTnLst>
                                    <p:set>
                                      <p:cBhvr>
                                        <p:cTn id="3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2" end="2"/>
                                            </p:txEl>
                                          </p:spTgt>
                                        </p:tgtEl>
                                        <p:attrNameLst>
                                          <p:attrName>fill.type</p:attrName>
                                        </p:attrNameLst>
                                      </p:cBhvr>
                                      <p:to>
                                        <p:strVal val="solid"/>
                                      </p:to>
                                    </p:set>
                                  </p:childTnLst>
                                </p:cTn>
                              </p:par>
                              <p:par>
                                <p:cTn id="38" presetID="27" presetClass="entr" presetSubtype="0" fill="hold" nodeType="withEffect">
                                  <p:stCondLst>
                                    <p:cond delay="0"/>
                                  </p:stCondLst>
                                  <p:iterate type="lt">
                                    <p:tmPct val="50000"/>
                                  </p:iterate>
                                  <p:childTnLst>
                                    <p:set>
                                      <p:cBhvr>
                                        <p:cTn id="39"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40"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3000" b="-3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smtClean="0">
                <a:latin typeface="華康少女文字W5" pitchFamily="49" charset="-120"/>
                <a:ea typeface="華康少女文字W5" pitchFamily="49" charset="-120"/>
              </a:rPr>
              <a:t>  </a:t>
            </a:r>
            <a:r>
              <a:rPr lang="en-US" altLang="zh-TW" sz="4000" b="1" dirty="0" smtClean="0">
                <a:solidFill>
                  <a:srgbClr val="0000FF"/>
                </a:solidFill>
                <a:latin typeface="華康少女文字W5" pitchFamily="49" charset="-120"/>
                <a:ea typeface="華康少女文字W5" pitchFamily="49" charset="-120"/>
              </a:rPr>
              <a:t>(</a:t>
            </a:r>
            <a:r>
              <a:rPr lang="zh-TW" altLang="en-US" sz="4000" b="1" dirty="0" smtClean="0">
                <a:solidFill>
                  <a:srgbClr val="0000FF"/>
                </a:solidFill>
                <a:latin typeface="華康少女文字W5" pitchFamily="49" charset="-120"/>
                <a:ea typeface="華康少女文字W5" pitchFamily="49" charset="-120"/>
              </a:rPr>
              <a:t>三</a:t>
            </a:r>
            <a:r>
              <a:rPr lang="en-US" altLang="zh-TW" sz="4000" b="1" dirty="0" smtClean="0">
                <a:solidFill>
                  <a:srgbClr val="0000FF"/>
                </a:solidFill>
                <a:latin typeface="華康少女文字W5" pitchFamily="49" charset="-120"/>
                <a:ea typeface="華康少女文字W5" pitchFamily="49" charset="-120"/>
              </a:rPr>
              <a:t>)</a:t>
            </a:r>
            <a:r>
              <a:rPr lang="zh-TW" altLang="en-US" sz="4000" b="1" dirty="0" smtClean="0">
                <a:solidFill>
                  <a:srgbClr val="0000FF"/>
                </a:solidFill>
                <a:latin typeface="華康少女文字W5" pitchFamily="49" charset="-120"/>
                <a:ea typeface="華康少女文字W5" pitchFamily="49" charset="-120"/>
              </a:rPr>
              <a:t>食物和運動</a:t>
            </a:r>
            <a:endParaRPr lang="zh-TW" altLang="en-US" sz="4000" b="1" dirty="0">
              <a:solidFill>
                <a:srgbClr val="0000FF"/>
              </a:solidFill>
              <a:latin typeface="華康少女文字W5" pitchFamily="49" charset="-120"/>
              <a:ea typeface="華康少女文字W5" pitchFamily="49" charset="-120"/>
            </a:endParaRPr>
          </a:p>
        </p:txBody>
      </p:sp>
      <p:sp>
        <p:nvSpPr>
          <p:cNvPr id="3" name="內容版面配置區 2"/>
          <p:cNvSpPr>
            <a:spLocks noGrp="1"/>
          </p:cNvSpPr>
          <p:nvPr>
            <p:ph idx="1"/>
          </p:nvPr>
        </p:nvSpPr>
        <p:spPr>
          <a:xfrm>
            <a:off x="539552" y="2420888"/>
            <a:ext cx="8229600" cy="3024336"/>
          </a:xfrm>
        </p:spPr>
        <p:txBody>
          <a:bodyPr>
            <a:normAutofit lnSpcReduction="10000"/>
          </a:bodyPr>
          <a:lstStyle/>
          <a:p>
            <a:pPr marL="0" indent="0">
              <a:buNone/>
            </a:pPr>
            <a:r>
              <a:rPr lang="en-US" altLang="zh-TW" sz="3600" b="1" dirty="0" smtClean="0">
                <a:solidFill>
                  <a:srgbClr val="006600"/>
                </a:solidFill>
                <a:latin typeface="標楷體" pitchFamily="65" charset="-120"/>
                <a:ea typeface="標楷體" pitchFamily="65" charset="-120"/>
              </a:rPr>
              <a:t>1</a:t>
            </a:r>
            <a:r>
              <a:rPr lang="en-US" altLang="zh-TW" sz="3600" b="1" dirty="0">
                <a:solidFill>
                  <a:srgbClr val="006600"/>
                </a:solidFill>
                <a:latin typeface="標楷體" pitchFamily="65" charset="-120"/>
                <a:ea typeface="標楷體" pitchFamily="65" charset="-120"/>
              </a:rPr>
              <a:t>.</a:t>
            </a:r>
            <a:r>
              <a:rPr lang="zh-TW" altLang="en-US" sz="3600" b="1" dirty="0" smtClean="0">
                <a:solidFill>
                  <a:srgbClr val="006600"/>
                </a:solidFill>
                <a:latin typeface="標楷體" pitchFamily="65" charset="-120"/>
                <a:ea typeface="標楷體" pitchFamily="65" charset="-120"/>
              </a:rPr>
              <a:t>食物</a:t>
            </a:r>
            <a:endParaRPr lang="en-US" altLang="zh-TW" sz="3600" b="1" dirty="0">
              <a:solidFill>
                <a:srgbClr val="006600"/>
              </a:solidFill>
              <a:latin typeface="標楷體" pitchFamily="65" charset="-120"/>
              <a:ea typeface="標楷體" pitchFamily="65" charset="-120"/>
            </a:endParaRPr>
          </a:p>
          <a:p>
            <a:pPr marL="0" indent="0">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多數蜥蜴以昆蟲為食物的主要來源，有時會吃植物。草食蜥蜴牙冠寬，成葉狀，有鋸齒切緣，肉食性蜥蜴於腭後部有鈍圓狀的牙，可用來碾碎。</a:t>
            </a:r>
            <a:endParaRPr lang="en-US" altLang="zh-TW" b="1" dirty="0" smtClean="0">
              <a:latin typeface="標楷體" pitchFamily="65" charset="-120"/>
              <a:ea typeface="標楷體" pitchFamily="65" charset="-120"/>
            </a:endParaRPr>
          </a:p>
          <a:p>
            <a:pPr marL="0" indent="0">
              <a:buNone/>
            </a:pPr>
            <a:r>
              <a:rPr lang="en-US" altLang="zh-TW" sz="2800" b="1" dirty="0" smtClean="0">
                <a:latin typeface="標楷體" pitchFamily="65" charset="-120"/>
                <a:ea typeface="標楷體" pitchFamily="65" charset="-120"/>
              </a:rPr>
              <a:t>  </a:t>
            </a:r>
            <a:endParaRPr lang="en-US" altLang="zh-TW" b="1" dirty="0" smtClean="0">
              <a:latin typeface="標楷體" pitchFamily="65" charset="-120"/>
              <a:ea typeface="標楷體" pitchFamily="65" charset="-120"/>
            </a:endParaRPr>
          </a:p>
          <a:p>
            <a:pPr marL="0" indent="0">
              <a:buNone/>
            </a:pPr>
            <a:endParaRPr lang="en-US" altLang="zh-TW" sz="2800" b="1" dirty="0">
              <a:latin typeface="+mn-ea"/>
              <a:ea typeface="華康少女文字W5" pitchFamily="49" charset="-120"/>
            </a:endParaRPr>
          </a:p>
          <a:p>
            <a:pPr marL="0" indent="0">
              <a:buNone/>
            </a:pPr>
            <a:endParaRPr lang="en-US" altLang="zh-TW" sz="2800" b="1" dirty="0" smtClean="0">
              <a:latin typeface="華康少女文字W5" pitchFamily="49" charset="-120"/>
              <a:ea typeface="華康少女文字W5" pitchFamily="49" charset="-12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76672"/>
            <a:ext cx="2303420" cy="168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06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fmla="#ppt_w*sin(2.5*pi*$)">
                                          <p:val>
                                            <p:fltVal val="0"/>
                                          </p:val>
                                        </p:tav>
                                        <p:tav tm="100000">
                                          <p:val>
                                            <p:fltVal val="1"/>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80">
                                          <p:stCondLst>
                                            <p:cond delay="0"/>
                                          </p:stCondLst>
                                        </p:cTn>
                                        <p:tgtEl>
                                          <p:spTgt spid="4098"/>
                                        </p:tgtEl>
                                      </p:cBhvr>
                                    </p:animEffect>
                                    <p:anim calcmode="lin" valueType="num">
                                      <p:cBhvr>
                                        <p:cTn id="1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9" dur="26">
                                          <p:stCondLst>
                                            <p:cond delay="650"/>
                                          </p:stCondLst>
                                        </p:cTn>
                                        <p:tgtEl>
                                          <p:spTgt spid="4098"/>
                                        </p:tgtEl>
                                      </p:cBhvr>
                                      <p:to x="100000" y="60000"/>
                                    </p:animScale>
                                    <p:animScale>
                                      <p:cBhvr>
                                        <p:cTn id="20" dur="166" decel="50000">
                                          <p:stCondLst>
                                            <p:cond delay="676"/>
                                          </p:stCondLst>
                                        </p:cTn>
                                        <p:tgtEl>
                                          <p:spTgt spid="4098"/>
                                        </p:tgtEl>
                                      </p:cBhvr>
                                      <p:to x="100000" y="100000"/>
                                    </p:animScale>
                                    <p:animScale>
                                      <p:cBhvr>
                                        <p:cTn id="21" dur="26">
                                          <p:stCondLst>
                                            <p:cond delay="1312"/>
                                          </p:stCondLst>
                                        </p:cTn>
                                        <p:tgtEl>
                                          <p:spTgt spid="4098"/>
                                        </p:tgtEl>
                                      </p:cBhvr>
                                      <p:to x="100000" y="80000"/>
                                    </p:animScale>
                                    <p:animScale>
                                      <p:cBhvr>
                                        <p:cTn id="22" dur="166" decel="50000">
                                          <p:stCondLst>
                                            <p:cond delay="1338"/>
                                          </p:stCondLst>
                                        </p:cTn>
                                        <p:tgtEl>
                                          <p:spTgt spid="4098"/>
                                        </p:tgtEl>
                                      </p:cBhvr>
                                      <p:to x="100000" y="100000"/>
                                    </p:animScale>
                                    <p:animScale>
                                      <p:cBhvr>
                                        <p:cTn id="23" dur="26">
                                          <p:stCondLst>
                                            <p:cond delay="1642"/>
                                          </p:stCondLst>
                                        </p:cTn>
                                        <p:tgtEl>
                                          <p:spTgt spid="4098"/>
                                        </p:tgtEl>
                                      </p:cBhvr>
                                      <p:to x="100000" y="90000"/>
                                    </p:animScale>
                                    <p:animScale>
                                      <p:cBhvr>
                                        <p:cTn id="24" dur="166" decel="50000">
                                          <p:stCondLst>
                                            <p:cond delay="1668"/>
                                          </p:stCondLst>
                                        </p:cTn>
                                        <p:tgtEl>
                                          <p:spTgt spid="4098"/>
                                        </p:tgtEl>
                                      </p:cBhvr>
                                      <p:to x="100000" y="100000"/>
                                    </p:animScale>
                                    <p:animScale>
                                      <p:cBhvr>
                                        <p:cTn id="25" dur="26">
                                          <p:stCondLst>
                                            <p:cond delay="1808"/>
                                          </p:stCondLst>
                                        </p:cTn>
                                        <p:tgtEl>
                                          <p:spTgt spid="4098"/>
                                        </p:tgtEl>
                                      </p:cBhvr>
                                      <p:to x="100000" y="95000"/>
                                    </p:animScale>
                                    <p:animScale>
                                      <p:cBhvr>
                                        <p:cTn id="26" dur="166" decel="50000">
                                          <p:stCondLst>
                                            <p:cond delay="1834"/>
                                          </p:stCondLst>
                                        </p:cTn>
                                        <p:tgtEl>
                                          <p:spTgt spid="409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6000" b="-46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077072"/>
            <a:ext cx="8352928" cy="2088232"/>
          </a:xfrm>
        </p:spPr>
        <p:txBody>
          <a:bodyPr>
            <a:normAutofit fontScale="85000" lnSpcReduction="10000"/>
          </a:bodyPr>
          <a:lstStyle/>
          <a:p>
            <a:pPr marL="0" indent="0">
              <a:buNone/>
            </a:pPr>
            <a:r>
              <a:rPr lang="zh-TW" altLang="en-US" b="1" dirty="0" smtClean="0">
                <a:solidFill>
                  <a:srgbClr val="FF6600"/>
                </a:solidFill>
                <a:latin typeface="華康少女文字W5" pitchFamily="49" charset="-120"/>
                <a:ea typeface="華康少女文字W5" pitchFamily="49" charset="-120"/>
              </a:rPr>
              <a:t>   </a:t>
            </a:r>
            <a:r>
              <a:rPr lang="en-US" altLang="zh-TW" sz="4000" b="1" dirty="0" smtClean="0">
                <a:solidFill>
                  <a:srgbClr val="FF6600"/>
                </a:solidFill>
                <a:latin typeface="標楷體" pitchFamily="65" charset="-120"/>
                <a:ea typeface="標楷體" pitchFamily="65" charset="-120"/>
              </a:rPr>
              <a:t>(2)</a:t>
            </a:r>
            <a:r>
              <a:rPr lang="zh-TW" altLang="en-US" sz="4000" b="1" dirty="0" smtClean="0">
                <a:solidFill>
                  <a:srgbClr val="FF6600"/>
                </a:solidFill>
                <a:latin typeface="標楷體" pitchFamily="65" charset="-120"/>
                <a:ea typeface="標楷體" pitchFamily="65" charset="-120"/>
              </a:rPr>
              <a:t>蜥蜴吃什麼</a:t>
            </a:r>
            <a:r>
              <a:rPr lang="en-US" altLang="zh-TW" sz="4000" b="1" dirty="0" smtClean="0">
                <a:solidFill>
                  <a:srgbClr val="FF6600"/>
                </a:solidFill>
                <a:latin typeface="標楷體" pitchFamily="65" charset="-120"/>
                <a:ea typeface="標楷體" pitchFamily="65" charset="-120"/>
              </a:rPr>
              <a:t>?</a:t>
            </a:r>
          </a:p>
          <a:p>
            <a:pPr marL="0" indent="0">
              <a:buNone/>
            </a:pPr>
            <a:r>
              <a:rPr lang="zh-TW" altLang="en-US" sz="3800" b="1" dirty="0">
                <a:latin typeface="標楷體" pitchFamily="65" charset="-120"/>
                <a:ea typeface="標楷體" pitchFamily="65" charset="-120"/>
              </a:rPr>
              <a:t> </a:t>
            </a:r>
            <a:r>
              <a:rPr lang="zh-TW" altLang="en-US" sz="3800" b="1" dirty="0" smtClean="0">
                <a:latin typeface="標楷體" pitchFamily="65" charset="-120"/>
                <a:ea typeface="標楷體" pitchFamily="65" charset="-120"/>
              </a:rPr>
              <a:t>   蜥蜴通常都是直接吞食，所以都吃比較小的動、植物，大部分的蜥蜴都吃無脊椎動物。</a:t>
            </a:r>
            <a:endParaRPr lang="en-US" altLang="zh-TW" sz="3800" b="1" dirty="0" smtClean="0">
              <a:latin typeface="標楷體" pitchFamily="65" charset="-120"/>
              <a:ea typeface="標楷體" pitchFamily="65" charset="-120"/>
            </a:endParaRPr>
          </a:p>
          <a:p>
            <a:pPr marL="0" indent="0">
              <a:buNone/>
            </a:pPr>
            <a:r>
              <a:rPr lang="en-US" altLang="zh-TW" sz="3800" b="1" dirty="0" smtClean="0">
                <a:latin typeface="華康少女文字W5" pitchFamily="49" charset="-120"/>
                <a:ea typeface="華康少女文字W5" pitchFamily="49" charset="-120"/>
              </a:rPr>
              <a:t>  </a:t>
            </a:r>
            <a:endParaRPr lang="en-US" altLang="zh-TW" sz="3800" b="1" dirty="0" smtClean="0">
              <a:latin typeface="標楷體" pitchFamily="65" charset="-120"/>
              <a:ea typeface="標楷體" pitchFamily="65" charset="-120"/>
            </a:endParaRPr>
          </a:p>
          <a:p>
            <a:pPr marL="0" indent="0">
              <a:buNone/>
            </a:pPr>
            <a:endParaRPr lang="en-US" altLang="zh-TW" b="1" dirty="0">
              <a:latin typeface="+mn-ea"/>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32656"/>
            <a:ext cx="2914045" cy="1872208"/>
          </a:xfrm>
          <a:prstGeom prst="rect">
            <a:avLst/>
          </a:prstGeom>
        </p:spPr>
      </p:pic>
      <p:sp>
        <p:nvSpPr>
          <p:cNvPr id="6" name="矩形 5"/>
          <p:cNvSpPr/>
          <p:nvPr/>
        </p:nvSpPr>
        <p:spPr>
          <a:xfrm>
            <a:off x="539552" y="1844824"/>
            <a:ext cx="8064896" cy="2092881"/>
          </a:xfrm>
          <a:prstGeom prst="rect">
            <a:avLst/>
          </a:prstGeom>
        </p:spPr>
        <p:txBody>
          <a:bodyPr wrap="square">
            <a:spAutoFit/>
          </a:bodyPr>
          <a:lstStyle/>
          <a:p>
            <a:r>
              <a:rPr lang="zh-TW" altLang="en-US" sz="3400" b="1" dirty="0" smtClean="0">
                <a:solidFill>
                  <a:srgbClr val="FF6600"/>
                </a:solidFill>
                <a:latin typeface="標楷體" pitchFamily="65" charset="-120"/>
                <a:ea typeface="標楷體" pitchFamily="65" charset="-120"/>
              </a:rPr>
              <a:t>  </a:t>
            </a:r>
            <a:r>
              <a:rPr lang="en-US" altLang="zh-TW" sz="3400" b="1" dirty="0" smtClean="0">
                <a:solidFill>
                  <a:srgbClr val="FF6600"/>
                </a:solidFill>
                <a:latin typeface="標楷體" pitchFamily="65" charset="-120"/>
                <a:ea typeface="標楷體" pitchFamily="65" charset="-120"/>
              </a:rPr>
              <a:t>(1)</a:t>
            </a:r>
            <a:r>
              <a:rPr lang="zh-TW" altLang="en-US" sz="3400" b="1" dirty="0" smtClean="0">
                <a:solidFill>
                  <a:srgbClr val="FF6600"/>
                </a:solidFill>
                <a:latin typeface="標楷體" pitchFamily="65" charset="-120"/>
                <a:ea typeface="標楷體" pitchFamily="65" charset="-120"/>
              </a:rPr>
              <a:t>當蜥蜴是掠食者</a:t>
            </a:r>
            <a:endParaRPr lang="en-US" altLang="zh-TW" sz="3400" b="1" dirty="0" smtClean="0">
              <a:solidFill>
                <a:srgbClr val="FF6600"/>
              </a:solidFill>
              <a:latin typeface="標楷體" pitchFamily="65" charset="-120"/>
              <a:ea typeface="標楷體" pitchFamily="65" charset="-120"/>
            </a:endParaRPr>
          </a:p>
          <a:p>
            <a:r>
              <a:rPr lang="zh-TW" altLang="en-US"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大部分的蜥蜴是草食的，但食蟲蜥蜴一天可捕殺上百隻的昆蟲，有些還會吃肉。</a:t>
            </a:r>
            <a:endParaRPr lang="en-US" altLang="zh-TW" sz="3200" b="1" dirty="0" smtClean="0">
              <a:latin typeface="標楷體" pitchFamily="65" charset="-120"/>
              <a:ea typeface="標楷體" pitchFamily="65" charset="-120"/>
            </a:endParaRPr>
          </a:p>
          <a:p>
            <a:r>
              <a:rPr lang="zh-TW" altLang="en-US" sz="3200" b="1" dirty="0" smtClean="0">
                <a:latin typeface="標楷體" pitchFamily="65" charset="-120"/>
                <a:ea typeface="標楷體" pitchFamily="65" charset="-120"/>
              </a:rPr>
              <a:t>　　大部分飼養的蜥蜴只吃蟋蟀或麵包蟲。</a:t>
            </a:r>
            <a:endParaRPr lang="zh-TW" altLang="en-US" sz="3200" dirty="0"/>
          </a:p>
        </p:txBody>
      </p:sp>
    </p:spTree>
    <p:extLst>
      <p:ext uri="{BB962C8B-B14F-4D97-AF65-F5344CB8AC3E}">
        <p14:creationId xmlns:p14="http://schemas.microsoft.com/office/powerpoint/2010/main" val="61228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3212976"/>
            <a:ext cx="8229600" cy="2448272"/>
          </a:xfrm>
        </p:spPr>
        <p:txBody>
          <a:bodyPr>
            <a:normAutofit/>
          </a:bodyPr>
          <a:lstStyle/>
          <a:p>
            <a:pPr marL="0" lvl="0" indent="0">
              <a:buNone/>
            </a:pPr>
            <a:r>
              <a:rPr lang="zh-TW" altLang="en-US" sz="3600" b="1" dirty="0" smtClean="0">
                <a:solidFill>
                  <a:srgbClr val="FF6600"/>
                </a:solidFill>
                <a:latin typeface="標楷體" pitchFamily="65" charset="-120"/>
                <a:ea typeface="標楷體" pitchFamily="65" charset="-120"/>
              </a:rPr>
              <a:t>  </a:t>
            </a:r>
            <a:r>
              <a:rPr lang="en-US" altLang="zh-TW" sz="3600" b="1" dirty="0" smtClean="0">
                <a:solidFill>
                  <a:srgbClr val="FF6600"/>
                </a:solidFill>
                <a:latin typeface="標楷體" pitchFamily="65" charset="-120"/>
                <a:ea typeface="標楷體" pitchFamily="65" charset="-120"/>
              </a:rPr>
              <a:t>(4)</a:t>
            </a:r>
            <a:r>
              <a:rPr lang="zh-TW" altLang="en-US" sz="3400" b="1" dirty="0" smtClean="0">
                <a:solidFill>
                  <a:srgbClr val="FF6600"/>
                </a:solidFill>
                <a:latin typeface="標楷體" pitchFamily="65" charset="-120"/>
                <a:ea typeface="標楷體" pitchFamily="65" charset="-120"/>
              </a:rPr>
              <a:t>食性</a:t>
            </a:r>
            <a:r>
              <a:rPr lang="zh-TW" altLang="en-US" sz="3400" b="1" dirty="0">
                <a:solidFill>
                  <a:srgbClr val="FF6600"/>
                </a:solidFill>
                <a:latin typeface="標楷體" pitchFamily="65" charset="-120"/>
                <a:ea typeface="標楷體" pitchFamily="65" charset="-120"/>
              </a:rPr>
              <a:t>的選擇</a:t>
            </a:r>
            <a:endParaRPr lang="en-US" altLang="zh-TW" sz="3400" b="1" dirty="0">
              <a:solidFill>
                <a:srgbClr val="FF6600"/>
              </a:solidFill>
              <a:latin typeface="標楷體" pitchFamily="65" charset="-120"/>
              <a:ea typeface="標楷體" pitchFamily="65" charset="-120"/>
            </a:endParaRPr>
          </a:p>
          <a:p>
            <a:pPr marL="0" indent="0">
              <a:buNone/>
            </a:pPr>
            <a:r>
              <a:rPr lang="zh-TW" altLang="en-US" sz="3600" b="1" dirty="0" smtClean="0">
                <a:solidFill>
                  <a:prstClr val="black"/>
                </a:solidFill>
                <a:latin typeface="標楷體" pitchFamily="65" charset="-120"/>
                <a:ea typeface="標楷體" pitchFamily="65" charset="-120"/>
              </a:rPr>
              <a:t>    </a:t>
            </a:r>
            <a:r>
              <a:rPr lang="zh-TW" altLang="en-US" b="1" dirty="0" smtClean="0">
                <a:solidFill>
                  <a:prstClr val="black"/>
                </a:solidFill>
                <a:latin typeface="標楷體" pitchFamily="65" charset="-120"/>
                <a:ea typeface="標楷體" pitchFamily="65" charset="-120"/>
              </a:rPr>
              <a:t>若有充足的食物，蜥蜴大多會傾向於選擇性覓食。同時，</a:t>
            </a:r>
            <a:r>
              <a:rPr lang="zh-TW" altLang="en-US" b="1" dirty="0">
                <a:solidFill>
                  <a:prstClr val="black"/>
                </a:solidFill>
                <a:latin typeface="標楷體" pitchFamily="65" charset="-120"/>
                <a:ea typeface="標楷體" pitchFamily="65" charset="-120"/>
              </a:rPr>
              <a:t>蜥蜴的感知能力很重要，此能力可用來定位、選擇和尋找。</a:t>
            </a:r>
            <a:endParaRPr lang="en-US" altLang="zh-TW" b="1" dirty="0">
              <a:solidFill>
                <a:prstClr val="black"/>
              </a:solidFill>
              <a:latin typeface="標楷體" pitchFamily="65" charset="-120"/>
              <a:ea typeface="標楷體" pitchFamily="65" charset="-120"/>
            </a:endParaRPr>
          </a:p>
          <a:p>
            <a:pPr marL="0" lvl="0" indent="0">
              <a:buNone/>
            </a:pPr>
            <a:endParaRPr lang="en-US" altLang="zh-TW" sz="2800" b="1" dirty="0" smtClean="0">
              <a:solidFill>
                <a:prstClr val="black"/>
              </a:solidFill>
              <a:latin typeface="標楷體" pitchFamily="65" charset="-120"/>
              <a:ea typeface="標楷體" pitchFamily="65" charset="-120"/>
            </a:endParaRPr>
          </a:p>
          <a:p>
            <a:pPr marL="0" lvl="0" indent="0">
              <a:buNone/>
            </a:pPr>
            <a:endParaRPr lang="en-US" altLang="zh-TW" sz="2800" b="1" dirty="0">
              <a:solidFill>
                <a:prstClr val="black"/>
              </a:solidFill>
              <a:latin typeface="標楷體" pitchFamily="65" charset="-120"/>
              <a:ea typeface="標楷體" pitchFamily="65" charset="-12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2348880"/>
            <a:ext cx="1497623" cy="1480107"/>
          </a:xfrm>
          <a:prstGeom prst="rect">
            <a:avLst/>
          </a:prstGeom>
        </p:spPr>
      </p:pic>
      <p:sp>
        <p:nvSpPr>
          <p:cNvPr id="7" name="矩形 6"/>
          <p:cNvSpPr/>
          <p:nvPr/>
        </p:nvSpPr>
        <p:spPr>
          <a:xfrm>
            <a:off x="467544" y="476672"/>
            <a:ext cx="8136904" cy="2677656"/>
          </a:xfrm>
          <a:prstGeom prst="rect">
            <a:avLst/>
          </a:prstGeom>
        </p:spPr>
        <p:txBody>
          <a:bodyPr wrap="square">
            <a:spAutoFit/>
          </a:bodyPr>
          <a:lstStyle/>
          <a:p>
            <a:r>
              <a:rPr lang="zh-TW" altLang="en-US" sz="3600" b="1" dirty="0" smtClean="0">
                <a:solidFill>
                  <a:srgbClr val="FF6600"/>
                </a:solidFill>
                <a:latin typeface="標楷體" pitchFamily="65" charset="-120"/>
                <a:ea typeface="標楷體" pitchFamily="65" charset="-120"/>
              </a:rPr>
              <a:t>  </a:t>
            </a:r>
            <a:r>
              <a:rPr lang="en-US" altLang="zh-TW" sz="3600" b="1" dirty="0" smtClean="0">
                <a:solidFill>
                  <a:srgbClr val="FF6600"/>
                </a:solidFill>
                <a:latin typeface="標楷體" pitchFamily="65" charset="-120"/>
                <a:ea typeface="標楷體" pitchFamily="65" charset="-120"/>
              </a:rPr>
              <a:t>(3)</a:t>
            </a:r>
            <a:r>
              <a:rPr lang="zh-TW" altLang="en-US" sz="3400" b="1" dirty="0" smtClean="0">
                <a:solidFill>
                  <a:srgbClr val="FF6600"/>
                </a:solidFill>
                <a:latin typeface="標楷體" pitchFamily="65" charset="-120"/>
                <a:ea typeface="標楷體" pitchFamily="65" charset="-120"/>
              </a:rPr>
              <a:t>覓食模式</a:t>
            </a:r>
            <a:endParaRPr lang="en-US" altLang="zh-TW" sz="3400" b="1" dirty="0" smtClean="0">
              <a:solidFill>
                <a:srgbClr val="FF6600"/>
              </a:solidFill>
              <a:latin typeface="標楷體" pitchFamily="65" charset="-120"/>
              <a:ea typeface="標楷體" pitchFamily="65" charset="-120"/>
            </a:endParaRPr>
          </a:p>
          <a:p>
            <a:r>
              <a:rPr lang="zh-TW" altLang="en-US"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蜥蜴的覓食方式有兩種，分別是坐等型和主動型。坐等型的行動力低，主動型則相反。</a:t>
            </a:r>
            <a:endParaRPr lang="en-US" altLang="zh-TW" sz="3200" b="1" dirty="0" smtClean="0">
              <a:latin typeface="標楷體" pitchFamily="65" charset="-120"/>
              <a:ea typeface="標楷體" pitchFamily="65" charset="-120"/>
            </a:endParaRPr>
          </a:p>
          <a:p>
            <a:r>
              <a:rPr lang="zh-TW" altLang="en-US" sz="3200" b="1" dirty="0" smtClean="0">
                <a:latin typeface="標楷體" pitchFamily="65" charset="-120"/>
                <a:ea typeface="標楷體" pitchFamily="65" charset="-120"/>
              </a:rPr>
              <a:t>　　蜥蜴大多是以視覺來辨識獵物。</a:t>
            </a:r>
            <a:endParaRPr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val="412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839</TotalTime>
  <Words>1110</Words>
  <Application>Microsoft Office PowerPoint</Application>
  <PresentationFormat>如螢幕大小 (4:3)</PresentationFormat>
  <Paragraphs>130</Paragraphs>
  <Slides>21</Slides>
  <Notes>3</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Office 佈景主題</vt:lpstr>
      <vt:lpstr>冷血殺手～蜥蜴</vt:lpstr>
      <vt:lpstr>一、研究動機</vt:lpstr>
      <vt:lpstr>二、研究大綱</vt:lpstr>
      <vt:lpstr> 三、研究內容   (一)形態特徵 </vt:lpstr>
      <vt:lpstr>  (二)社會行為</vt:lpstr>
      <vt:lpstr>PowerPoint 簡報</vt:lpstr>
      <vt:lpstr>  (三)食物和運動</vt:lpstr>
      <vt:lpstr>PowerPoint 簡報</vt:lpstr>
      <vt:lpstr>PowerPoint 簡報</vt:lpstr>
      <vt:lpstr>PowerPoint 簡報</vt:lpstr>
      <vt:lpstr>PowerPoint 簡報</vt:lpstr>
      <vt:lpstr>  (四)繁殖</vt:lpstr>
      <vt:lpstr>PowerPoint 簡報</vt:lpstr>
      <vt:lpstr>  (五)臺灣蜥蜴的特色 </vt:lpstr>
      <vt:lpstr>  (六)蜥蜴和蛇的區別 </vt:lpstr>
      <vt:lpstr>四、研究心得</vt:lpstr>
      <vt:lpstr>五、參考書目</vt:lpstr>
      <vt:lpstr>六、參考網址</vt:lpstr>
      <vt:lpstr>附錄</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221</cp:revision>
  <dcterms:created xsi:type="dcterms:W3CDTF">2012-10-12T06:35:31Z</dcterms:created>
  <dcterms:modified xsi:type="dcterms:W3CDTF">2012-12-06T05:30:46Z</dcterms:modified>
</cp:coreProperties>
</file>